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slides/slide308.xml" ContentType="application/vnd.openxmlformats-officedocument.presentationml.slide+xml"/>
  <Override PartName="/ppt/slides/slide31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25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31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2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2"/>
  </p:notesMasterIdLst>
  <p:sldIdLst>
    <p:sldId id="256" r:id="rId2"/>
    <p:sldId id="609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42" r:id="rId36"/>
    <p:sldId id="643" r:id="rId37"/>
    <p:sldId id="644" r:id="rId38"/>
    <p:sldId id="645" r:id="rId39"/>
    <p:sldId id="646" r:id="rId40"/>
    <p:sldId id="647" r:id="rId41"/>
    <p:sldId id="648" r:id="rId42"/>
    <p:sldId id="649" r:id="rId43"/>
    <p:sldId id="650" r:id="rId44"/>
    <p:sldId id="651" r:id="rId45"/>
    <p:sldId id="652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60" r:id="rId54"/>
    <p:sldId id="661" r:id="rId55"/>
    <p:sldId id="662" r:id="rId56"/>
    <p:sldId id="663" r:id="rId57"/>
    <p:sldId id="664" r:id="rId58"/>
    <p:sldId id="665" r:id="rId59"/>
    <p:sldId id="666" r:id="rId60"/>
    <p:sldId id="667" r:id="rId61"/>
    <p:sldId id="668" r:id="rId62"/>
    <p:sldId id="669" r:id="rId63"/>
    <p:sldId id="670" r:id="rId64"/>
    <p:sldId id="671" r:id="rId65"/>
    <p:sldId id="672" r:id="rId66"/>
    <p:sldId id="673" r:id="rId67"/>
    <p:sldId id="674" r:id="rId68"/>
    <p:sldId id="675" r:id="rId69"/>
    <p:sldId id="676" r:id="rId70"/>
    <p:sldId id="677" r:id="rId71"/>
    <p:sldId id="678" r:id="rId72"/>
    <p:sldId id="679" r:id="rId73"/>
    <p:sldId id="680" r:id="rId74"/>
    <p:sldId id="681" r:id="rId75"/>
    <p:sldId id="682" r:id="rId76"/>
    <p:sldId id="683" r:id="rId77"/>
    <p:sldId id="684" r:id="rId78"/>
    <p:sldId id="685" r:id="rId79"/>
    <p:sldId id="686" r:id="rId80"/>
    <p:sldId id="687" r:id="rId81"/>
    <p:sldId id="688" r:id="rId82"/>
    <p:sldId id="689" r:id="rId83"/>
    <p:sldId id="690" r:id="rId84"/>
    <p:sldId id="691" r:id="rId85"/>
    <p:sldId id="692" r:id="rId86"/>
    <p:sldId id="693" r:id="rId87"/>
    <p:sldId id="694" r:id="rId88"/>
    <p:sldId id="695" r:id="rId89"/>
    <p:sldId id="696" r:id="rId90"/>
    <p:sldId id="697" r:id="rId91"/>
    <p:sldId id="698" r:id="rId92"/>
    <p:sldId id="699" r:id="rId93"/>
    <p:sldId id="700" r:id="rId94"/>
    <p:sldId id="701" r:id="rId95"/>
    <p:sldId id="702" r:id="rId96"/>
    <p:sldId id="703" r:id="rId97"/>
    <p:sldId id="704" r:id="rId98"/>
    <p:sldId id="705" r:id="rId99"/>
    <p:sldId id="706" r:id="rId100"/>
    <p:sldId id="707" r:id="rId101"/>
    <p:sldId id="708" r:id="rId102"/>
    <p:sldId id="709" r:id="rId103"/>
    <p:sldId id="710" r:id="rId104"/>
    <p:sldId id="711" r:id="rId105"/>
    <p:sldId id="712" r:id="rId106"/>
    <p:sldId id="713" r:id="rId107"/>
    <p:sldId id="714" r:id="rId108"/>
    <p:sldId id="715" r:id="rId109"/>
    <p:sldId id="716" r:id="rId110"/>
    <p:sldId id="717" r:id="rId111"/>
    <p:sldId id="718" r:id="rId112"/>
    <p:sldId id="719" r:id="rId113"/>
    <p:sldId id="381" r:id="rId114"/>
    <p:sldId id="350" r:id="rId115"/>
    <p:sldId id="351" r:id="rId116"/>
    <p:sldId id="352" r:id="rId117"/>
    <p:sldId id="353" r:id="rId118"/>
    <p:sldId id="354" r:id="rId119"/>
    <p:sldId id="383" r:id="rId120"/>
    <p:sldId id="384" r:id="rId121"/>
    <p:sldId id="385" r:id="rId122"/>
    <p:sldId id="386" r:id="rId123"/>
    <p:sldId id="387" r:id="rId124"/>
    <p:sldId id="392" r:id="rId125"/>
    <p:sldId id="388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1" r:id="rId154"/>
    <p:sldId id="420" r:id="rId155"/>
    <p:sldId id="422" r:id="rId156"/>
    <p:sldId id="445" r:id="rId157"/>
    <p:sldId id="446" r:id="rId158"/>
    <p:sldId id="447" r:id="rId159"/>
    <p:sldId id="423" r:id="rId160"/>
    <p:sldId id="424" r:id="rId161"/>
    <p:sldId id="425" r:id="rId162"/>
    <p:sldId id="426" r:id="rId163"/>
    <p:sldId id="427" r:id="rId164"/>
    <p:sldId id="428" r:id="rId165"/>
    <p:sldId id="429" r:id="rId166"/>
    <p:sldId id="430" r:id="rId167"/>
    <p:sldId id="431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2" r:id="rId177"/>
    <p:sldId id="440" r:id="rId178"/>
    <p:sldId id="441" r:id="rId179"/>
    <p:sldId id="443" r:id="rId180"/>
    <p:sldId id="444" r:id="rId181"/>
    <p:sldId id="448" r:id="rId182"/>
    <p:sldId id="450" r:id="rId183"/>
    <p:sldId id="451" r:id="rId184"/>
    <p:sldId id="452" r:id="rId185"/>
    <p:sldId id="453" r:id="rId186"/>
    <p:sldId id="454" r:id="rId187"/>
    <p:sldId id="455" r:id="rId188"/>
    <p:sldId id="456" r:id="rId189"/>
    <p:sldId id="457" r:id="rId190"/>
    <p:sldId id="458" r:id="rId191"/>
    <p:sldId id="459" r:id="rId192"/>
    <p:sldId id="460" r:id="rId193"/>
    <p:sldId id="461" r:id="rId194"/>
    <p:sldId id="462" r:id="rId195"/>
    <p:sldId id="463" r:id="rId196"/>
    <p:sldId id="464" r:id="rId197"/>
    <p:sldId id="465" r:id="rId198"/>
    <p:sldId id="466" r:id="rId199"/>
    <p:sldId id="467" r:id="rId200"/>
    <p:sldId id="468" r:id="rId201"/>
    <p:sldId id="469" r:id="rId202"/>
    <p:sldId id="470" r:id="rId203"/>
    <p:sldId id="471" r:id="rId204"/>
    <p:sldId id="472" r:id="rId205"/>
    <p:sldId id="473" r:id="rId206"/>
    <p:sldId id="482" r:id="rId207"/>
    <p:sldId id="483" r:id="rId208"/>
    <p:sldId id="484" r:id="rId209"/>
    <p:sldId id="485" r:id="rId210"/>
    <p:sldId id="486" r:id="rId211"/>
    <p:sldId id="487" r:id="rId212"/>
    <p:sldId id="488" r:id="rId213"/>
    <p:sldId id="489" r:id="rId214"/>
    <p:sldId id="490" r:id="rId215"/>
    <p:sldId id="491" r:id="rId216"/>
    <p:sldId id="493" r:id="rId217"/>
    <p:sldId id="494" r:id="rId218"/>
    <p:sldId id="495" r:id="rId219"/>
    <p:sldId id="496" r:id="rId220"/>
    <p:sldId id="497" r:id="rId221"/>
    <p:sldId id="499" r:id="rId222"/>
    <p:sldId id="500" r:id="rId223"/>
    <p:sldId id="498" r:id="rId224"/>
    <p:sldId id="501" r:id="rId225"/>
    <p:sldId id="502" r:id="rId226"/>
    <p:sldId id="503" r:id="rId227"/>
    <p:sldId id="504" r:id="rId228"/>
    <p:sldId id="505" r:id="rId229"/>
    <p:sldId id="506" r:id="rId230"/>
    <p:sldId id="507" r:id="rId231"/>
    <p:sldId id="508" r:id="rId232"/>
    <p:sldId id="509" r:id="rId233"/>
    <p:sldId id="510" r:id="rId234"/>
    <p:sldId id="511" r:id="rId235"/>
    <p:sldId id="512" r:id="rId236"/>
    <p:sldId id="514" r:id="rId237"/>
    <p:sldId id="513" r:id="rId238"/>
    <p:sldId id="515" r:id="rId239"/>
    <p:sldId id="516" r:id="rId240"/>
    <p:sldId id="517" r:id="rId241"/>
    <p:sldId id="518" r:id="rId242"/>
    <p:sldId id="519" r:id="rId243"/>
    <p:sldId id="520" r:id="rId244"/>
    <p:sldId id="521" r:id="rId245"/>
    <p:sldId id="522" r:id="rId246"/>
    <p:sldId id="523" r:id="rId247"/>
    <p:sldId id="524" r:id="rId248"/>
    <p:sldId id="525" r:id="rId249"/>
    <p:sldId id="526" r:id="rId250"/>
    <p:sldId id="527" r:id="rId251"/>
    <p:sldId id="528" r:id="rId252"/>
    <p:sldId id="529" r:id="rId253"/>
    <p:sldId id="530" r:id="rId254"/>
    <p:sldId id="531" r:id="rId255"/>
    <p:sldId id="532" r:id="rId256"/>
    <p:sldId id="533" r:id="rId257"/>
    <p:sldId id="534" r:id="rId258"/>
    <p:sldId id="535" r:id="rId259"/>
    <p:sldId id="536" r:id="rId260"/>
    <p:sldId id="537" r:id="rId261"/>
    <p:sldId id="538" r:id="rId262"/>
    <p:sldId id="539" r:id="rId263"/>
    <p:sldId id="540" r:id="rId264"/>
    <p:sldId id="541" r:id="rId265"/>
    <p:sldId id="542" r:id="rId266"/>
    <p:sldId id="543" r:id="rId267"/>
    <p:sldId id="544" r:id="rId268"/>
    <p:sldId id="545" r:id="rId269"/>
    <p:sldId id="546" r:id="rId270"/>
    <p:sldId id="547" r:id="rId271"/>
    <p:sldId id="548" r:id="rId272"/>
    <p:sldId id="549" r:id="rId273"/>
    <p:sldId id="550" r:id="rId274"/>
    <p:sldId id="551" r:id="rId275"/>
    <p:sldId id="552" r:id="rId276"/>
    <p:sldId id="553" r:id="rId277"/>
    <p:sldId id="554" r:id="rId278"/>
    <p:sldId id="555" r:id="rId279"/>
    <p:sldId id="556" r:id="rId280"/>
    <p:sldId id="557" r:id="rId281"/>
    <p:sldId id="559" r:id="rId282"/>
    <p:sldId id="560" r:id="rId283"/>
    <p:sldId id="558" r:id="rId284"/>
    <p:sldId id="561" r:id="rId285"/>
    <p:sldId id="562" r:id="rId286"/>
    <p:sldId id="563" r:id="rId287"/>
    <p:sldId id="564" r:id="rId288"/>
    <p:sldId id="565" r:id="rId289"/>
    <p:sldId id="566" r:id="rId290"/>
    <p:sldId id="567" r:id="rId291"/>
    <p:sldId id="568" r:id="rId292"/>
    <p:sldId id="569" r:id="rId293"/>
    <p:sldId id="570" r:id="rId294"/>
    <p:sldId id="571" r:id="rId295"/>
    <p:sldId id="572" r:id="rId296"/>
    <p:sldId id="573" r:id="rId297"/>
    <p:sldId id="574" r:id="rId298"/>
    <p:sldId id="575" r:id="rId299"/>
    <p:sldId id="576" r:id="rId300"/>
    <p:sldId id="577" r:id="rId301"/>
    <p:sldId id="578" r:id="rId302"/>
    <p:sldId id="579" r:id="rId303"/>
    <p:sldId id="580" r:id="rId304"/>
    <p:sldId id="581" r:id="rId305"/>
    <p:sldId id="582" r:id="rId306"/>
    <p:sldId id="583" r:id="rId307"/>
    <p:sldId id="584" r:id="rId308"/>
    <p:sldId id="585" r:id="rId309"/>
    <p:sldId id="586" r:id="rId310"/>
    <p:sldId id="587" r:id="rId311"/>
    <p:sldId id="588" r:id="rId312"/>
    <p:sldId id="589" r:id="rId313"/>
    <p:sldId id="591" r:id="rId314"/>
    <p:sldId id="590" r:id="rId315"/>
    <p:sldId id="592" r:id="rId316"/>
    <p:sldId id="593" r:id="rId317"/>
    <p:sldId id="594" r:id="rId318"/>
    <p:sldId id="595" r:id="rId319"/>
    <p:sldId id="596" r:id="rId320"/>
    <p:sldId id="597" r:id="rId321"/>
    <p:sldId id="598" r:id="rId322"/>
    <p:sldId id="599" r:id="rId323"/>
    <p:sldId id="600" r:id="rId324"/>
    <p:sldId id="601" r:id="rId325"/>
    <p:sldId id="602" r:id="rId326"/>
    <p:sldId id="603" r:id="rId327"/>
    <p:sldId id="604" r:id="rId328"/>
    <p:sldId id="605" r:id="rId329"/>
    <p:sldId id="606" r:id="rId330"/>
    <p:sldId id="607" r:id="rId3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5pPr>
    <a:lvl6pPr marL="2286000" algn="r" defTabSz="914400" rtl="1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6pPr>
    <a:lvl7pPr marL="2743200" algn="r" defTabSz="914400" rtl="1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7pPr>
    <a:lvl8pPr marL="3200400" algn="r" defTabSz="914400" rtl="1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8pPr>
    <a:lvl9pPr marL="3657600" algn="r" defTabSz="914400" rtl="1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Zar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CC99"/>
    <a:srgbClr val="217968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50" autoAdjust="0"/>
    <p:restoredTop sz="87234" autoAdjust="0"/>
  </p:normalViewPr>
  <p:slideViewPr>
    <p:cSldViewPr snapToGrid="0">
      <p:cViewPr>
        <p:scale>
          <a:sx n="60" d="100"/>
          <a:sy n="60" d="100"/>
        </p:scale>
        <p:origin x="-162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5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tableStyles" Target="tableStyle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notesMaster" Target="notesMasters/notesMaster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0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086058-80ED-43A0-AB20-271DB6B62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EC1F5-0521-476F-92FA-3711F72B50A2}" type="slidenum">
              <a:rPr lang="en-US"/>
              <a:pPr/>
              <a:t>7</a:t>
            </a:fld>
            <a:endParaRPr lang="en-US"/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   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3714752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rgbClr val="FCFCF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rgbClr val="FCFCFD"/>
          </a:solidFill>
          <a:latin typeface="Calibri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82868" y="2278610"/>
            <a:ext cx="7772400" cy="1431925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7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مباني </a:t>
            </a:r>
            <a:r>
              <a:rPr lang="fa-IR" sz="7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 و </a:t>
            </a:r>
            <a:r>
              <a:rPr lang="fa-IR" sz="7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</a:t>
            </a:r>
            <a:endParaRPr lang="en-US" sz="7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تعاريف مديران عملياتي، مياني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عالي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7750175" cy="4403725"/>
          </a:xfrm>
        </p:spPr>
        <p:txBody>
          <a:bodyPr/>
          <a:lstStyle/>
          <a:p>
            <a:pPr algn="justLow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مديران عملياتي(خط </a:t>
            </a:r>
            <a:r>
              <a:rPr lang="fa-IR" dirty="0">
                <a:cs typeface="Zar" pitchFamily="2" charset="-78"/>
              </a:rPr>
              <a:t>اول):</a:t>
            </a: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</a:t>
            </a:r>
            <a:r>
              <a:rPr lang="fa-IR" sz="2800" dirty="0" smtClean="0">
                <a:cs typeface="Zar" pitchFamily="2" charset="-78"/>
              </a:rPr>
              <a:t>مديران </a:t>
            </a:r>
            <a:r>
              <a:rPr lang="fa-IR" sz="2800" dirty="0">
                <a:cs typeface="Zar" pitchFamily="2" charset="-78"/>
              </a:rPr>
              <a:t>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سطح </a:t>
            </a:r>
            <a:r>
              <a:rPr lang="fa-IR" sz="2800" dirty="0" smtClean="0">
                <a:cs typeface="Zar" pitchFamily="2" charset="-78"/>
              </a:rPr>
              <a:t>مستقيما </a:t>
            </a:r>
            <a:r>
              <a:rPr lang="fa-IR" sz="2800" dirty="0">
                <a:cs typeface="Zar" pitchFamily="2" charset="-78"/>
              </a:rPr>
              <a:t>مسئول </a:t>
            </a:r>
            <a:r>
              <a:rPr lang="fa-IR" sz="2800" dirty="0" smtClean="0">
                <a:cs typeface="Zar" pitchFamily="2" charset="-78"/>
              </a:rPr>
              <a:t>توليد </a:t>
            </a:r>
            <a:r>
              <a:rPr lang="fa-IR" sz="2800" dirty="0">
                <a:cs typeface="Zar" pitchFamily="2" charset="-78"/>
              </a:rPr>
              <a:t>کالا و خدمات هستند مانند سرپرستان.</a:t>
            </a: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مديران مياني:</a:t>
            </a:r>
            <a:endParaRPr lang="fa-IR" dirty="0">
              <a:cs typeface="Zar" pitchFamily="2" charset="-78"/>
            </a:endParaRP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</a:t>
            </a:r>
            <a:r>
              <a:rPr lang="fa-IR" sz="2800" dirty="0" smtClean="0">
                <a:cs typeface="Zar" pitchFamily="2" charset="-78"/>
              </a:rPr>
              <a:t>اين مديران </a:t>
            </a:r>
            <a:r>
              <a:rPr lang="fa-IR" sz="2800" dirty="0">
                <a:cs typeface="Zar" pitchFamily="2" charset="-78"/>
              </a:rPr>
              <a:t>به طور </a:t>
            </a:r>
            <a:r>
              <a:rPr lang="fa-IR" sz="2800" dirty="0" smtClean="0">
                <a:cs typeface="Zar" pitchFamily="2" charset="-78"/>
              </a:rPr>
              <a:t>مستقيم </a:t>
            </a:r>
            <a:r>
              <a:rPr lang="fa-IR" sz="2800" dirty="0">
                <a:cs typeface="Zar" pitchFamily="2" charset="-78"/>
              </a:rPr>
              <a:t>به </a:t>
            </a:r>
            <a:r>
              <a:rPr lang="fa-IR" sz="2800" dirty="0" smtClean="0">
                <a:cs typeface="Zar" pitchFamily="2" charset="-78"/>
              </a:rPr>
              <a:t>مديران </a:t>
            </a:r>
            <a:r>
              <a:rPr lang="fa-IR" sz="2800" dirty="0">
                <a:cs typeface="Zar" pitchFamily="2" charset="-78"/>
              </a:rPr>
              <a:t>رده بالا گزارش </a:t>
            </a:r>
            <a:r>
              <a:rPr lang="fa-IR" sz="2800" dirty="0" smtClean="0">
                <a:cs typeface="Zar" pitchFamily="2" charset="-78"/>
              </a:rPr>
              <a:t>مي‌دهند </a:t>
            </a:r>
            <a:r>
              <a:rPr lang="fa-IR" sz="2800" dirty="0">
                <a:cs typeface="Zar" pitchFamily="2" charset="-78"/>
              </a:rPr>
              <a:t>و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پل </a:t>
            </a:r>
            <a:r>
              <a:rPr lang="fa-IR" sz="2800" dirty="0" smtClean="0">
                <a:cs typeface="Zar" pitchFamily="2" charset="-78"/>
              </a:rPr>
              <a:t>ارتباطي ميان مديران عالي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عملياتي </a:t>
            </a:r>
            <a:r>
              <a:rPr lang="fa-IR" sz="2800" dirty="0">
                <a:cs typeface="Zar" pitchFamily="2" charset="-78"/>
              </a:rPr>
              <a:t>هستند.</a:t>
            </a: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مديران عالي:</a:t>
            </a:r>
            <a:endParaRPr lang="fa-IR" dirty="0">
              <a:cs typeface="Zar" pitchFamily="2" charset="-78"/>
            </a:endParaRP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گروه </a:t>
            </a:r>
            <a:r>
              <a:rPr lang="fa-IR" sz="2800" dirty="0" smtClean="0">
                <a:cs typeface="Zar" pitchFamily="2" charset="-78"/>
              </a:rPr>
              <a:t>کوچکي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مديران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تشکيل مي‌دهند</a:t>
            </a:r>
            <a:r>
              <a:rPr lang="fa-IR" sz="2800" dirty="0">
                <a:cs typeface="Zar" pitchFamily="2" charset="-78"/>
              </a:rPr>
              <a:t>. </a:t>
            </a:r>
            <a:r>
              <a:rPr lang="fa-IR" sz="2800" dirty="0" smtClean="0">
                <a:cs typeface="Zar" pitchFamily="2" charset="-78"/>
              </a:rPr>
              <a:t>واين مديران </a:t>
            </a:r>
            <a:r>
              <a:rPr lang="fa-IR" sz="2800" dirty="0">
                <a:cs typeface="Zar" pitchFamily="2" charset="-78"/>
              </a:rPr>
              <a:t>اهداف، خط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مشي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ها و </a:t>
            </a:r>
            <a:r>
              <a:rPr lang="fa-IR" sz="2800" dirty="0" smtClean="0">
                <a:cs typeface="Zar" pitchFamily="2" charset="-78"/>
              </a:rPr>
              <a:t>راهبردهاي </a:t>
            </a:r>
            <a:r>
              <a:rPr lang="fa-IR" sz="2800" dirty="0">
                <a:cs typeface="Zar" pitchFamily="2" charset="-78"/>
              </a:rPr>
              <a:t>سازمان را </a:t>
            </a:r>
            <a:r>
              <a:rPr lang="fa-IR" sz="2800" dirty="0" smtClean="0">
                <a:cs typeface="Zar" pitchFamily="2" charset="-78"/>
              </a:rPr>
              <a:t>تشکيل مي‌دهند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2932113" y="1219200"/>
            <a:ext cx="3440112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 smtClean="0">
                <a:effectLst/>
              </a:rPr>
              <a:t>بيانيه ماموريت</a:t>
            </a:r>
            <a:endParaRPr lang="en-US" sz="3200" dirty="0">
              <a:effectLst/>
            </a:endParaRPr>
          </a:p>
        </p:txBody>
      </p:sp>
      <p:sp>
        <p:nvSpPr>
          <p:cNvPr id="743427" name="Text Box 3"/>
          <p:cNvSpPr txBox="1">
            <a:spLocks noChangeArrowheads="1"/>
          </p:cNvSpPr>
          <p:nvPr/>
        </p:nvSpPr>
        <p:spPr bwMode="auto">
          <a:xfrm>
            <a:off x="2933700" y="2649538"/>
            <a:ext cx="3440113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 smtClean="0">
                <a:effectLst/>
              </a:rPr>
              <a:t>هدف‌هاي راهبردي</a:t>
            </a:r>
            <a:endParaRPr lang="en-US" sz="3200" dirty="0">
              <a:effectLst/>
            </a:endParaRPr>
          </a:p>
        </p:txBody>
      </p:sp>
      <p:sp>
        <p:nvSpPr>
          <p:cNvPr id="743428" name="Text Box 4"/>
          <p:cNvSpPr txBox="1">
            <a:spLocks noChangeArrowheads="1"/>
          </p:cNvSpPr>
          <p:nvPr/>
        </p:nvSpPr>
        <p:spPr bwMode="auto">
          <a:xfrm>
            <a:off x="2962275" y="4106863"/>
            <a:ext cx="3440113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 smtClean="0">
                <a:effectLst/>
              </a:rPr>
              <a:t>هدف‌هاي راهکاري</a:t>
            </a:r>
            <a:endParaRPr lang="en-US" sz="3200" dirty="0">
              <a:effectLst/>
            </a:endParaRPr>
          </a:p>
        </p:txBody>
      </p:sp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2919413" y="5549900"/>
            <a:ext cx="3440112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 smtClean="0">
                <a:effectLst/>
              </a:rPr>
              <a:t>هدف‌هاي عملياتي</a:t>
            </a:r>
            <a:endParaRPr lang="en-US" sz="3200" dirty="0">
              <a:effectLst/>
            </a:endParaRPr>
          </a:p>
        </p:txBody>
      </p:sp>
      <p:sp>
        <p:nvSpPr>
          <p:cNvPr id="743430" name="Line 6"/>
          <p:cNvSpPr>
            <a:spLocks noChangeShapeType="1"/>
          </p:cNvSpPr>
          <p:nvPr/>
        </p:nvSpPr>
        <p:spPr bwMode="auto">
          <a:xfrm>
            <a:off x="4557713" y="1800225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3431" name="Line 7"/>
          <p:cNvSpPr>
            <a:spLocks noChangeShapeType="1"/>
          </p:cNvSpPr>
          <p:nvPr/>
        </p:nvSpPr>
        <p:spPr bwMode="auto">
          <a:xfrm>
            <a:off x="4587875" y="3244850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3432" name="Line 8"/>
          <p:cNvSpPr>
            <a:spLocks noChangeShapeType="1"/>
          </p:cNvSpPr>
          <p:nvPr/>
        </p:nvSpPr>
        <p:spPr bwMode="auto">
          <a:xfrm>
            <a:off x="4602163" y="4716463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3433" name="Text Box 9"/>
          <p:cNvSpPr txBox="1">
            <a:spLocks noChangeArrowheads="1"/>
          </p:cNvSpPr>
          <p:nvPr/>
        </p:nvSpPr>
        <p:spPr bwMode="auto">
          <a:xfrm>
            <a:off x="2322513" y="377825"/>
            <a:ext cx="454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effectLst/>
              </a:rPr>
              <a:t>سطوح هدفها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4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7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4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4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4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4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4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6" grpId="0" animBg="1"/>
      <p:bldP spid="743427" grpId="0" animBg="1"/>
      <p:bldP spid="743428" grpId="0" animBg="1"/>
      <p:bldP spid="743429" grpId="0" animBg="1"/>
      <p:bldP spid="74343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2"/>
          <p:cNvSpPr txBox="1">
            <a:spLocks noChangeArrowheads="1"/>
          </p:cNvSpPr>
          <p:nvPr/>
        </p:nvSpPr>
        <p:spPr bwMode="auto">
          <a:xfrm>
            <a:off x="3025775" y="241300"/>
            <a:ext cx="3208338" cy="7635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1200" dirty="0" smtClean="0">
                <a:effectLst/>
              </a:rPr>
              <a:t>ماموريت</a:t>
            </a:r>
            <a:endParaRPr lang="fa-IR" sz="1200" dirty="0">
              <a:effectLst/>
            </a:endParaRPr>
          </a:p>
          <a:p>
            <a:pPr>
              <a:spcBef>
                <a:spcPct val="50000"/>
              </a:spcBef>
              <a:defRPr/>
            </a:pPr>
            <a:r>
              <a:rPr lang="fa-IR" sz="1200" dirty="0">
                <a:effectLst/>
              </a:rPr>
              <a:t>فراهم آوردن خدمات غذا و جا </a:t>
            </a:r>
            <a:r>
              <a:rPr lang="fa-IR" sz="1200" dirty="0" smtClean="0">
                <a:effectLst/>
              </a:rPr>
              <a:t>براي </a:t>
            </a:r>
            <a:r>
              <a:rPr lang="fa-IR" sz="1200" dirty="0">
                <a:effectLst/>
              </a:rPr>
              <a:t>مسافران در سراسر </a:t>
            </a:r>
            <a:r>
              <a:rPr lang="fa-IR" sz="1200" dirty="0" smtClean="0">
                <a:effectLst/>
              </a:rPr>
              <a:t>دنيا </a:t>
            </a:r>
            <a:r>
              <a:rPr lang="fa-IR" sz="1200" dirty="0">
                <a:effectLst/>
              </a:rPr>
              <a:t>به طور سود آور</a:t>
            </a:r>
            <a:endParaRPr lang="en-US" sz="1200" dirty="0">
              <a:effectLst/>
            </a:endParaRPr>
          </a:p>
        </p:txBody>
      </p:sp>
      <p:sp>
        <p:nvSpPr>
          <p:cNvPr id="744451" name="Line 3"/>
          <p:cNvSpPr>
            <a:spLocks noChangeShapeType="1"/>
          </p:cNvSpPr>
          <p:nvPr/>
        </p:nvSpPr>
        <p:spPr bwMode="auto">
          <a:xfrm>
            <a:off x="4600575" y="1022350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52" name="Text Box 4"/>
          <p:cNvSpPr txBox="1">
            <a:spLocks noChangeArrowheads="1"/>
          </p:cNvSpPr>
          <p:nvPr/>
        </p:nvSpPr>
        <p:spPr bwMode="auto">
          <a:xfrm>
            <a:off x="1746250" y="1389063"/>
            <a:ext cx="5676900" cy="16129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هدف‌هاي راهبردي مدير </a:t>
            </a:r>
            <a:r>
              <a:rPr lang="fa-IR" sz="1400" dirty="0">
                <a:effectLst/>
              </a:rPr>
              <a:t>عامل</a:t>
            </a:r>
          </a:p>
          <a:p>
            <a:pPr algn="r" rtl="1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افزايش </a:t>
            </a:r>
            <a:r>
              <a:rPr lang="fa-IR" sz="1400" dirty="0">
                <a:effectLst/>
              </a:rPr>
              <a:t>15% درآمد خالص سالانه</a:t>
            </a:r>
          </a:p>
          <a:p>
            <a:pPr algn="r" rtl="1">
              <a:spcBef>
                <a:spcPct val="50000"/>
              </a:spcBef>
            </a:pPr>
            <a:r>
              <a:rPr lang="fa-IR" sz="1400" dirty="0">
                <a:effectLst/>
              </a:rPr>
              <a:t>-17%سود </a:t>
            </a:r>
            <a:r>
              <a:rPr lang="fa-IR" sz="1400" dirty="0" smtClean="0">
                <a:effectLst/>
              </a:rPr>
              <a:t>ساليانه </a:t>
            </a:r>
            <a:r>
              <a:rPr lang="fa-IR" sz="1400" dirty="0">
                <a:effectLst/>
              </a:rPr>
              <a:t>منصفانه</a:t>
            </a:r>
          </a:p>
          <a:p>
            <a:pPr algn="r" rtl="1">
              <a:spcBef>
                <a:spcPct val="50000"/>
              </a:spcBef>
            </a:pPr>
            <a:r>
              <a:rPr lang="fa-IR" sz="1400" dirty="0">
                <a:effectLst/>
              </a:rPr>
              <a:t>-حفظ </a:t>
            </a:r>
            <a:r>
              <a:rPr lang="fa-IR" sz="1400" dirty="0" smtClean="0">
                <a:effectLst/>
              </a:rPr>
              <a:t>موقعيت رهبري  </a:t>
            </a:r>
            <a:r>
              <a:rPr lang="fa-IR" sz="1400" dirty="0">
                <a:effectLst/>
              </a:rPr>
              <a:t>بازار از نظر </a:t>
            </a:r>
            <a:r>
              <a:rPr lang="fa-IR" sz="1400" dirty="0" smtClean="0">
                <a:effectLst/>
              </a:rPr>
              <a:t>کيفيت </a:t>
            </a:r>
            <a:r>
              <a:rPr lang="fa-IR" sz="1400" dirty="0">
                <a:effectLst/>
              </a:rPr>
              <a:t>جا و غذا</a:t>
            </a:r>
          </a:p>
          <a:p>
            <a:pPr algn="r" rtl="1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ايجاد فرصتهاي بازرگاني جديد </a:t>
            </a:r>
            <a:r>
              <a:rPr lang="fa-IR" sz="1400" dirty="0">
                <a:effectLst/>
              </a:rPr>
              <a:t>در </a:t>
            </a:r>
            <a:r>
              <a:rPr lang="fa-IR" sz="1400" dirty="0" smtClean="0">
                <a:effectLst/>
              </a:rPr>
              <a:t>بازارهاي بين المللي  </a:t>
            </a:r>
            <a:r>
              <a:rPr lang="fa-IR" sz="1400" dirty="0">
                <a:effectLst/>
              </a:rPr>
              <a:t>رو به گسترش</a:t>
            </a:r>
            <a:endParaRPr lang="en-US" sz="1400" dirty="0">
              <a:effectLst/>
            </a:endParaRPr>
          </a:p>
        </p:txBody>
      </p:sp>
      <p:sp>
        <p:nvSpPr>
          <p:cNvPr id="744453" name="Line 5"/>
          <p:cNvSpPr>
            <a:spLocks noChangeShapeType="1"/>
          </p:cNvSpPr>
          <p:nvPr/>
        </p:nvSpPr>
        <p:spPr bwMode="auto">
          <a:xfrm>
            <a:off x="4659313" y="307181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54" name="Line 6"/>
          <p:cNvSpPr>
            <a:spLocks noChangeShapeType="1"/>
          </p:cNvSpPr>
          <p:nvPr/>
        </p:nvSpPr>
        <p:spPr bwMode="auto">
          <a:xfrm>
            <a:off x="1365250" y="3071813"/>
            <a:ext cx="638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6799263" y="3200400"/>
            <a:ext cx="1774825" cy="126188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1400" dirty="0" smtClean="0">
                <a:effectLst/>
              </a:rPr>
              <a:t>هدف‌هاي راهکاري </a:t>
            </a:r>
            <a:r>
              <a:rPr lang="fa-IR" sz="1400" dirty="0">
                <a:effectLst/>
              </a:rPr>
              <a:t>معاونت </a:t>
            </a:r>
            <a:r>
              <a:rPr lang="fa-IR" sz="1400" dirty="0" smtClean="0">
                <a:effectLst/>
              </a:rPr>
              <a:t>مالي</a:t>
            </a:r>
            <a:endParaRPr lang="fa-IR" sz="1400" dirty="0">
              <a:effectLst/>
            </a:endParaRPr>
          </a:p>
          <a:p>
            <a:pPr algn="r"/>
            <a:r>
              <a:rPr lang="fa-IR" sz="1400" dirty="0">
                <a:effectLst/>
              </a:rPr>
              <a:t>-کاهش </a:t>
            </a:r>
            <a:r>
              <a:rPr lang="fa-IR" sz="1400" dirty="0" smtClean="0">
                <a:effectLst/>
              </a:rPr>
              <a:t>هزينه‌هاي </a:t>
            </a:r>
            <a:r>
              <a:rPr lang="fa-IR" sz="1400" dirty="0">
                <a:effectLst/>
              </a:rPr>
              <a:t>وام تا 10%</a:t>
            </a:r>
          </a:p>
          <a:p>
            <a:pPr algn="r" rtl="1"/>
            <a:r>
              <a:rPr lang="fa-IR" sz="1400" dirty="0">
                <a:effectLst/>
              </a:rPr>
              <a:t>-حصول </a:t>
            </a:r>
            <a:r>
              <a:rPr lang="fa-IR" sz="1400" dirty="0" smtClean="0">
                <a:effectLst/>
              </a:rPr>
              <a:t>ميانگين </a:t>
            </a:r>
            <a:r>
              <a:rPr lang="fa-IR" sz="1400" dirty="0">
                <a:effectLst/>
              </a:rPr>
              <a:t>6% بازده از </a:t>
            </a:r>
            <a:r>
              <a:rPr lang="fa-IR" sz="1400" dirty="0" smtClean="0">
                <a:effectLst/>
              </a:rPr>
              <a:t>سرمايه</a:t>
            </a:r>
            <a:r>
              <a:rPr lang="en-US" dirty="0">
                <a:effectLst/>
              </a:rPr>
              <a:t>‌</a:t>
            </a:r>
            <a:r>
              <a:rPr lang="fa-IR" sz="1400" dirty="0" smtClean="0">
                <a:effectLst/>
              </a:rPr>
              <a:t>گذاري</a:t>
            </a:r>
            <a:r>
              <a:rPr lang="en-US" dirty="0" smtClean="0">
                <a:effectLst/>
              </a:rPr>
              <a:t>‌</a:t>
            </a:r>
            <a:r>
              <a:rPr lang="fa-IR" sz="1400" dirty="0" smtClean="0">
                <a:effectLst/>
              </a:rPr>
              <a:t>هاي </a:t>
            </a:r>
            <a:r>
              <a:rPr lang="fa-IR" sz="1400" dirty="0">
                <a:effectLst/>
              </a:rPr>
              <a:t>کوتاه مدت</a:t>
            </a:r>
            <a:endParaRPr lang="en-US" sz="1400" dirty="0">
              <a:effectLst/>
            </a:endParaRPr>
          </a:p>
        </p:txBody>
      </p:sp>
      <p:sp>
        <p:nvSpPr>
          <p:cNvPr id="744456" name="Line 8"/>
          <p:cNvSpPr>
            <a:spLocks noChangeShapeType="1"/>
          </p:cNvSpPr>
          <p:nvPr/>
        </p:nvSpPr>
        <p:spPr bwMode="auto">
          <a:xfrm>
            <a:off x="7747000" y="3074988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57" name="Text Box 9"/>
          <p:cNvSpPr txBox="1">
            <a:spLocks noChangeArrowheads="1"/>
          </p:cNvSpPr>
          <p:nvPr/>
        </p:nvSpPr>
        <p:spPr bwMode="auto">
          <a:xfrm>
            <a:off x="3817938" y="3233738"/>
            <a:ext cx="1668462" cy="16129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هدف‌هاي راهکاري </a:t>
            </a:r>
            <a:r>
              <a:rPr lang="fa-IR" sz="1400" dirty="0">
                <a:effectLst/>
              </a:rPr>
              <a:t>معاونت </a:t>
            </a:r>
            <a:r>
              <a:rPr lang="fa-IR" sz="1400" dirty="0" smtClean="0">
                <a:effectLst/>
              </a:rPr>
              <a:t>عملياتي</a:t>
            </a:r>
            <a:endParaRPr lang="fa-IR" sz="14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گشايش </a:t>
            </a:r>
            <a:r>
              <a:rPr lang="fa-IR" sz="1400" dirty="0">
                <a:effectLst/>
              </a:rPr>
              <a:t>150 هتل در همه جهان</a:t>
            </a: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نايل </a:t>
            </a:r>
            <a:r>
              <a:rPr lang="fa-IR" sz="1400" dirty="0">
                <a:effectLst/>
              </a:rPr>
              <a:t>شدن به 99% </a:t>
            </a:r>
            <a:r>
              <a:rPr lang="fa-IR" sz="1400" dirty="0" smtClean="0">
                <a:effectLst/>
              </a:rPr>
              <a:t>رضايت مشتري</a:t>
            </a:r>
            <a:endParaRPr lang="en-US" sz="1400" dirty="0">
              <a:effectLst/>
            </a:endParaRPr>
          </a:p>
        </p:txBody>
      </p:sp>
      <p:sp>
        <p:nvSpPr>
          <p:cNvPr id="744458" name="Text Box 10"/>
          <p:cNvSpPr txBox="1">
            <a:spLocks noChangeArrowheads="1"/>
          </p:cNvSpPr>
          <p:nvPr/>
        </p:nvSpPr>
        <p:spPr bwMode="auto">
          <a:xfrm>
            <a:off x="519113" y="3209925"/>
            <a:ext cx="1800225" cy="147732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هدف‌هاي راهکاري </a:t>
            </a:r>
            <a:r>
              <a:rPr lang="fa-IR" sz="1400" dirty="0">
                <a:effectLst/>
              </a:rPr>
              <a:t>معاون </a:t>
            </a:r>
            <a:r>
              <a:rPr lang="fa-IR" sz="1400" dirty="0" smtClean="0">
                <a:effectLst/>
              </a:rPr>
              <a:t>بازاريابي</a:t>
            </a:r>
            <a:endParaRPr lang="fa-IR" sz="14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افزايش </a:t>
            </a:r>
            <a:r>
              <a:rPr lang="fa-IR" sz="1400" dirty="0">
                <a:effectLst/>
              </a:rPr>
              <a:t>درآمد هر اتاق هتل تا 20%</a:t>
            </a: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اجراي فعاليت تبليغي داخلي</a:t>
            </a:r>
            <a:endParaRPr lang="en-US" sz="1400" dirty="0">
              <a:effectLst/>
            </a:endParaRPr>
          </a:p>
        </p:txBody>
      </p:sp>
      <p:sp>
        <p:nvSpPr>
          <p:cNvPr id="744459" name="Line 11"/>
          <p:cNvSpPr>
            <a:spLocks noChangeShapeType="1"/>
          </p:cNvSpPr>
          <p:nvPr/>
        </p:nvSpPr>
        <p:spPr bwMode="auto">
          <a:xfrm>
            <a:off x="1362075" y="3070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60" name="Text Box 12"/>
          <p:cNvSpPr txBox="1">
            <a:spLocks noChangeArrowheads="1"/>
          </p:cNvSpPr>
          <p:nvPr/>
        </p:nvSpPr>
        <p:spPr bwMode="auto">
          <a:xfrm>
            <a:off x="3660775" y="5132388"/>
            <a:ext cx="1871663" cy="1708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هدف‌هاي عملياتي مدير </a:t>
            </a:r>
            <a:r>
              <a:rPr lang="fa-IR" sz="1400" dirty="0">
                <a:effectLst/>
              </a:rPr>
              <a:t>هتل</a:t>
            </a: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اجراي </a:t>
            </a:r>
            <a:r>
              <a:rPr lang="fa-IR" sz="1400" dirty="0">
                <a:effectLst/>
              </a:rPr>
              <a:t>برنامه آموزش </a:t>
            </a:r>
            <a:r>
              <a:rPr lang="fa-IR" sz="1400" dirty="0" smtClean="0">
                <a:effectLst/>
              </a:rPr>
              <a:t>کيفيت </a:t>
            </a:r>
            <a:r>
              <a:rPr lang="fa-IR" sz="1400" dirty="0">
                <a:effectLst/>
              </a:rPr>
              <a:t>خدمات </a:t>
            </a:r>
            <a:r>
              <a:rPr lang="fa-IR" sz="1400" dirty="0" smtClean="0">
                <a:effectLst/>
              </a:rPr>
              <a:t>براي </a:t>
            </a:r>
            <a:r>
              <a:rPr lang="fa-IR" sz="1400" dirty="0">
                <a:effectLst/>
              </a:rPr>
              <a:t>همه کارکنان</a:t>
            </a: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-کاهش </a:t>
            </a:r>
            <a:r>
              <a:rPr lang="fa-IR" sz="1400" dirty="0" smtClean="0">
                <a:effectLst/>
              </a:rPr>
              <a:t>هزينه عملياتي</a:t>
            </a:r>
            <a:endParaRPr lang="fa-IR" sz="14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افزايش </a:t>
            </a:r>
            <a:r>
              <a:rPr lang="fa-IR" sz="1400" dirty="0">
                <a:effectLst/>
              </a:rPr>
              <a:t>بهره </a:t>
            </a:r>
            <a:r>
              <a:rPr lang="fa-IR" sz="1400" dirty="0" smtClean="0">
                <a:effectLst/>
              </a:rPr>
              <a:t>وري </a:t>
            </a:r>
            <a:r>
              <a:rPr lang="fa-IR" sz="1400" dirty="0">
                <a:effectLst/>
              </a:rPr>
              <a:t>قسمت </a:t>
            </a:r>
            <a:r>
              <a:rPr lang="fa-IR" sz="1400" dirty="0" smtClean="0">
                <a:effectLst/>
              </a:rPr>
              <a:t>پذيرش</a:t>
            </a:r>
            <a:endParaRPr lang="en-US" sz="1400" dirty="0">
              <a:effectLst/>
            </a:endParaRPr>
          </a:p>
        </p:txBody>
      </p:sp>
      <p:sp>
        <p:nvSpPr>
          <p:cNvPr id="744461" name="Text Box 13"/>
          <p:cNvSpPr txBox="1">
            <a:spLocks noChangeArrowheads="1"/>
          </p:cNvSpPr>
          <p:nvPr/>
        </p:nvSpPr>
        <p:spPr bwMode="auto">
          <a:xfrm>
            <a:off x="550863" y="5064125"/>
            <a:ext cx="1611312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400" dirty="0" smtClean="0">
                <a:effectLst/>
              </a:rPr>
              <a:t>هدف‌هاي عملياتي مدير   </a:t>
            </a:r>
            <a:r>
              <a:rPr lang="fa-IR" sz="1400" dirty="0">
                <a:effectLst/>
              </a:rPr>
              <a:t>-فروش جشنها</a:t>
            </a:r>
          </a:p>
          <a:p>
            <a:pPr algn="r" rtl="1">
              <a:spcBef>
                <a:spcPct val="50000"/>
              </a:spcBef>
            </a:pPr>
            <a:r>
              <a:rPr lang="fa-IR" sz="1400" dirty="0">
                <a:effectLst/>
              </a:rPr>
              <a:t>-توسعه فروش </a:t>
            </a:r>
          </a:p>
          <a:p>
            <a:pPr algn="r" rtl="1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افزايش هزينه </a:t>
            </a:r>
            <a:r>
              <a:rPr lang="fa-IR" sz="1400" dirty="0">
                <a:effectLst/>
              </a:rPr>
              <a:t>لازم</a:t>
            </a:r>
            <a:endParaRPr lang="en-US" sz="1400" dirty="0">
              <a:effectLst/>
            </a:endParaRPr>
          </a:p>
        </p:txBody>
      </p:sp>
      <p:sp>
        <p:nvSpPr>
          <p:cNvPr id="744462" name="Text Box 14"/>
          <p:cNvSpPr txBox="1">
            <a:spLocks noChangeArrowheads="1"/>
          </p:cNvSpPr>
          <p:nvPr/>
        </p:nvSpPr>
        <p:spPr bwMode="auto">
          <a:xfrm>
            <a:off x="6923088" y="4919663"/>
            <a:ext cx="1625600" cy="169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هدف‌هاي عملياتي مدير    </a:t>
            </a: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حسابهاي دريافتي</a:t>
            </a:r>
            <a:endParaRPr lang="fa-IR" sz="14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</a:t>
            </a:r>
            <a:r>
              <a:rPr lang="fa-IR" sz="1400" dirty="0" smtClean="0">
                <a:effectLst/>
              </a:rPr>
              <a:t>ماشيني </a:t>
            </a:r>
            <a:r>
              <a:rPr lang="fa-IR" sz="1400" dirty="0">
                <a:effectLst/>
              </a:rPr>
              <a:t>کردن </a:t>
            </a:r>
            <a:r>
              <a:rPr lang="fa-IR" sz="1400" dirty="0" smtClean="0">
                <a:effectLst/>
              </a:rPr>
              <a:t>گزارشهاي حسابهاي دريافتي</a:t>
            </a:r>
            <a:endParaRPr lang="fa-IR" sz="14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400" dirty="0">
                <a:effectLst/>
              </a:rPr>
              <a:t>-فرستادن فاکتور بانک </a:t>
            </a:r>
          </a:p>
          <a:p>
            <a:pPr algn="r">
              <a:spcBef>
                <a:spcPct val="50000"/>
              </a:spcBef>
            </a:pPr>
            <a:endParaRPr lang="en-US" sz="1400" dirty="0">
              <a:effectLst/>
            </a:endParaRPr>
          </a:p>
        </p:txBody>
      </p:sp>
      <p:sp>
        <p:nvSpPr>
          <p:cNvPr id="744463" name="Line 15"/>
          <p:cNvSpPr>
            <a:spLocks noChangeShapeType="1"/>
          </p:cNvSpPr>
          <p:nvPr/>
        </p:nvSpPr>
        <p:spPr bwMode="auto">
          <a:xfrm>
            <a:off x="1393825" y="4716463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64" name="Line 16"/>
          <p:cNvSpPr>
            <a:spLocks noChangeShapeType="1"/>
          </p:cNvSpPr>
          <p:nvPr/>
        </p:nvSpPr>
        <p:spPr bwMode="auto">
          <a:xfrm>
            <a:off x="4586288" y="48482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4465" name="Line 17"/>
          <p:cNvSpPr>
            <a:spLocks noChangeShapeType="1"/>
          </p:cNvSpPr>
          <p:nvPr/>
        </p:nvSpPr>
        <p:spPr bwMode="auto">
          <a:xfrm>
            <a:off x="7648575" y="4614863"/>
            <a:ext cx="0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0" grpId="0" animBg="1"/>
      <p:bldP spid="744452" grpId="0" animBg="1"/>
      <p:bldP spid="744455" grpId="0" animBg="1"/>
      <p:bldP spid="744457" grpId="0" animBg="1"/>
      <p:bldP spid="744458" grpId="0" animBg="1"/>
      <p:bldP spid="744460" grpId="0" animBg="1"/>
      <p:bldP spid="744461" grpId="0" animBg="1"/>
      <p:bldP spid="74446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ابعاد برنامه</a:t>
            </a:r>
            <a:r>
              <a:rPr lang="en-US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2800" dirty="0">
                <a:cs typeface="Zar" pitchFamily="2" charset="-78"/>
              </a:rPr>
              <a:t>بعد سطح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راهبردي             </a:t>
            </a: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راهکاري              </a:t>
            </a: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عملياتي 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sz="2800" dirty="0">
                <a:cs typeface="Zar" pitchFamily="2" charset="-78"/>
              </a:rPr>
              <a:t>بعد زمان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بلند مدت                          </a:t>
            </a:r>
            <a:r>
              <a:rPr lang="fa-IR" sz="2800" dirty="0" smtClean="0">
                <a:cs typeface="Zar" pitchFamily="2" charset="-78"/>
              </a:rPr>
              <a:t>ميان </a:t>
            </a:r>
            <a:r>
              <a:rPr lang="fa-IR" sz="2800" dirty="0">
                <a:cs typeface="Zar" pitchFamily="2" charset="-78"/>
              </a:rPr>
              <a:t>مدت                            کوتاه مدت </a:t>
            </a:r>
          </a:p>
          <a:p>
            <a:pPr fontAlgn="auto">
              <a:spcAft>
                <a:spcPts val="0"/>
              </a:spcAft>
              <a:defRPr/>
            </a:pPr>
            <a:r>
              <a:rPr lang="fa-IR" sz="2800" dirty="0">
                <a:cs typeface="Zar" pitchFamily="2" charset="-78"/>
              </a:rPr>
              <a:t>بعد قلمرو: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فراگير                </a:t>
            </a: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</a:t>
            </a:r>
            <a:r>
              <a:rPr lang="fa-IR" sz="2800" dirty="0">
                <a:cs typeface="Zar" pitchFamily="2" charset="-78"/>
              </a:rPr>
              <a:t>محدود به بخش</a:t>
            </a:r>
          </a:p>
          <a:p>
            <a:pPr fontAlgn="auto">
              <a:spcAft>
                <a:spcPts val="0"/>
              </a:spcAft>
              <a:defRPr/>
            </a:pPr>
            <a:r>
              <a:rPr lang="fa-IR" sz="2800" dirty="0">
                <a:cs typeface="Zar" pitchFamily="2" charset="-78"/>
              </a:rPr>
              <a:t>بعد استمرار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هميشگي            </a:t>
            </a:r>
            <a:r>
              <a:rPr lang="fa-IR" sz="2800" dirty="0">
                <a:cs typeface="Zar" pitchFamily="2" charset="-78"/>
              </a:rPr>
              <a:t>برنامه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يکباري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3702050" y="3970338"/>
            <a:ext cx="1798638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400" dirty="0">
                <a:effectLst/>
              </a:rPr>
              <a:t>برنامه </a:t>
            </a:r>
            <a:r>
              <a:rPr lang="fa-IR" sz="2400" dirty="0" smtClean="0">
                <a:effectLst/>
              </a:rPr>
              <a:t>سازماني</a:t>
            </a:r>
            <a:endParaRPr lang="en-US" sz="2400" dirty="0">
              <a:effectLst/>
            </a:endParaRPr>
          </a:p>
        </p:txBody>
      </p:sp>
      <p:sp>
        <p:nvSpPr>
          <p:cNvPr id="746499" name="Line 3"/>
          <p:cNvSpPr>
            <a:spLocks noChangeShapeType="1"/>
          </p:cNvSpPr>
          <p:nvPr/>
        </p:nvSpPr>
        <p:spPr bwMode="auto">
          <a:xfrm rot="1500000">
            <a:off x="214313" y="3200400"/>
            <a:ext cx="3675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6500" name="Line 4"/>
          <p:cNvSpPr>
            <a:spLocks noChangeShapeType="1"/>
          </p:cNvSpPr>
          <p:nvPr/>
        </p:nvSpPr>
        <p:spPr bwMode="auto">
          <a:xfrm rot="20100000">
            <a:off x="5316538" y="3211513"/>
            <a:ext cx="359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6501" name="Line 5"/>
          <p:cNvSpPr>
            <a:spLocks noChangeShapeType="1"/>
          </p:cNvSpPr>
          <p:nvPr/>
        </p:nvSpPr>
        <p:spPr bwMode="auto">
          <a:xfrm rot="20100000">
            <a:off x="158750" y="5248275"/>
            <a:ext cx="3722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6502" name="Line 6"/>
          <p:cNvSpPr>
            <a:spLocks noChangeShapeType="1"/>
          </p:cNvSpPr>
          <p:nvPr/>
        </p:nvSpPr>
        <p:spPr bwMode="auto">
          <a:xfrm rot="1500000">
            <a:off x="5330825" y="5230813"/>
            <a:ext cx="364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6503" name="Text Box 7"/>
          <p:cNvSpPr txBox="1">
            <a:spLocks noChangeArrowheads="1"/>
          </p:cNvSpPr>
          <p:nvPr/>
        </p:nvSpPr>
        <p:spPr bwMode="auto">
          <a:xfrm rot="-1500000">
            <a:off x="6888163" y="3133725"/>
            <a:ext cx="93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بعد سطح</a:t>
            </a:r>
            <a:endParaRPr lang="en-US">
              <a:effectLst/>
            </a:endParaRPr>
          </a:p>
        </p:txBody>
      </p:sp>
      <p:sp>
        <p:nvSpPr>
          <p:cNvPr id="746504" name="Text Box 8"/>
          <p:cNvSpPr txBox="1">
            <a:spLocks noChangeArrowheads="1"/>
          </p:cNvSpPr>
          <p:nvPr/>
        </p:nvSpPr>
        <p:spPr bwMode="auto">
          <a:xfrm rot="-1500000">
            <a:off x="1296988" y="5392738"/>
            <a:ext cx="969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بعد زمان</a:t>
            </a:r>
            <a:endParaRPr lang="en-US">
              <a:effectLst/>
            </a:endParaRPr>
          </a:p>
        </p:txBody>
      </p:sp>
      <p:sp>
        <p:nvSpPr>
          <p:cNvPr id="746505" name="Text Box 9"/>
          <p:cNvSpPr txBox="1">
            <a:spLocks noChangeArrowheads="1"/>
          </p:cNvSpPr>
          <p:nvPr/>
        </p:nvSpPr>
        <p:spPr bwMode="auto">
          <a:xfrm rot="1500000">
            <a:off x="6921500" y="5395913"/>
            <a:ext cx="106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بعد استمرار</a:t>
            </a:r>
            <a:endParaRPr lang="en-US">
              <a:effectLst/>
            </a:endParaRPr>
          </a:p>
        </p:txBody>
      </p:sp>
      <p:sp>
        <p:nvSpPr>
          <p:cNvPr id="746506" name="Text Box 10"/>
          <p:cNvSpPr txBox="1">
            <a:spLocks noChangeArrowheads="1"/>
          </p:cNvSpPr>
          <p:nvPr/>
        </p:nvSpPr>
        <p:spPr bwMode="auto">
          <a:xfrm rot="1500000">
            <a:off x="1090613" y="3025775"/>
            <a:ext cx="113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بعد قلمرو</a:t>
            </a:r>
            <a:endParaRPr lang="en-US">
              <a:effectLst/>
            </a:endParaRPr>
          </a:p>
        </p:txBody>
      </p:sp>
      <p:sp>
        <p:nvSpPr>
          <p:cNvPr id="746507" name="Text Box 11"/>
          <p:cNvSpPr txBox="1">
            <a:spLocks noChangeArrowheads="1"/>
          </p:cNvSpPr>
          <p:nvPr/>
        </p:nvSpPr>
        <p:spPr bwMode="auto">
          <a:xfrm rot="-1500000">
            <a:off x="6924675" y="2470150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عملياتي</a:t>
            </a:r>
            <a:endParaRPr lang="en-US" dirty="0">
              <a:effectLst/>
            </a:endParaRPr>
          </a:p>
        </p:txBody>
      </p:sp>
      <p:sp>
        <p:nvSpPr>
          <p:cNvPr id="746508" name="Text Box 12"/>
          <p:cNvSpPr txBox="1">
            <a:spLocks noChangeArrowheads="1"/>
          </p:cNvSpPr>
          <p:nvPr/>
        </p:nvSpPr>
        <p:spPr bwMode="auto">
          <a:xfrm rot="-1500000">
            <a:off x="5297488" y="3286125"/>
            <a:ext cx="168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راهبردي</a:t>
            </a:r>
            <a:endParaRPr lang="en-US" dirty="0">
              <a:effectLst/>
            </a:endParaRPr>
          </a:p>
        </p:txBody>
      </p:sp>
      <p:sp>
        <p:nvSpPr>
          <p:cNvPr id="746509" name="Text Box 13"/>
          <p:cNvSpPr txBox="1">
            <a:spLocks noChangeArrowheads="1"/>
          </p:cNvSpPr>
          <p:nvPr/>
        </p:nvSpPr>
        <p:spPr bwMode="auto">
          <a:xfrm rot="-1500000">
            <a:off x="2009775" y="4492625"/>
            <a:ext cx="171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</a:t>
            </a:r>
            <a:r>
              <a:rPr lang="fa-IR" dirty="0">
                <a:effectLst/>
              </a:rPr>
              <a:t>بلند مدت</a:t>
            </a:r>
            <a:endParaRPr lang="en-US" dirty="0">
              <a:effectLst/>
            </a:endParaRPr>
          </a:p>
        </p:txBody>
      </p:sp>
      <p:sp>
        <p:nvSpPr>
          <p:cNvPr id="746510" name="Text Box 14"/>
          <p:cNvSpPr txBox="1">
            <a:spLocks noChangeArrowheads="1"/>
          </p:cNvSpPr>
          <p:nvPr/>
        </p:nvSpPr>
        <p:spPr bwMode="auto">
          <a:xfrm rot="-1500000">
            <a:off x="42863" y="5359400"/>
            <a:ext cx="196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</a:t>
            </a:r>
            <a:r>
              <a:rPr lang="fa-IR" dirty="0">
                <a:effectLst/>
              </a:rPr>
              <a:t>کوتاه مدت</a:t>
            </a:r>
            <a:endParaRPr lang="en-US" dirty="0">
              <a:effectLst/>
            </a:endParaRPr>
          </a:p>
        </p:txBody>
      </p:sp>
      <p:sp>
        <p:nvSpPr>
          <p:cNvPr id="746511" name="Text Box 15"/>
          <p:cNvSpPr txBox="1">
            <a:spLocks noChangeArrowheads="1"/>
          </p:cNvSpPr>
          <p:nvPr/>
        </p:nvSpPr>
        <p:spPr bwMode="auto">
          <a:xfrm rot="1500000">
            <a:off x="2163763" y="3302000"/>
            <a:ext cx="171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فراگير</a:t>
            </a:r>
            <a:endParaRPr lang="en-US" dirty="0">
              <a:effectLst/>
            </a:endParaRPr>
          </a:p>
        </p:txBody>
      </p:sp>
      <p:sp>
        <p:nvSpPr>
          <p:cNvPr id="746512" name="Text Box 16"/>
          <p:cNvSpPr txBox="1">
            <a:spLocks noChangeArrowheads="1"/>
          </p:cNvSpPr>
          <p:nvPr/>
        </p:nvSpPr>
        <p:spPr bwMode="auto">
          <a:xfrm rot="1500000">
            <a:off x="312738" y="2132013"/>
            <a:ext cx="1901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</a:t>
            </a:r>
            <a:r>
              <a:rPr lang="fa-IR" dirty="0">
                <a:effectLst/>
              </a:rPr>
              <a:t>محدود به بخش </a:t>
            </a:r>
            <a:r>
              <a:rPr lang="fa-IR" dirty="0" smtClean="0">
                <a:effectLst/>
              </a:rPr>
              <a:t>هايي </a:t>
            </a:r>
            <a:r>
              <a:rPr lang="fa-IR" dirty="0">
                <a:effectLst/>
              </a:rPr>
              <a:t>از سازمان</a:t>
            </a:r>
            <a:endParaRPr lang="en-US" dirty="0">
              <a:effectLst/>
            </a:endParaRPr>
          </a:p>
        </p:txBody>
      </p:sp>
      <p:sp>
        <p:nvSpPr>
          <p:cNvPr id="746513" name="Text Box 17"/>
          <p:cNvSpPr txBox="1">
            <a:spLocks noChangeArrowheads="1"/>
          </p:cNvSpPr>
          <p:nvPr/>
        </p:nvSpPr>
        <p:spPr bwMode="auto">
          <a:xfrm rot="1500000">
            <a:off x="5348288" y="4421188"/>
            <a:ext cx="174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يکباري</a:t>
            </a:r>
            <a:endParaRPr lang="en-US" dirty="0">
              <a:effectLst/>
            </a:endParaRPr>
          </a:p>
        </p:txBody>
      </p:sp>
      <p:sp>
        <p:nvSpPr>
          <p:cNvPr id="746514" name="Text Box 18"/>
          <p:cNvSpPr txBox="1">
            <a:spLocks noChangeArrowheads="1"/>
          </p:cNvSpPr>
          <p:nvPr/>
        </p:nvSpPr>
        <p:spPr bwMode="auto">
          <a:xfrm rot="1500000">
            <a:off x="7304088" y="530225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برنامه‌هاي هميشگي</a:t>
            </a:r>
            <a:endParaRPr lang="en-US" dirty="0">
              <a:effectLst/>
            </a:endParaRPr>
          </a:p>
        </p:txBody>
      </p:sp>
      <p:sp>
        <p:nvSpPr>
          <p:cNvPr id="746515" name="Text Box 19"/>
          <p:cNvSpPr txBox="1">
            <a:spLocks noChangeArrowheads="1"/>
          </p:cNvSpPr>
          <p:nvPr/>
        </p:nvSpPr>
        <p:spPr bwMode="auto">
          <a:xfrm>
            <a:off x="481013" y="361950"/>
            <a:ext cx="8256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dirty="0">
                <a:effectLst/>
              </a:rPr>
              <a:t>ابعاد چهارگانه </a:t>
            </a:r>
            <a:r>
              <a:rPr lang="fa-IR" sz="4400" dirty="0" smtClean="0">
                <a:effectLst/>
              </a:rPr>
              <a:t>برنامه‌هاي سازماني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4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4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4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4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4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4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 animBg="1"/>
      <p:bldP spid="746503" grpId="0"/>
      <p:bldP spid="746504" grpId="0"/>
      <p:bldP spid="746505" grpId="0"/>
      <p:bldP spid="746506" grpId="0"/>
      <p:bldP spid="746507" grpId="0"/>
      <p:bldP spid="746508" grpId="0"/>
      <p:bldP spid="746509" grpId="0"/>
      <p:bldP spid="746510" grpId="0"/>
      <p:bldP spid="746511" grpId="0"/>
      <p:bldP spid="746512" grpId="0"/>
      <p:bldP spid="746513" grpId="0"/>
      <p:bldP spid="746514" grpId="0"/>
      <p:bldP spid="7465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64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برنامه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19488"/>
            <a:ext cx="4038600" cy="1690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2800" dirty="0" smtClean="0">
                <a:cs typeface="Zar" pitchFamily="2" charset="-78"/>
              </a:rPr>
              <a:t>برنامه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ريزي غيررسمي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7475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3519488"/>
            <a:ext cx="4038600" cy="1255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2800" dirty="0" smtClean="0">
                <a:cs typeface="Zar" pitchFamily="2" charset="-78"/>
              </a:rPr>
              <a:t>برنامه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ريزي رسمي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4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3" grpId="0" build="p"/>
      <p:bldP spid="747524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AutoShape 2"/>
          <p:cNvSpPr>
            <a:spLocks noChangeArrowheads="1"/>
          </p:cNvSpPr>
          <p:nvPr/>
        </p:nvSpPr>
        <p:spPr bwMode="auto">
          <a:xfrm flipH="1">
            <a:off x="2190750" y="2909888"/>
            <a:ext cx="2222500" cy="1103312"/>
          </a:xfrm>
          <a:prstGeom prst="parallelogram">
            <a:avLst>
              <a:gd name="adj" fmla="val 5036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48547" name="AutoShape 3"/>
          <p:cNvSpPr>
            <a:spLocks noChangeArrowheads="1"/>
          </p:cNvSpPr>
          <p:nvPr/>
        </p:nvSpPr>
        <p:spPr bwMode="auto">
          <a:xfrm flipH="1">
            <a:off x="4384675" y="2878138"/>
            <a:ext cx="2222500" cy="1103312"/>
          </a:xfrm>
          <a:prstGeom prst="parallelogram">
            <a:avLst>
              <a:gd name="adj" fmla="val 5036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48548" name="AutoShape 4"/>
          <p:cNvSpPr>
            <a:spLocks noChangeArrowheads="1"/>
          </p:cNvSpPr>
          <p:nvPr/>
        </p:nvSpPr>
        <p:spPr bwMode="auto">
          <a:xfrm flipH="1">
            <a:off x="6637338" y="2874963"/>
            <a:ext cx="2222500" cy="1103312"/>
          </a:xfrm>
          <a:prstGeom prst="parallelogram">
            <a:avLst>
              <a:gd name="adj" fmla="val 5036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48549" name="Oval 5"/>
          <p:cNvSpPr>
            <a:spLocks noChangeArrowheads="1"/>
          </p:cNvSpPr>
          <p:nvPr/>
        </p:nvSpPr>
        <p:spPr bwMode="auto">
          <a:xfrm>
            <a:off x="450850" y="2803525"/>
            <a:ext cx="1277938" cy="12779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48550" name="Line 6"/>
          <p:cNvSpPr>
            <a:spLocks noChangeShapeType="1"/>
          </p:cNvSpPr>
          <p:nvPr/>
        </p:nvSpPr>
        <p:spPr bwMode="auto">
          <a:xfrm flipH="1">
            <a:off x="6313488" y="3395663"/>
            <a:ext cx="581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1" name="Line 7"/>
          <p:cNvSpPr>
            <a:spLocks noChangeShapeType="1"/>
          </p:cNvSpPr>
          <p:nvPr/>
        </p:nvSpPr>
        <p:spPr bwMode="auto">
          <a:xfrm flipH="1">
            <a:off x="4137025" y="3440113"/>
            <a:ext cx="53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2" name="Line 8"/>
          <p:cNvSpPr>
            <a:spLocks noChangeShapeType="1"/>
          </p:cNvSpPr>
          <p:nvPr/>
        </p:nvSpPr>
        <p:spPr bwMode="auto">
          <a:xfrm flipH="1">
            <a:off x="1735138" y="34417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3" name="Line 9"/>
          <p:cNvSpPr>
            <a:spLocks noChangeShapeType="1"/>
          </p:cNvSpPr>
          <p:nvPr/>
        </p:nvSpPr>
        <p:spPr bwMode="auto">
          <a:xfrm>
            <a:off x="1001713" y="5108575"/>
            <a:ext cx="698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4" name="Line 10"/>
          <p:cNvSpPr>
            <a:spLocks noChangeShapeType="1"/>
          </p:cNvSpPr>
          <p:nvPr/>
        </p:nvSpPr>
        <p:spPr bwMode="auto">
          <a:xfrm flipV="1">
            <a:off x="7983538" y="3976688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5" name="Line 11"/>
          <p:cNvSpPr>
            <a:spLocks noChangeShapeType="1"/>
          </p:cNvSpPr>
          <p:nvPr/>
        </p:nvSpPr>
        <p:spPr bwMode="auto">
          <a:xfrm flipV="1">
            <a:off x="3470275" y="3992563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6" name="Line 12"/>
          <p:cNvSpPr>
            <a:spLocks noChangeShapeType="1"/>
          </p:cNvSpPr>
          <p:nvPr/>
        </p:nvSpPr>
        <p:spPr bwMode="auto">
          <a:xfrm flipV="1">
            <a:off x="5702300" y="3995738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7" name="Line 13"/>
          <p:cNvSpPr>
            <a:spLocks noChangeShapeType="1"/>
          </p:cNvSpPr>
          <p:nvPr/>
        </p:nvSpPr>
        <p:spPr bwMode="auto">
          <a:xfrm flipV="1">
            <a:off x="1003300" y="4078288"/>
            <a:ext cx="0" cy="1001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48558" name="Text Box 14"/>
          <p:cNvSpPr txBox="1">
            <a:spLocks noChangeArrowheads="1"/>
          </p:cNvSpPr>
          <p:nvPr/>
        </p:nvSpPr>
        <p:spPr bwMode="auto">
          <a:xfrm>
            <a:off x="4583113" y="3063875"/>
            <a:ext cx="3890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600" dirty="0" smtClean="0">
                <a:effectLst/>
              </a:rPr>
              <a:t>ماموريت</a:t>
            </a:r>
            <a:endParaRPr lang="en-US" sz="3600" dirty="0">
              <a:effectLst/>
            </a:endParaRPr>
          </a:p>
        </p:txBody>
      </p:sp>
      <p:sp>
        <p:nvSpPr>
          <p:cNvPr id="748559" name="Text Box 15"/>
          <p:cNvSpPr txBox="1">
            <a:spLocks noChangeArrowheads="1"/>
          </p:cNvSpPr>
          <p:nvPr/>
        </p:nvSpPr>
        <p:spPr bwMode="auto">
          <a:xfrm>
            <a:off x="3695700" y="3108325"/>
            <a:ext cx="236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600">
                <a:effectLst/>
              </a:rPr>
              <a:t>هدفها</a:t>
            </a:r>
            <a:endParaRPr lang="en-US" sz="3600">
              <a:effectLst/>
            </a:endParaRPr>
          </a:p>
        </p:txBody>
      </p:sp>
      <p:sp>
        <p:nvSpPr>
          <p:cNvPr id="748560" name="Text Box 16"/>
          <p:cNvSpPr txBox="1">
            <a:spLocks noChangeArrowheads="1"/>
          </p:cNvSpPr>
          <p:nvPr/>
        </p:nvSpPr>
        <p:spPr bwMode="auto">
          <a:xfrm>
            <a:off x="1449388" y="3130550"/>
            <a:ext cx="2468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600">
                <a:effectLst/>
              </a:rPr>
              <a:t>برنامه‌ها</a:t>
            </a:r>
            <a:endParaRPr lang="en-US" sz="3600">
              <a:effectLst/>
            </a:endParaRPr>
          </a:p>
        </p:txBody>
      </p:sp>
      <p:sp>
        <p:nvSpPr>
          <p:cNvPr id="748561" name="Text Box 17"/>
          <p:cNvSpPr txBox="1">
            <a:spLocks noChangeArrowheads="1"/>
          </p:cNvSpPr>
          <p:nvPr/>
        </p:nvSpPr>
        <p:spPr bwMode="auto">
          <a:xfrm>
            <a:off x="-673100" y="3148013"/>
            <a:ext cx="2176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effectLst/>
              </a:rPr>
              <a:t>اجرا</a:t>
            </a:r>
            <a:endParaRPr lang="en-US" sz="3200">
              <a:effectLst/>
            </a:endParaRPr>
          </a:p>
        </p:txBody>
      </p:sp>
      <p:sp>
        <p:nvSpPr>
          <p:cNvPr id="748562" name="Text Box 18"/>
          <p:cNvSpPr txBox="1">
            <a:spLocks noChangeArrowheads="1"/>
          </p:cNvSpPr>
          <p:nvPr/>
        </p:nvSpPr>
        <p:spPr bwMode="auto">
          <a:xfrm>
            <a:off x="2147888" y="855663"/>
            <a:ext cx="467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dirty="0" smtClean="0">
                <a:effectLst/>
              </a:rPr>
              <a:t>فرآيند برنامه‌ريزي</a:t>
            </a:r>
            <a:endParaRPr lang="en-US" sz="40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7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74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4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74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7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4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74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4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4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7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6" grpId="0" animBg="1"/>
      <p:bldP spid="748547" grpId="0" animBg="1"/>
      <p:bldP spid="748548" grpId="0" animBg="1"/>
      <p:bldP spid="748549" grpId="0" animBg="1"/>
      <p:bldP spid="748558" grpId="0"/>
      <p:bldP spid="748559" grpId="0"/>
      <p:bldP spid="748560" grpId="0"/>
      <p:bldP spid="748561" grpId="0"/>
      <p:bldP spid="74856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خط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1)صراحت و وضوح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2)قابليت اجرايي</a:t>
            </a:r>
            <a:endParaRPr lang="fa-IR" sz="28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3)قابليت </a:t>
            </a:r>
            <a:r>
              <a:rPr lang="fa-IR" sz="2800" dirty="0">
                <a:cs typeface="Zar" pitchFamily="2" charset="-78"/>
              </a:rPr>
              <a:t>انعطاف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4)جامعيت</a:t>
            </a:r>
            <a:endParaRPr lang="fa-IR" sz="28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5)هماهنگي</a:t>
            </a:r>
            <a:endParaRPr lang="fa-IR" sz="28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6)مستدل بودن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7)از </a:t>
            </a:r>
            <a:r>
              <a:rPr lang="fa-IR" sz="2800" dirty="0" smtClean="0">
                <a:cs typeface="Zar" pitchFamily="2" charset="-78"/>
              </a:rPr>
              <a:t>قوانين </a:t>
            </a:r>
            <a:r>
              <a:rPr lang="fa-IR" sz="2800" dirty="0">
                <a:cs typeface="Zar" pitchFamily="2" charset="-78"/>
              </a:rPr>
              <a:t>قابل </a:t>
            </a:r>
            <a:r>
              <a:rPr lang="fa-IR" sz="2800" dirty="0" smtClean="0">
                <a:cs typeface="Zar" pitchFamily="2" charset="-78"/>
              </a:rPr>
              <a:t>تفکيک </a:t>
            </a:r>
            <a:r>
              <a:rPr lang="fa-IR" sz="2800" dirty="0">
                <a:cs typeface="Zar" pitchFamily="2" charset="-78"/>
              </a:rPr>
              <a:t>باشد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8)مدون و مکتوب باشد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4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خط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62225"/>
            <a:ext cx="8229600" cy="33020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1)خط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مشي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اساسي 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		 	        </a:t>
            </a:r>
            <a:r>
              <a:rPr lang="fa-IR" dirty="0" smtClean="0">
                <a:cs typeface="Zar" pitchFamily="2" charset="-78"/>
              </a:rPr>
              <a:t>2)خط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مشي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کلي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3)خط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مشي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واحدي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92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مسئوليت برنامه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62250"/>
            <a:ext cx="8229600" cy="33305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متخصصان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گروه ضربت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بر عهده خود </a:t>
            </a:r>
            <a:r>
              <a:rPr lang="fa-IR" dirty="0" smtClean="0">
                <a:cs typeface="Zar" pitchFamily="2" charset="-78"/>
              </a:rPr>
              <a:t>مديران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5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9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493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هدف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گذاري: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62338"/>
            <a:ext cx="8229600" cy="2082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هدف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گذاري سنتي</a:t>
            </a: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هدف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گذاري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مبناي </a:t>
            </a:r>
            <a:r>
              <a:rPr lang="fa-IR" dirty="0">
                <a:cs typeface="Zar" pitchFamily="2" charset="-78"/>
              </a:rPr>
              <a:t>هدف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تعاريف مديران وظيفه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مديران عمومي: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مديران وظيفه</a:t>
            </a:r>
            <a:r>
              <a:rPr lang="en-US" sz="2800" dirty="0"/>
              <a:t>‌</a:t>
            </a:r>
            <a:r>
              <a:rPr lang="fa-IR" dirty="0" smtClean="0">
                <a:cs typeface="Zar" pitchFamily="2" charset="-78"/>
              </a:rPr>
              <a:t>اي(تخصصي) </a:t>
            </a:r>
            <a:r>
              <a:rPr lang="fa-IR" dirty="0">
                <a:cs typeface="Zar" pitchFamily="2" charset="-78"/>
              </a:rPr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</a:t>
            </a:r>
            <a:r>
              <a:rPr lang="fa-IR" sz="2800" dirty="0" smtClean="0">
                <a:cs typeface="Zar" pitchFamily="2" charset="-78"/>
              </a:rPr>
              <a:t>کارکناني </a:t>
            </a:r>
            <a:r>
              <a:rPr lang="fa-IR" sz="2800" dirty="0">
                <a:cs typeface="Zar" pitchFamily="2" charset="-78"/>
              </a:rPr>
              <a:t>با </a:t>
            </a:r>
            <a:r>
              <a:rPr lang="fa-IR" sz="2800" dirty="0" smtClean="0">
                <a:cs typeface="Zar" pitchFamily="2" charset="-78"/>
              </a:rPr>
              <a:t>مهارت‌هاي ويژه </a:t>
            </a:r>
            <a:r>
              <a:rPr lang="fa-IR" sz="2800" dirty="0">
                <a:cs typeface="Zar" pitchFamily="2" charset="-78"/>
              </a:rPr>
              <a:t>در </a:t>
            </a:r>
            <a:r>
              <a:rPr lang="fa-IR" sz="2800" dirty="0" smtClean="0">
                <a:cs typeface="Zar" pitchFamily="2" charset="-78"/>
              </a:rPr>
              <a:t>زمينه </a:t>
            </a:r>
            <a:r>
              <a:rPr lang="fa-IR" sz="2800" dirty="0">
                <a:cs typeface="Zar" pitchFamily="2" charset="-78"/>
              </a:rPr>
              <a:t>خاص مانند </a:t>
            </a:r>
            <a:r>
              <a:rPr lang="fa-IR" sz="2800" dirty="0" smtClean="0">
                <a:cs typeface="Zar" pitchFamily="2" charset="-78"/>
              </a:rPr>
              <a:t>حسابداري، </a:t>
            </a:r>
            <a:r>
              <a:rPr lang="fa-IR" sz="2800" dirty="0">
                <a:cs typeface="Zar" pitchFamily="2" charset="-78"/>
              </a:rPr>
              <a:t>امور </a:t>
            </a:r>
            <a:r>
              <a:rPr lang="fa-IR" sz="2800" dirty="0" smtClean="0">
                <a:cs typeface="Zar" pitchFamily="2" charset="-78"/>
              </a:rPr>
              <a:t>پرسنلي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غيره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مديران عمومي: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مسئول </a:t>
            </a:r>
            <a:r>
              <a:rPr lang="fa-IR" sz="2800" dirty="0" smtClean="0">
                <a:cs typeface="Zar" pitchFamily="2" charset="-78"/>
              </a:rPr>
              <a:t>کليه وظايف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فعاليت‌هايي </a:t>
            </a:r>
            <a:r>
              <a:rPr lang="fa-IR" sz="2800" dirty="0">
                <a:cs typeface="Zar" pitchFamily="2" charset="-78"/>
              </a:rPr>
              <a:t>هستند که در </a:t>
            </a:r>
            <a:r>
              <a:rPr lang="fa-IR" sz="2800" dirty="0" smtClean="0">
                <a:cs typeface="Zar" pitchFamily="2" charset="-78"/>
              </a:rPr>
              <a:t>يک </a:t>
            </a:r>
            <a:r>
              <a:rPr lang="fa-IR" sz="2800" dirty="0">
                <a:cs typeface="Zar" pitchFamily="2" charset="-78"/>
              </a:rPr>
              <a:t>واحد </a:t>
            </a:r>
            <a:r>
              <a:rPr lang="fa-IR" sz="2800" dirty="0" smtClean="0">
                <a:cs typeface="Zar" pitchFamily="2" charset="-78"/>
              </a:rPr>
              <a:t>يا يک </a:t>
            </a:r>
            <a:r>
              <a:rPr lang="fa-IR" sz="2800" dirty="0">
                <a:cs typeface="Zar" pitchFamily="2" charset="-78"/>
              </a:rPr>
              <a:t>سازمان انجام </a:t>
            </a:r>
            <a:r>
              <a:rPr lang="fa-IR" sz="2800" dirty="0" smtClean="0">
                <a:cs typeface="Zar" pitchFamily="2" charset="-78"/>
              </a:rPr>
              <a:t>مي‌شود </a:t>
            </a:r>
            <a:r>
              <a:rPr lang="fa-IR" sz="2800" dirty="0">
                <a:cs typeface="Zar" pitchFamily="2" charset="-78"/>
              </a:rPr>
              <a:t>مانند </a:t>
            </a:r>
            <a:r>
              <a:rPr lang="fa-IR" sz="2800" dirty="0" smtClean="0">
                <a:cs typeface="Zar" pitchFamily="2" charset="-78"/>
              </a:rPr>
              <a:t>توليد</a:t>
            </a:r>
            <a:r>
              <a:rPr lang="fa-IR" sz="2800" dirty="0">
                <a:cs typeface="Zar" pitchFamily="2" charset="-78"/>
              </a:rPr>
              <a:t>، </a:t>
            </a:r>
            <a:r>
              <a:rPr lang="fa-IR" sz="2800" dirty="0" smtClean="0">
                <a:cs typeface="Zar" pitchFamily="2" charset="-78"/>
              </a:rPr>
              <a:t>بازاريابي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امورمالي. </a:t>
            </a: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5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AutoShape 2"/>
          <p:cNvSpPr>
            <a:spLocks noChangeArrowheads="1"/>
          </p:cNvSpPr>
          <p:nvPr/>
        </p:nvSpPr>
        <p:spPr bwMode="auto">
          <a:xfrm>
            <a:off x="4460875" y="838200"/>
            <a:ext cx="1770063" cy="1003300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3667" name="AutoShape 3"/>
          <p:cNvSpPr>
            <a:spLocks noChangeArrowheads="1"/>
          </p:cNvSpPr>
          <p:nvPr/>
        </p:nvSpPr>
        <p:spPr bwMode="auto">
          <a:xfrm flipV="1">
            <a:off x="3511550" y="2100263"/>
            <a:ext cx="3638550" cy="10445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3668" name="AutoShape 4"/>
          <p:cNvSpPr>
            <a:spLocks noChangeArrowheads="1"/>
          </p:cNvSpPr>
          <p:nvPr/>
        </p:nvSpPr>
        <p:spPr bwMode="auto">
          <a:xfrm flipV="1">
            <a:off x="2540000" y="3386138"/>
            <a:ext cx="5616575" cy="1030287"/>
          </a:xfrm>
          <a:custGeom>
            <a:avLst/>
            <a:gdLst>
              <a:gd name="G0" fmla="+- 3700 0 0"/>
              <a:gd name="G1" fmla="+- 21600 0 3700"/>
              <a:gd name="G2" fmla="*/ 3700 1 2"/>
              <a:gd name="G3" fmla="+- 21600 0 G2"/>
              <a:gd name="G4" fmla="+/ 3700 21600 2"/>
              <a:gd name="G5" fmla="+/ G1 0 2"/>
              <a:gd name="G6" fmla="*/ 21600 21600 3700"/>
              <a:gd name="G7" fmla="*/ G6 1 2"/>
              <a:gd name="G8" fmla="+- 21600 0 G7"/>
              <a:gd name="G9" fmla="*/ 21600 1 2"/>
              <a:gd name="G10" fmla="+- 3700 0 G9"/>
              <a:gd name="G11" fmla="?: G10 G8 0"/>
              <a:gd name="G12" fmla="?: G10 G7 21600"/>
              <a:gd name="T0" fmla="*/ 19750 w 21600"/>
              <a:gd name="T1" fmla="*/ 10800 h 21600"/>
              <a:gd name="T2" fmla="*/ 10800 w 21600"/>
              <a:gd name="T3" fmla="*/ 21600 h 21600"/>
              <a:gd name="T4" fmla="*/ 1850 w 21600"/>
              <a:gd name="T5" fmla="*/ 10800 h 21600"/>
              <a:gd name="T6" fmla="*/ 10800 w 21600"/>
              <a:gd name="T7" fmla="*/ 0 h 21600"/>
              <a:gd name="T8" fmla="*/ 3650 w 21600"/>
              <a:gd name="T9" fmla="*/ 3650 h 21600"/>
              <a:gd name="T10" fmla="*/ 17950 w 21600"/>
              <a:gd name="T11" fmla="*/ 179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700" y="21600"/>
                </a:lnTo>
                <a:lnTo>
                  <a:pt x="17900" y="21600"/>
                </a:lnTo>
                <a:lnTo>
                  <a:pt x="2160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3669" name="AutoShape 5"/>
          <p:cNvSpPr>
            <a:spLocks noChangeArrowheads="1"/>
          </p:cNvSpPr>
          <p:nvPr/>
        </p:nvSpPr>
        <p:spPr bwMode="auto">
          <a:xfrm flipV="1">
            <a:off x="1828800" y="4657725"/>
            <a:ext cx="7123113" cy="684213"/>
          </a:xfrm>
          <a:custGeom>
            <a:avLst/>
            <a:gdLst>
              <a:gd name="G0" fmla="+- 2112 0 0"/>
              <a:gd name="G1" fmla="+- 21600 0 2112"/>
              <a:gd name="G2" fmla="*/ 2112 1 2"/>
              <a:gd name="G3" fmla="+- 21600 0 G2"/>
              <a:gd name="G4" fmla="+/ 2112 21600 2"/>
              <a:gd name="G5" fmla="+/ G1 0 2"/>
              <a:gd name="G6" fmla="*/ 21600 21600 2112"/>
              <a:gd name="G7" fmla="*/ G6 1 2"/>
              <a:gd name="G8" fmla="+- 21600 0 G7"/>
              <a:gd name="G9" fmla="*/ 21600 1 2"/>
              <a:gd name="G10" fmla="+- 2112 0 G9"/>
              <a:gd name="G11" fmla="?: G10 G8 0"/>
              <a:gd name="G12" fmla="?: G10 G7 21600"/>
              <a:gd name="T0" fmla="*/ 20544 w 21600"/>
              <a:gd name="T1" fmla="*/ 10800 h 21600"/>
              <a:gd name="T2" fmla="*/ 10800 w 21600"/>
              <a:gd name="T3" fmla="*/ 21600 h 21600"/>
              <a:gd name="T4" fmla="*/ 1056 w 21600"/>
              <a:gd name="T5" fmla="*/ 10800 h 21600"/>
              <a:gd name="T6" fmla="*/ 10800 w 21600"/>
              <a:gd name="T7" fmla="*/ 0 h 21600"/>
              <a:gd name="T8" fmla="*/ 2856 w 21600"/>
              <a:gd name="T9" fmla="*/ 2856 h 21600"/>
              <a:gd name="T10" fmla="*/ 18744 w 21600"/>
              <a:gd name="T11" fmla="*/ 187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12" y="21600"/>
                </a:lnTo>
                <a:lnTo>
                  <a:pt x="19488" y="21600"/>
                </a:lnTo>
                <a:lnTo>
                  <a:pt x="2160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3670" name="Text Box 6"/>
          <p:cNvSpPr txBox="1">
            <a:spLocks noChangeArrowheads="1"/>
          </p:cNvSpPr>
          <p:nvPr/>
        </p:nvSpPr>
        <p:spPr bwMode="auto">
          <a:xfrm>
            <a:off x="2482850" y="5522913"/>
            <a:ext cx="558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000" dirty="0">
                <a:effectLst/>
              </a:rPr>
              <a:t>هدف</a:t>
            </a:r>
            <a:r>
              <a:rPr lang="en-US" sz="3000" dirty="0">
                <a:effectLst/>
              </a:rPr>
              <a:t>‌</a:t>
            </a:r>
            <a:r>
              <a:rPr lang="fa-IR" sz="3000" dirty="0" smtClean="0">
                <a:effectLst/>
              </a:rPr>
              <a:t>گذاري سنتي</a:t>
            </a:r>
            <a:endParaRPr lang="en-US" sz="3000" dirty="0">
              <a:effectLst/>
            </a:endParaRPr>
          </a:p>
        </p:txBody>
      </p:sp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5013325" y="741363"/>
            <a:ext cx="13366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/>
              </a:rPr>
              <a:t>ما </a:t>
            </a:r>
            <a:r>
              <a:rPr lang="fa-IR" sz="1600" dirty="0" smtClean="0">
                <a:effectLst/>
              </a:rPr>
              <a:t>نياز داريم </a:t>
            </a:r>
            <a:endParaRPr lang="fa-IR" sz="1600" dirty="0">
              <a:effectLst/>
            </a:endParaRPr>
          </a:p>
          <a:p>
            <a:pPr algn="r" rtl="1">
              <a:spcBef>
                <a:spcPct val="50000"/>
              </a:spcBef>
            </a:pPr>
            <a:r>
              <a:rPr lang="fa-IR" sz="1600" dirty="0">
                <a:effectLst/>
              </a:rPr>
              <a:t>عملکرد شرکت </a:t>
            </a:r>
          </a:p>
          <a:p>
            <a:pPr algn="r" rtl="1">
              <a:spcBef>
                <a:spcPct val="50000"/>
              </a:spcBef>
            </a:pPr>
            <a:r>
              <a:rPr lang="fa-IR" sz="1600" dirty="0">
                <a:effectLst/>
              </a:rPr>
              <a:t>را اصلاح </a:t>
            </a:r>
            <a:r>
              <a:rPr lang="fa-IR" sz="1600" dirty="0" smtClean="0">
                <a:effectLst/>
              </a:rPr>
              <a:t>کنيم</a:t>
            </a:r>
            <a:endParaRPr lang="en-US" sz="1600" dirty="0">
              <a:effectLst/>
            </a:endParaRPr>
          </a:p>
        </p:txBody>
      </p:sp>
      <p:sp>
        <p:nvSpPr>
          <p:cNvPr id="753672" name="Line 8"/>
          <p:cNvSpPr>
            <a:spLocks noChangeShapeType="1"/>
          </p:cNvSpPr>
          <p:nvPr/>
        </p:nvSpPr>
        <p:spPr bwMode="auto">
          <a:xfrm>
            <a:off x="5386388" y="1814513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3673" name="Line 9"/>
          <p:cNvSpPr>
            <a:spLocks noChangeShapeType="1"/>
          </p:cNvSpPr>
          <p:nvPr/>
        </p:nvSpPr>
        <p:spPr bwMode="auto">
          <a:xfrm>
            <a:off x="5387975" y="3159125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3674" name="Line 10"/>
          <p:cNvSpPr>
            <a:spLocks noChangeShapeType="1"/>
          </p:cNvSpPr>
          <p:nvPr/>
        </p:nvSpPr>
        <p:spPr bwMode="auto">
          <a:xfrm flipH="1">
            <a:off x="5387975" y="4430713"/>
            <a:ext cx="142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3675" name="Text Box 11"/>
          <p:cNvSpPr txBox="1">
            <a:spLocks noChangeArrowheads="1"/>
          </p:cNvSpPr>
          <p:nvPr/>
        </p:nvSpPr>
        <p:spPr bwMode="auto">
          <a:xfrm>
            <a:off x="4298950" y="2257425"/>
            <a:ext cx="193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600" dirty="0">
                <a:effectLst/>
              </a:rPr>
              <a:t>((ما </a:t>
            </a:r>
            <a:r>
              <a:rPr lang="fa-IR" sz="1600" dirty="0" smtClean="0">
                <a:effectLst/>
              </a:rPr>
              <a:t>ميخواهيم </a:t>
            </a:r>
            <a:r>
              <a:rPr lang="fa-IR" sz="1600" dirty="0">
                <a:effectLst/>
              </a:rPr>
              <a:t>بهبود در منافع </a:t>
            </a:r>
            <a:r>
              <a:rPr lang="fa-IR" sz="1600" dirty="0" smtClean="0">
                <a:effectLst/>
              </a:rPr>
              <a:t>اين </a:t>
            </a:r>
            <a:r>
              <a:rPr lang="fa-IR" sz="1600" dirty="0">
                <a:effectLst/>
              </a:rPr>
              <a:t>قسمت حاصل شود))</a:t>
            </a:r>
            <a:endParaRPr lang="en-US" sz="1600" dirty="0">
              <a:effectLst/>
            </a:endParaRPr>
          </a:p>
        </p:txBody>
      </p:sp>
      <p:sp>
        <p:nvSpPr>
          <p:cNvPr id="753676" name="Text Box 12"/>
          <p:cNvSpPr txBox="1">
            <a:spLocks noChangeArrowheads="1"/>
          </p:cNvSpPr>
          <p:nvPr/>
        </p:nvSpPr>
        <p:spPr bwMode="auto">
          <a:xfrm>
            <a:off x="2311400" y="3733800"/>
            <a:ext cx="431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600" dirty="0">
                <a:effectLst/>
              </a:rPr>
              <a:t>(</a:t>
            </a:r>
            <a:r>
              <a:rPr lang="fa-IR" sz="1600" dirty="0" smtClean="0">
                <a:effectLst/>
              </a:rPr>
              <a:t>افزايش </a:t>
            </a:r>
            <a:r>
              <a:rPr lang="fa-IR" sz="1600" dirty="0">
                <a:effectLst/>
              </a:rPr>
              <a:t>منافع بدون توجه به </a:t>
            </a:r>
            <a:r>
              <a:rPr lang="fa-IR" sz="1600" dirty="0" smtClean="0">
                <a:effectLst/>
              </a:rPr>
              <a:t>وسايل</a:t>
            </a:r>
            <a:r>
              <a:rPr lang="fa-IR" sz="1600" dirty="0">
                <a:effectLst/>
              </a:rPr>
              <a:t>)</a:t>
            </a:r>
            <a:endParaRPr lang="en-US" sz="1600" dirty="0">
              <a:effectLst/>
            </a:endParaRPr>
          </a:p>
        </p:txBody>
      </p:sp>
      <p:sp>
        <p:nvSpPr>
          <p:cNvPr id="753677" name="Text Box 13"/>
          <p:cNvSpPr txBox="1">
            <a:spLocks noChangeArrowheads="1"/>
          </p:cNvSpPr>
          <p:nvPr/>
        </p:nvSpPr>
        <p:spPr bwMode="auto">
          <a:xfrm>
            <a:off x="3130550" y="4837113"/>
            <a:ext cx="381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600" dirty="0">
                <a:effectLst/>
              </a:rPr>
              <a:t>((نگران </a:t>
            </a:r>
            <a:r>
              <a:rPr lang="fa-IR" sz="1600" dirty="0" smtClean="0">
                <a:effectLst/>
              </a:rPr>
              <a:t>کيفيت نباشيد </a:t>
            </a:r>
            <a:r>
              <a:rPr lang="fa-IR" sz="1600" dirty="0">
                <a:effectLst/>
              </a:rPr>
              <a:t>فقط </a:t>
            </a:r>
            <a:r>
              <a:rPr lang="fa-IR" sz="1600" dirty="0" smtClean="0">
                <a:effectLst/>
              </a:rPr>
              <a:t>سريع </a:t>
            </a:r>
            <a:r>
              <a:rPr lang="fa-IR" sz="1600" dirty="0">
                <a:effectLst/>
              </a:rPr>
              <a:t>کار </a:t>
            </a:r>
            <a:r>
              <a:rPr lang="fa-IR" sz="1600" dirty="0" smtClean="0">
                <a:effectLst/>
              </a:rPr>
              <a:t>کنيد</a:t>
            </a:r>
            <a:r>
              <a:rPr lang="fa-IR" sz="1600" dirty="0">
                <a:effectLst/>
              </a:rPr>
              <a:t>))</a:t>
            </a:r>
            <a:endParaRPr lang="en-US" sz="1600" dirty="0">
              <a:effectLst/>
            </a:endParaRPr>
          </a:p>
        </p:txBody>
      </p:sp>
      <p:sp>
        <p:nvSpPr>
          <p:cNvPr id="753678" name="Text Box 14"/>
          <p:cNvSpPr txBox="1">
            <a:spLocks noChangeArrowheads="1"/>
          </p:cNvSpPr>
          <p:nvPr/>
        </p:nvSpPr>
        <p:spPr bwMode="auto">
          <a:xfrm>
            <a:off x="2906713" y="9255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هدف </a:t>
            </a:r>
            <a:r>
              <a:rPr lang="fa-IR" dirty="0" smtClean="0">
                <a:effectLst/>
              </a:rPr>
              <a:t>مديريت عالي</a:t>
            </a:r>
            <a:endParaRPr lang="en-US" dirty="0">
              <a:effectLst/>
            </a:endParaRPr>
          </a:p>
        </p:txBody>
      </p:sp>
      <p:sp>
        <p:nvSpPr>
          <p:cNvPr id="753679" name="Text Box 15"/>
          <p:cNvSpPr txBox="1">
            <a:spLocks noChangeArrowheads="1"/>
          </p:cNvSpPr>
          <p:nvPr/>
        </p:nvSpPr>
        <p:spPr bwMode="auto">
          <a:xfrm>
            <a:off x="2185988" y="2247900"/>
            <a:ext cx="1771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هدف </a:t>
            </a:r>
            <a:r>
              <a:rPr lang="fa-IR" dirty="0" smtClean="0">
                <a:effectLst/>
              </a:rPr>
              <a:t>مديريت </a:t>
            </a:r>
            <a:r>
              <a:rPr lang="fa-IR" dirty="0">
                <a:effectLst/>
              </a:rPr>
              <a:t>بخش</a:t>
            </a:r>
            <a:endParaRPr lang="en-US" dirty="0">
              <a:effectLst/>
            </a:endParaRPr>
          </a:p>
        </p:txBody>
      </p:sp>
      <p:sp>
        <p:nvSpPr>
          <p:cNvPr id="753680" name="Text Box 16"/>
          <p:cNvSpPr txBox="1">
            <a:spLocks noChangeArrowheads="1"/>
          </p:cNvSpPr>
          <p:nvPr/>
        </p:nvSpPr>
        <p:spPr bwMode="auto">
          <a:xfrm>
            <a:off x="1219200" y="3638550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هدف </a:t>
            </a: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قسمت</a:t>
            </a:r>
            <a:endParaRPr lang="en-US" dirty="0">
              <a:effectLst/>
            </a:endParaRPr>
          </a:p>
        </p:txBody>
      </p:sp>
      <p:sp>
        <p:nvSpPr>
          <p:cNvPr id="753681" name="Text Box 17"/>
          <p:cNvSpPr txBox="1">
            <a:spLocks noChangeArrowheads="1"/>
          </p:cNvSpPr>
          <p:nvPr/>
        </p:nvSpPr>
        <p:spPr bwMode="auto">
          <a:xfrm>
            <a:off x="53975" y="46783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هدف </a:t>
            </a:r>
            <a:r>
              <a:rPr lang="fa-IR" dirty="0" smtClean="0">
                <a:effectLst/>
              </a:rPr>
              <a:t>فردي </a:t>
            </a:r>
            <a:r>
              <a:rPr lang="fa-IR" dirty="0">
                <a:effectLst/>
              </a:rPr>
              <a:t>کارکنان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6" grpId="0" animBg="1"/>
      <p:bldP spid="753667" grpId="0" animBg="1"/>
      <p:bldP spid="753668" grpId="0" animBg="1"/>
      <p:bldP spid="753669" grpId="0" animBg="1"/>
      <p:bldP spid="753670" grpId="0"/>
      <p:bldP spid="753671" grpId="0"/>
      <p:bldP spid="753675" grpId="0"/>
      <p:bldP spid="753676" grpId="0"/>
      <p:bldP spid="753677" grpId="0"/>
      <p:bldP spid="753678" grpId="0"/>
      <p:bldP spid="753679" grpId="0"/>
      <p:bldP spid="753680" grpId="0"/>
      <p:bldP spid="75368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AutoShape 2"/>
          <p:cNvSpPr>
            <a:spLocks noChangeArrowheads="1"/>
          </p:cNvSpPr>
          <p:nvPr/>
        </p:nvSpPr>
        <p:spPr bwMode="auto">
          <a:xfrm>
            <a:off x="2957513" y="2225675"/>
            <a:ext cx="5294312" cy="973138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1" name="AutoShape 3"/>
          <p:cNvSpPr>
            <a:spLocks noChangeArrowheads="1"/>
          </p:cNvSpPr>
          <p:nvPr/>
        </p:nvSpPr>
        <p:spPr bwMode="auto">
          <a:xfrm>
            <a:off x="3224213" y="2841625"/>
            <a:ext cx="1627187" cy="1162050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2" name="AutoShape 4"/>
          <p:cNvSpPr>
            <a:spLocks noChangeArrowheads="1"/>
          </p:cNvSpPr>
          <p:nvPr/>
        </p:nvSpPr>
        <p:spPr bwMode="auto">
          <a:xfrm>
            <a:off x="6397625" y="2852738"/>
            <a:ext cx="1627188" cy="1162050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3" name="AutoShape 5"/>
          <p:cNvSpPr>
            <a:spLocks noChangeArrowheads="1"/>
          </p:cNvSpPr>
          <p:nvPr/>
        </p:nvSpPr>
        <p:spPr bwMode="auto">
          <a:xfrm>
            <a:off x="3197225" y="3559175"/>
            <a:ext cx="739775" cy="1292225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4" name="AutoShape 6"/>
          <p:cNvSpPr>
            <a:spLocks noChangeArrowheads="1"/>
          </p:cNvSpPr>
          <p:nvPr/>
        </p:nvSpPr>
        <p:spPr bwMode="auto">
          <a:xfrm>
            <a:off x="4148138" y="3567113"/>
            <a:ext cx="739775" cy="1292225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5" name="AutoShape 7"/>
          <p:cNvSpPr>
            <a:spLocks noChangeArrowheads="1"/>
          </p:cNvSpPr>
          <p:nvPr/>
        </p:nvSpPr>
        <p:spPr bwMode="auto">
          <a:xfrm>
            <a:off x="7285038" y="3559175"/>
            <a:ext cx="739775" cy="1292225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6" name="AutoShape 8"/>
          <p:cNvSpPr>
            <a:spLocks noChangeArrowheads="1"/>
          </p:cNvSpPr>
          <p:nvPr/>
        </p:nvSpPr>
        <p:spPr bwMode="auto">
          <a:xfrm>
            <a:off x="6376988" y="3560763"/>
            <a:ext cx="739775" cy="1292225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7" name="Text Box 9"/>
          <p:cNvSpPr txBox="1">
            <a:spLocks noChangeArrowheads="1"/>
          </p:cNvSpPr>
          <p:nvPr/>
        </p:nvSpPr>
        <p:spPr bwMode="auto">
          <a:xfrm>
            <a:off x="792163" y="1985963"/>
            <a:ext cx="1190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هدف‌هاي کلي </a:t>
            </a:r>
            <a:r>
              <a:rPr lang="fa-IR" dirty="0">
                <a:effectLst/>
              </a:rPr>
              <a:t>سازمان</a:t>
            </a:r>
            <a:endParaRPr lang="en-US" dirty="0">
              <a:effectLst/>
            </a:endParaRPr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635000" y="1985963"/>
            <a:ext cx="1481138" cy="711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699" name="Rectangle 11"/>
          <p:cNvSpPr>
            <a:spLocks noChangeArrowheads="1"/>
          </p:cNvSpPr>
          <p:nvPr/>
        </p:nvSpPr>
        <p:spPr bwMode="auto">
          <a:xfrm>
            <a:off x="1144588" y="3190875"/>
            <a:ext cx="1495425" cy="3762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700" name="Text Box 12"/>
          <p:cNvSpPr txBox="1">
            <a:spLocks noChangeArrowheads="1"/>
          </p:cNvSpPr>
          <p:nvPr/>
        </p:nvSpPr>
        <p:spPr bwMode="auto">
          <a:xfrm>
            <a:off x="841375" y="3140075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هدف‌هاي </a:t>
            </a:r>
            <a:r>
              <a:rPr lang="fa-IR" dirty="0">
                <a:effectLst/>
              </a:rPr>
              <a:t>بخش</a:t>
            </a:r>
            <a:endParaRPr lang="en-US" dirty="0">
              <a:effectLst/>
            </a:endParaRPr>
          </a:p>
        </p:txBody>
      </p:sp>
      <p:sp>
        <p:nvSpPr>
          <p:cNvPr id="754701" name="Text Box 13"/>
          <p:cNvSpPr txBox="1">
            <a:spLocks noChangeArrowheads="1"/>
          </p:cNvSpPr>
          <p:nvPr/>
        </p:nvSpPr>
        <p:spPr bwMode="auto">
          <a:xfrm>
            <a:off x="1227138" y="3987800"/>
            <a:ext cx="177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هدف‌هاي </a:t>
            </a:r>
            <a:r>
              <a:rPr lang="fa-IR" dirty="0">
                <a:effectLst/>
              </a:rPr>
              <a:t>قسمت</a:t>
            </a:r>
            <a:endParaRPr lang="en-US" dirty="0">
              <a:effectLst/>
            </a:endParaRPr>
          </a:p>
        </p:txBody>
      </p:sp>
      <p:sp>
        <p:nvSpPr>
          <p:cNvPr id="754702" name="Rectangle 14"/>
          <p:cNvSpPr>
            <a:spLocks noChangeArrowheads="1"/>
          </p:cNvSpPr>
          <p:nvPr/>
        </p:nvSpPr>
        <p:spPr bwMode="auto">
          <a:xfrm>
            <a:off x="1595438" y="4002088"/>
            <a:ext cx="1365250" cy="406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>
            <a:off x="3340100" y="486568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04" name="Line 16"/>
          <p:cNvSpPr>
            <a:spLocks noChangeShapeType="1"/>
          </p:cNvSpPr>
          <p:nvPr/>
        </p:nvSpPr>
        <p:spPr bwMode="auto">
          <a:xfrm>
            <a:off x="3798888" y="4867275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05" name="Line 17"/>
          <p:cNvSpPr>
            <a:spLocks noChangeShapeType="1"/>
          </p:cNvSpPr>
          <p:nvPr/>
        </p:nvSpPr>
        <p:spPr bwMode="auto">
          <a:xfrm>
            <a:off x="4262438" y="48641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06" name="Line 18"/>
          <p:cNvSpPr>
            <a:spLocks noChangeShapeType="1"/>
          </p:cNvSpPr>
          <p:nvPr/>
        </p:nvSpPr>
        <p:spPr bwMode="auto">
          <a:xfrm>
            <a:off x="4745038" y="4870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6508750" y="4867275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08" name="Line 20"/>
          <p:cNvSpPr>
            <a:spLocks noChangeShapeType="1"/>
          </p:cNvSpPr>
          <p:nvPr/>
        </p:nvSpPr>
        <p:spPr bwMode="auto">
          <a:xfrm>
            <a:off x="7877175" y="48641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09" name="Line 21"/>
          <p:cNvSpPr>
            <a:spLocks noChangeShapeType="1"/>
          </p:cNvSpPr>
          <p:nvPr/>
        </p:nvSpPr>
        <p:spPr bwMode="auto">
          <a:xfrm>
            <a:off x="7412038" y="4860925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>
            <a:off x="6970713" y="4867275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1" name="Text Box 23"/>
          <p:cNvSpPr txBox="1">
            <a:spLocks noChangeArrowheads="1"/>
          </p:cNvSpPr>
          <p:nvPr/>
        </p:nvSpPr>
        <p:spPr bwMode="auto">
          <a:xfrm>
            <a:off x="1028700" y="4891088"/>
            <a:ext cx="197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هدف‌هاي فردي</a:t>
            </a:r>
            <a:endParaRPr lang="en-US" dirty="0">
              <a:effectLst/>
            </a:endParaRPr>
          </a:p>
        </p:txBody>
      </p:sp>
      <p:sp>
        <p:nvSpPr>
          <p:cNvPr id="754712" name="Rectangle 24"/>
          <p:cNvSpPr>
            <a:spLocks noChangeArrowheads="1"/>
          </p:cNvSpPr>
          <p:nvPr/>
        </p:nvSpPr>
        <p:spPr bwMode="auto">
          <a:xfrm>
            <a:off x="1581150" y="4903788"/>
            <a:ext cx="1479550" cy="4206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54713" name="Line 25"/>
          <p:cNvSpPr>
            <a:spLocks noChangeShapeType="1"/>
          </p:cNvSpPr>
          <p:nvPr/>
        </p:nvSpPr>
        <p:spPr bwMode="auto">
          <a:xfrm>
            <a:off x="2106613" y="2316163"/>
            <a:ext cx="3251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4" name="Line 26"/>
          <p:cNvSpPr>
            <a:spLocks noChangeShapeType="1"/>
          </p:cNvSpPr>
          <p:nvPr/>
        </p:nvSpPr>
        <p:spPr bwMode="auto">
          <a:xfrm flipH="1">
            <a:off x="2659063" y="3362325"/>
            <a:ext cx="1000125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5" name="Line 27"/>
          <p:cNvSpPr>
            <a:spLocks noChangeShapeType="1"/>
          </p:cNvSpPr>
          <p:nvPr/>
        </p:nvSpPr>
        <p:spPr bwMode="auto">
          <a:xfrm flipH="1">
            <a:off x="2947988" y="4189413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6" name="Line 28"/>
          <p:cNvSpPr>
            <a:spLocks noChangeShapeType="1"/>
          </p:cNvSpPr>
          <p:nvPr/>
        </p:nvSpPr>
        <p:spPr bwMode="auto">
          <a:xfrm flipH="1">
            <a:off x="3044825" y="5075238"/>
            <a:ext cx="280988" cy="95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7" name="Line 29"/>
          <p:cNvSpPr>
            <a:spLocks noChangeShapeType="1"/>
          </p:cNvSpPr>
          <p:nvPr/>
        </p:nvSpPr>
        <p:spPr bwMode="auto">
          <a:xfrm>
            <a:off x="2120900" y="2462213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8" name="Line 30"/>
          <p:cNvSpPr>
            <a:spLocks noChangeShapeType="1"/>
          </p:cNvSpPr>
          <p:nvPr/>
        </p:nvSpPr>
        <p:spPr bwMode="auto">
          <a:xfrm>
            <a:off x="2366963" y="2462213"/>
            <a:ext cx="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19" name="Line 31"/>
          <p:cNvSpPr>
            <a:spLocks noChangeShapeType="1"/>
          </p:cNvSpPr>
          <p:nvPr/>
        </p:nvSpPr>
        <p:spPr bwMode="auto">
          <a:xfrm>
            <a:off x="2662238" y="3419475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20" name="Line 32"/>
          <p:cNvSpPr>
            <a:spLocks noChangeShapeType="1"/>
          </p:cNvSpPr>
          <p:nvPr/>
        </p:nvSpPr>
        <p:spPr bwMode="auto">
          <a:xfrm>
            <a:off x="2767013" y="341947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21" name="Line 33"/>
          <p:cNvSpPr>
            <a:spLocks noChangeShapeType="1"/>
          </p:cNvSpPr>
          <p:nvPr/>
        </p:nvSpPr>
        <p:spPr bwMode="auto">
          <a:xfrm>
            <a:off x="2967038" y="4291013"/>
            <a:ext cx="809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22" name="Line 34"/>
          <p:cNvSpPr>
            <a:spLocks noChangeShapeType="1"/>
          </p:cNvSpPr>
          <p:nvPr/>
        </p:nvSpPr>
        <p:spPr bwMode="auto">
          <a:xfrm>
            <a:off x="3048000" y="4295775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4723" name="Text Box 35"/>
          <p:cNvSpPr txBox="1">
            <a:spLocks noChangeArrowheads="1"/>
          </p:cNvSpPr>
          <p:nvPr/>
        </p:nvSpPr>
        <p:spPr bwMode="auto">
          <a:xfrm>
            <a:off x="582613" y="520700"/>
            <a:ext cx="7750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>
              <a:spcBef>
                <a:spcPct val="50000"/>
              </a:spcBef>
            </a:pPr>
            <a:r>
              <a:rPr lang="fa-IR" sz="4000" dirty="0">
                <a:effectLst/>
              </a:rPr>
              <a:t>هدف</a:t>
            </a:r>
            <a:r>
              <a:rPr lang="en-US" sz="4000" dirty="0">
                <a:effectLst/>
              </a:rPr>
              <a:t>‌</a:t>
            </a:r>
            <a:r>
              <a:rPr lang="fa-IR" sz="4000" dirty="0" smtClean="0">
                <a:effectLst/>
              </a:rPr>
              <a:t>گذاري </a:t>
            </a:r>
            <a:r>
              <a:rPr lang="fa-IR" sz="4000" dirty="0">
                <a:effectLst/>
              </a:rPr>
              <a:t>در </a:t>
            </a:r>
            <a:r>
              <a:rPr lang="fa-IR" sz="4000" dirty="0" smtClean="0">
                <a:effectLst/>
              </a:rPr>
              <a:t>مديريت </a:t>
            </a:r>
            <a:r>
              <a:rPr lang="fa-IR" sz="4000" dirty="0">
                <a:effectLst/>
              </a:rPr>
              <a:t>بر </a:t>
            </a:r>
            <a:r>
              <a:rPr lang="fa-IR" sz="4000" dirty="0" smtClean="0">
                <a:effectLst/>
              </a:rPr>
              <a:t>مبناي </a:t>
            </a:r>
            <a:r>
              <a:rPr lang="fa-IR" sz="4000" dirty="0">
                <a:effectLst/>
              </a:rPr>
              <a:t>هدف</a:t>
            </a:r>
            <a:endParaRPr lang="en-US" sz="40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4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4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4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4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nimBg="1"/>
      <p:bldP spid="754691" grpId="0" animBg="1"/>
      <p:bldP spid="754692" grpId="0" animBg="1"/>
      <p:bldP spid="754693" grpId="0" animBg="1"/>
      <p:bldP spid="754694" grpId="0" animBg="1"/>
      <p:bldP spid="754695" grpId="0" animBg="1"/>
      <p:bldP spid="754696" grpId="0" animBg="1"/>
      <p:bldP spid="754697" grpId="0"/>
      <p:bldP spid="754698" grpId="0" animBg="1"/>
      <p:bldP spid="754699" grpId="0" animBg="1"/>
      <p:bldP spid="754700" grpId="0"/>
      <p:bldP spid="754701" grpId="0"/>
      <p:bldP spid="754702" grpId="0" animBg="1"/>
      <p:bldP spid="754711" grpId="0"/>
      <p:bldP spid="75471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7104063" y="1698625"/>
            <a:ext cx="1030287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مدير</a:t>
            </a:r>
            <a:endParaRPr lang="en-US" dirty="0">
              <a:effectLst/>
            </a:endParaRPr>
          </a:p>
        </p:txBody>
      </p:sp>
      <p:sp>
        <p:nvSpPr>
          <p:cNvPr id="755715" name="Text Box 3"/>
          <p:cNvSpPr txBox="1">
            <a:spLocks noChangeArrowheads="1"/>
          </p:cNvSpPr>
          <p:nvPr/>
        </p:nvSpPr>
        <p:spPr bwMode="auto">
          <a:xfrm>
            <a:off x="7105650" y="4386263"/>
            <a:ext cx="1073150" cy="428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کارکنان</a:t>
            </a:r>
            <a:endParaRPr lang="en-US">
              <a:effectLst/>
            </a:endParaRP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4808538" y="1968500"/>
            <a:ext cx="1885950" cy="2682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/>
              </a:rPr>
              <a:t>برنامه‌ريزي </a:t>
            </a:r>
            <a:r>
              <a:rPr lang="fa-IR" dirty="0">
                <a:effectLst/>
              </a:rPr>
              <a:t>مشترک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 smtClean="0">
                <a:effectLst/>
              </a:rPr>
              <a:t>تعيين </a:t>
            </a:r>
            <a:r>
              <a:rPr lang="fa-IR" dirty="0">
                <a:effectLst/>
              </a:rPr>
              <a:t>اهداف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 smtClean="0">
                <a:effectLst/>
              </a:rPr>
              <a:t>تعيين معيارها</a:t>
            </a:r>
            <a:endParaRPr lang="fa-IR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>
                <a:effectLst/>
              </a:rPr>
              <a:t>انتخاب عملکردها</a:t>
            </a:r>
            <a:endParaRPr lang="en-US" dirty="0">
              <a:effectLst/>
            </a:endParaRPr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2524125" y="1970088"/>
            <a:ext cx="1885950" cy="2682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/>
              </a:rPr>
              <a:t>اقدام </a:t>
            </a:r>
            <a:r>
              <a:rPr lang="fa-IR" dirty="0" smtClean="0">
                <a:effectLst/>
              </a:rPr>
              <a:t>فردي</a:t>
            </a:r>
            <a:endParaRPr lang="fa-IR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 smtClean="0">
                <a:effectLst/>
              </a:rPr>
              <a:t>وظايف اجرايي</a:t>
            </a:r>
            <a:endParaRPr lang="fa-IR" dirty="0">
              <a:effectLst/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/>
              </a:rPr>
              <a:t>(کارکنان)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 smtClean="0">
                <a:effectLst/>
              </a:rPr>
              <a:t>حمايت</a:t>
            </a:r>
            <a:endParaRPr lang="fa-IR" dirty="0">
              <a:effectLst/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/>
              </a:rPr>
              <a:t>(</a:t>
            </a:r>
            <a:r>
              <a:rPr lang="fa-IR" dirty="0" smtClean="0">
                <a:effectLst/>
              </a:rPr>
              <a:t>مدير</a:t>
            </a:r>
            <a:r>
              <a:rPr lang="fa-IR" dirty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252413" y="1970088"/>
            <a:ext cx="1885950" cy="2682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/>
              </a:rPr>
              <a:t>کنترل  مشترک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 smtClean="0">
                <a:effectLst/>
              </a:rPr>
              <a:t>بررسي نتايج</a:t>
            </a:r>
            <a:endParaRPr lang="fa-IR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>
                <a:effectLst/>
              </a:rPr>
              <a:t>شرح </a:t>
            </a:r>
            <a:r>
              <a:rPr lang="fa-IR" dirty="0" smtClean="0">
                <a:effectLst/>
              </a:rPr>
              <a:t>مفاهيم</a:t>
            </a:r>
            <a:endParaRPr lang="fa-IR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dirty="0" smtClean="0">
                <a:effectLst/>
              </a:rPr>
              <a:t>تجديد </a:t>
            </a:r>
            <a:r>
              <a:rPr lang="fa-IR" dirty="0">
                <a:effectLst/>
              </a:rPr>
              <a:t>نظر در چرخه </a:t>
            </a:r>
            <a:r>
              <a:rPr lang="fa-IR" dirty="0" smtClean="0">
                <a:effectLst/>
              </a:rPr>
              <a:t>مديريت </a:t>
            </a:r>
            <a:r>
              <a:rPr lang="fa-IR" dirty="0">
                <a:effectLst/>
              </a:rPr>
              <a:t>بر </a:t>
            </a:r>
            <a:r>
              <a:rPr lang="fa-IR" dirty="0" smtClean="0">
                <a:effectLst/>
              </a:rPr>
              <a:t>مبناي </a:t>
            </a:r>
            <a:r>
              <a:rPr lang="fa-IR" dirty="0">
                <a:effectLst/>
              </a:rPr>
              <a:t>هدف</a:t>
            </a:r>
            <a:endParaRPr lang="en-US" dirty="0">
              <a:effectLst/>
            </a:endParaRPr>
          </a:p>
        </p:txBody>
      </p:sp>
      <p:sp>
        <p:nvSpPr>
          <p:cNvPr id="755719" name="Text Box 7"/>
          <p:cNvSpPr txBox="1">
            <a:spLocks noChangeArrowheads="1"/>
          </p:cNvSpPr>
          <p:nvPr/>
        </p:nvSpPr>
        <p:spPr bwMode="auto">
          <a:xfrm>
            <a:off x="2192338" y="5703888"/>
            <a:ext cx="522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fa-IR">
              <a:effectLst/>
            </a:endParaRPr>
          </a:p>
        </p:txBody>
      </p:sp>
      <p:sp>
        <p:nvSpPr>
          <p:cNvPr id="755720" name="Line 8"/>
          <p:cNvSpPr>
            <a:spLocks noChangeShapeType="1"/>
          </p:cNvSpPr>
          <p:nvPr/>
        </p:nvSpPr>
        <p:spPr bwMode="auto">
          <a:xfrm>
            <a:off x="4905375" y="242093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>
            <a:off x="2592388" y="2422525"/>
            <a:ext cx="171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2" name="Line 10"/>
          <p:cNvSpPr>
            <a:spLocks noChangeShapeType="1"/>
          </p:cNvSpPr>
          <p:nvPr/>
        </p:nvSpPr>
        <p:spPr bwMode="auto">
          <a:xfrm>
            <a:off x="320675" y="2422525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3" name="Line 11"/>
          <p:cNvSpPr>
            <a:spLocks noChangeShapeType="1"/>
          </p:cNvSpPr>
          <p:nvPr/>
        </p:nvSpPr>
        <p:spPr bwMode="auto">
          <a:xfrm>
            <a:off x="7620000" y="1219200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4" name="Line 12"/>
          <p:cNvSpPr>
            <a:spLocks noChangeShapeType="1"/>
          </p:cNvSpPr>
          <p:nvPr/>
        </p:nvSpPr>
        <p:spPr bwMode="auto">
          <a:xfrm flipH="1">
            <a:off x="1262063" y="1219200"/>
            <a:ext cx="635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5" name="Line 13"/>
          <p:cNvSpPr>
            <a:spLocks noChangeShapeType="1"/>
          </p:cNvSpPr>
          <p:nvPr/>
        </p:nvSpPr>
        <p:spPr bwMode="auto">
          <a:xfrm flipV="1">
            <a:off x="7635875" y="4832350"/>
            <a:ext cx="952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6" name="Line 14"/>
          <p:cNvSpPr>
            <a:spLocks noChangeShapeType="1"/>
          </p:cNvSpPr>
          <p:nvPr/>
        </p:nvSpPr>
        <p:spPr bwMode="auto">
          <a:xfrm flipH="1">
            <a:off x="1262063" y="5224463"/>
            <a:ext cx="63722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7" name="Line 15"/>
          <p:cNvSpPr>
            <a:spLocks noChangeShapeType="1"/>
          </p:cNvSpPr>
          <p:nvPr/>
        </p:nvSpPr>
        <p:spPr bwMode="auto">
          <a:xfrm>
            <a:off x="1257300" y="1219200"/>
            <a:ext cx="0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8" name="Line 16"/>
          <p:cNvSpPr>
            <a:spLocks noChangeShapeType="1"/>
          </p:cNvSpPr>
          <p:nvPr/>
        </p:nvSpPr>
        <p:spPr bwMode="auto">
          <a:xfrm flipV="1">
            <a:off x="1262063" y="465772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7204075" y="2947988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و</a:t>
            </a:r>
            <a:endParaRPr lang="en-US">
              <a:effectLst/>
            </a:endParaRPr>
          </a:p>
        </p:txBody>
      </p:sp>
      <p:sp>
        <p:nvSpPr>
          <p:cNvPr id="755730" name="Line 18"/>
          <p:cNvSpPr>
            <a:spLocks noChangeShapeType="1"/>
          </p:cNvSpPr>
          <p:nvPr/>
        </p:nvSpPr>
        <p:spPr bwMode="auto">
          <a:xfrm>
            <a:off x="7634288" y="2133600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>
            <a:off x="7634288" y="3236913"/>
            <a:ext cx="0" cy="114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32" name="Line 20"/>
          <p:cNvSpPr>
            <a:spLocks noChangeShapeType="1"/>
          </p:cNvSpPr>
          <p:nvPr/>
        </p:nvSpPr>
        <p:spPr bwMode="auto">
          <a:xfrm flipH="1">
            <a:off x="6719888" y="3163888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33" name="Line 21"/>
          <p:cNvSpPr>
            <a:spLocks noChangeShapeType="1"/>
          </p:cNvSpPr>
          <p:nvPr/>
        </p:nvSpPr>
        <p:spPr bwMode="auto">
          <a:xfrm flipH="1">
            <a:off x="4414838" y="3151188"/>
            <a:ext cx="376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34" name="Line 22"/>
          <p:cNvSpPr>
            <a:spLocks noChangeShapeType="1"/>
          </p:cNvSpPr>
          <p:nvPr/>
        </p:nvSpPr>
        <p:spPr bwMode="auto">
          <a:xfrm flipH="1">
            <a:off x="2143125" y="3152775"/>
            <a:ext cx="36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5735" name="Text Box 23"/>
          <p:cNvSpPr txBox="1">
            <a:spLocks noChangeArrowheads="1"/>
          </p:cNvSpPr>
          <p:nvPr/>
        </p:nvSpPr>
        <p:spPr bwMode="auto">
          <a:xfrm>
            <a:off x="493713" y="5776913"/>
            <a:ext cx="727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dirty="0">
                <a:effectLst/>
              </a:rPr>
              <a:t>چرخه </a:t>
            </a:r>
            <a:r>
              <a:rPr lang="fa-IR" dirty="0" smtClean="0">
                <a:effectLst/>
              </a:rPr>
              <a:t>مديريت </a:t>
            </a:r>
            <a:r>
              <a:rPr lang="fa-IR" dirty="0">
                <a:effectLst/>
              </a:rPr>
              <a:t>بر </a:t>
            </a:r>
            <a:r>
              <a:rPr lang="fa-IR" dirty="0" smtClean="0">
                <a:effectLst/>
              </a:rPr>
              <a:t>مبناي </a:t>
            </a:r>
            <a:r>
              <a:rPr lang="fa-IR" dirty="0">
                <a:effectLst/>
              </a:rPr>
              <a:t>هدف به عنوان نظام </a:t>
            </a:r>
            <a:r>
              <a:rPr lang="fa-IR" dirty="0" smtClean="0">
                <a:effectLst/>
              </a:rPr>
              <a:t>يکپارچه برنامه‌ريزي </a:t>
            </a:r>
            <a:r>
              <a:rPr lang="fa-IR" dirty="0">
                <a:effectLst/>
              </a:rPr>
              <a:t>و کنترل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5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nimBg="1"/>
      <p:bldP spid="755715" grpId="0" animBg="1"/>
      <p:bldP spid="755716" grpId="0" animBg="1"/>
      <p:bldP spid="755717" grpId="0" animBg="1"/>
      <p:bldP spid="755718" grpId="0" animBg="1"/>
      <p:bldP spid="755719" grpId="0"/>
      <p:bldP spid="755729" grpId="0"/>
      <p:bldP spid="75573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AutoShape 4"/>
          <p:cNvSpPr>
            <a:spLocks noChangeArrowheads="1"/>
          </p:cNvSpPr>
          <p:nvPr/>
        </p:nvSpPr>
        <p:spPr bwMode="auto">
          <a:xfrm>
            <a:off x="6221413" y="2032000"/>
            <a:ext cx="1843087" cy="1871663"/>
          </a:xfrm>
          <a:prstGeom prst="parallelogram">
            <a:avLst>
              <a:gd name="adj" fmla="val 25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5349875" y="2233613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effectLst/>
              </a:rPr>
              <a:t>مرحله 1:</a:t>
            </a:r>
            <a:endParaRPr lang="en-US">
              <a:effectLst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4148138" y="3371850"/>
            <a:ext cx="332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/>
              </a:rPr>
              <a:t>هدف</a:t>
            </a:r>
            <a:r>
              <a:rPr lang="en-US" dirty="0">
                <a:effectLst/>
              </a:rPr>
              <a:t>‌</a:t>
            </a:r>
            <a:r>
              <a:rPr lang="fa-IR" dirty="0" smtClean="0">
                <a:effectLst/>
              </a:rPr>
              <a:t>گذاري</a:t>
            </a:r>
            <a:endParaRPr lang="en-US" dirty="0">
              <a:effectLst/>
            </a:endParaRPr>
          </a:p>
        </p:txBody>
      </p:sp>
      <p:sp>
        <p:nvSpPr>
          <p:cNvPr id="270344" name="AutoShape 8"/>
          <p:cNvSpPr>
            <a:spLocks noChangeArrowheads="1"/>
          </p:cNvSpPr>
          <p:nvPr/>
        </p:nvSpPr>
        <p:spPr bwMode="auto">
          <a:xfrm>
            <a:off x="4351338" y="2019300"/>
            <a:ext cx="1843087" cy="1871663"/>
          </a:xfrm>
          <a:prstGeom prst="parallelogram">
            <a:avLst>
              <a:gd name="adj" fmla="val 25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0345" name="AutoShape 9"/>
          <p:cNvSpPr>
            <a:spLocks noChangeArrowheads="1"/>
          </p:cNvSpPr>
          <p:nvPr/>
        </p:nvSpPr>
        <p:spPr bwMode="auto">
          <a:xfrm>
            <a:off x="2408238" y="2033588"/>
            <a:ext cx="1843087" cy="1871662"/>
          </a:xfrm>
          <a:prstGeom prst="parallelogram">
            <a:avLst>
              <a:gd name="adj" fmla="val 25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550863" y="2033588"/>
            <a:ext cx="1843087" cy="1871662"/>
          </a:xfrm>
          <a:prstGeom prst="parallelogram">
            <a:avLst>
              <a:gd name="adj" fmla="val 25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3446463" y="2224088"/>
            <a:ext cx="267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مرحله 2 :</a:t>
            </a:r>
            <a:endParaRPr lang="en-US">
              <a:effectLst/>
            </a:endParaRP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1757363" y="3325813"/>
            <a:ext cx="373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برنامه‌ريزي</a:t>
            </a:r>
            <a:endParaRPr lang="en-US" dirty="0">
              <a:effectLst/>
            </a:endParaRP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2284413" y="2219325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مرحله 3:</a:t>
            </a:r>
            <a:endParaRPr lang="en-US">
              <a:effectLst/>
            </a:endParaRP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768350" y="3354388"/>
            <a:ext cx="307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/>
              </a:rPr>
              <a:t>اجراي </a:t>
            </a:r>
            <a:r>
              <a:rPr lang="fa-IR" dirty="0">
                <a:effectLst/>
              </a:rPr>
              <a:t>برنامه</a:t>
            </a:r>
            <a:r>
              <a:rPr lang="en-US" dirty="0">
                <a:effectLst/>
              </a:rPr>
              <a:t>‌</a:t>
            </a:r>
            <a:r>
              <a:rPr lang="fa-IR" dirty="0">
                <a:effectLst/>
              </a:rPr>
              <a:t>ها</a:t>
            </a:r>
            <a:endParaRPr lang="en-US" dirty="0">
              <a:effectLst/>
            </a:endParaRPr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-241300" y="2208213"/>
            <a:ext cx="255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مرحله 4:</a:t>
            </a:r>
            <a:endParaRPr lang="en-US">
              <a:effectLst/>
            </a:endParaRPr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auto">
          <a:xfrm>
            <a:off x="-465138" y="3354388"/>
            <a:ext cx="246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ارزيابي </a:t>
            </a:r>
            <a:r>
              <a:rPr lang="fa-IR" dirty="0">
                <a:effectLst/>
              </a:rPr>
              <a:t>عملکرد</a:t>
            </a:r>
            <a:endParaRPr lang="en-US" dirty="0">
              <a:effectLst/>
            </a:endParaRPr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 flipH="1">
            <a:off x="5969000" y="2989263"/>
            <a:ext cx="49053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0354" name="Line 18"/>
          <p:cNvSpPr>
            <a:spLocks noChangeShapeType="1"/>
          </p:cNvSpPr>
          <p:nvPr/>
        </p:nvSpPr>
        <p:spPr bwMode="auto">
          <a:xfrm flipH="1">
            <a:off x="4035425" y="2990850"/>
            <a:ext cx="5349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0355" name="Line 19"/>
          <p:cNvSpPr>
            <a:spLocks noChangeShapeType="1"/>
          </p:cNvSpPr>
          <p:nvPr/>
        </p:nvSpPr>
        <p:spPr bwMode="auto">
          <a:xfrm flipH="1">
            <a:off x="2168525" y="2989263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1239838" y="4535488"/>
            <a:ext cx="5738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0359" name="Line 23"/>
          <p:cNvSpPr>
            <a:spLocks noChangeShapeType="1"/>
          </p:cNvSpPr>
          <p:nvPr/>
        </p:nvSpPr>
        <p:spPr bwMode="auto">
          <a:xfrm flipH="1" flipV="1">
            <a:off x="6956425" y="3922713"/>
            <a:ext cx="3175" cy="614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0360" name="Line 24"/>
          <p:cNvSpPr>
            <a:spLocks noChangeShapeType="1"/>
          </p:cNvSpPr>
          <p:nvPr/>
        </p:nvSpPr>
        <p:spPr bwMode="auto">
          <a:xfrm flipV="1">
            <a:off x="1260475" y="3917950"/>
            <a:ext cx="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1230313" y="5068888"/>
            <a:ext cx="5965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800" dirty="0" smtClean="0">
                <a:effectLst/>
              </a:rPr>
              <a:t>فرآيند مديريت </a:t>
            </a:r>
            <a:r>
              <a:rPr lang="fa-IR" sz="2800" dirty="0">
                <a:effectLst/>
              </a:rPr>
              <a:t>بر </a:t>
            </a:r>
            <a:r>
              <a:rPr lang="fa-IR" sz="2800" dirty="0" smtClean="0">
                <a:effectLst/>
              </a:rPr>
              <a:t>مبناي </a:t>
            </a:r>
            <a:r>
              <a:rPr lang="fa-IR" sz="2800" dirty="0">
                <a:effectLst/>
              </a:rPr>
              <a:t>هدف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/>
      <p:bldP spid="270343" grpId="0"/>
      <p:bldP spid="270344" grpId="0" animBg="1"/>
      <p:bldP spid="270345" grpId="0" animBg="1"/>
      <p:bldP spid="270346" grpId="0" animBg="1"/>
      <p:bldP spid="270347" grpId="0"/>
      <p:bldP spid="270348" grpId="0"/>
      <p:bldP spid="270349" grpId="0"/>
      <p:bldP spid="270350" grpId="0"/>
      <p:bldP spid="270351" grpId="0"/>
      <p:bldP spid="270352" grpId="0"/>
      <p:bldP spid="27036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ابزارهاي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برنامه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62188"/>
            <a:ext cx="7837488" cy="4114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پيش‌بيني</a:t>
            </a: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برآورد </a:t>
            </a:r>
            <a:r>
              <a:rPr lang="fa-IR" dirty="0" smtClean="0">
                <a:cs typeface="Zar" pitchFamily="2" charset="-78"/>
              </a:rPr>
              <a:t>شرايط يا رويدادهاي آينده </a:t>
            </a:r>
            <a:r>
              <a:rPr lang="fa-IR" dirty="0">
                <a:cs typeface="Zar" pitchFamily="2" charset="-78"/>
              </a:rPr>
              <a:t>بر اساس اطلاعات </a:t>
            </a:r>
            <a:r>
              <a:rPr lang="fa-IR" dirty="0" smtClean="0">
                <a:cs typeface="Zar" pitchFamily="2" charset="-78"/>
              </a:rPr>
              <a:t>جاري، </a:t>
            </a:r>
            <a:r>
              <a:rPr lang="fa-IR" dirty="0">
                <a:cs typeface="Zar" pitchFamily="2" charset="-78"/>
              </a:rPr>
              <a:t>پژوهش و تجربه گذشته.</a:t>
            </a:r>
          </a:p>
          <a:p>
            <a:pPr algn="justLow" fontAlgn="auto">
              <a:spcAft>
                <a:spcPts val="0"/>
              </a:spcAft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جداول </a:t>
            </a:r>
            <a:r>
              <a:rPr lang="fa-IR" dirty="0" smtClean="0">
                <a:cs typeface="Zar" pitchFamily="2" charset="-78"/>
              </a:rPr>
              <a:t>زماني</a:t>
            </a: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فرآيندي براي تنظيم فهرستي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جزييات فعاليت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بايد براي </a:t>
            </a:r>
            <a:r>
              <a:rPr lang="fa-IR" dirty="0">
                <a:cs typeface="Zar" pitchFamily="2" charset="-78"/>
              </a:rPr>
              <a:t>تحقق هر هدف اجرا شود.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50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پيش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بيني: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76613"/>
            <a:ext cx="8229600" cy="240188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بيني اقتصادي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بيني فني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روند </a:t>
            </a:r>
            <a:r>
              <a:rPr lang="fa-IR" dirty="0" smtClean="0">
                <a:cs typeface="Zar" pitchFamily="2" charset="-78"/>
              </a:rPr>
              <a:t>اجتماعي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فروش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جداول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7691438" cy="4476750"/>
          </a:xfrm>
        </p:spPr>
        <p:txBody>
          <a:bodyPr/>
          <a:lstStyle/>
          <a:p>
            <a:pPr algn="justLow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نمودار گانت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نمودار معمولا در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پروژه به کار </a:t>
            </a:r>
            <a:r>
              <a:rPr lang="fa-IR" dirty="0" smtClean="0">
                <a:cs typeface="Zar" pitchFamily="2" charset="-78"/>
              </a:rPr>
              <a:t>مي </a:t>
            </a:r>
            <a:r>
              <a:rPr lang="fa-IR" dirty="0">
                <a:cs typeface="Zar" pitchFamily="2" charset="-78"/>
              </a:rPr>
              <a:t>رود و </a:t>
            </a:r>
            <a:r>
              <a:rPr lang="fa-IR" dirty="0" smtClean="0">
                <a:cs typeface="Zar" pitchFamily="2" charset="-78"/>
              </a:rPr>
              <a:t>فعاليتهاي </a:t>
            </a:r>
            <a:r>
              <a:rPr lang="fa-IR" dirty="0">
                <a:cs typeface="Zar" pitchFamily="2" charset="-78"/>
              </a:rPr>
              <a:t>مختلف،زمان لازم و </a:t>
            </a:r>
            <a:r>
              <a:rPr lang="fa-IR" dirty="0" smtClean="0">
                <a:cs typeface="Zar" pitchFamily="2" charset="-78"/>
              </a:rPr>
              <a:t>وضعيت جاري </a:t>
            </a:r>
            <a:r>
              <a:rPr lang="fa-IR" dirty="0">
                <a:cs typeface="Zar" pitchFamily="2" charset="-78"/>
              </a:rPr>
              <a:t>هر </a:t>
            </a:r>
            <a:r>
              <a:rPr lang="fa-IR" dirty="0" smtClean="0">
                <a:cs typeface="Zar" pitchFamily="2" charset="-78"/>
              </a:rPr>
              <a:t>فعاليت </a:t>
            </a:r>
            <a:r>
              <a:rPr lang="fa-IR" dirty="0">
                <a:cs typeface="Zar" pitchFamily="2" charset="-78"/>
              </a:rPr>
              <a:t>را در پروژه مورد نظر نشان </a:t>
            </a:r>
            <a:r>
              <a:rPr lang="fa-IR" dirty="0" smtClean="0">
                <a:cs typeface="Zar" pitchFamily="2" charset="-78"/>
              </a:rPr>
              <a:t>مي‌دهد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defRPr/>
            </a:pPr>
            <a:endParaRPr lang="en-US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فن </a:t>
            </a:r>
            <a:r>
              <a:rPr lang="fa-IR" dirty="0" smtClean="0">
                <a:cs typeface="Zar" pitchFamily="2" charset="-78"/>
              </a:rPr>
              <a:t>بازنگري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ارزيابي </a:t>
            </a:r>
            <a:r>
              <a:rPr lang="fa-IR" dirty="0">
                <a:cs typeface="Zar" pitchFamily="2" charset="-78"/>
              </a:rPr>
              <a:t>برنامه(پرت)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نمودار گردش </a:t>
            </a:r>
            <a:r>
              <a:rPr lang="fa-IR" dirty="0" smtClean="0">
                <a:cs typeface="Zar" pitchFamily="2" charset="-78"/>
              </a:rPr>
              <a:t>کاري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توالي فعاليتهاي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نياز براي تکميل يک </a:t>
            </a:r>
            <a:r>
              <a:rPr lang="fa-IR" dirty="0">
                <a:cs typeface="Zar" pitchFamily="2" charset="-78"/>
              </a:rPr>
              <a:t>پروژه را نشان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دهيد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از شبکه پرت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 بايد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47875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1)فعاليتهايي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اجرا شوند را </a:t>
            </a:r>
            <a:r>
              <a:rPr lang="fa-IR" dirty="0" smtClean="0">
                <a:cs typeface="Zar" pitchFamily="2" charset="-78"/>
              </a:rPr>
              <a:t>معين </a:t>
            </a:r>
            <a:r>
              <a:rPr lang="fa-IR" dirty="0">
                <a:cs typeface="Zar" pitchFamily="2" charset="-78"/>
              </a:rPr>
              <a:t>کند.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2)توالي فعاليت </a:t>
            </a:r>
            <a:r>
              <a:rPr lang="fa-IR" dirty="0">
                <a:cs typeface="Zar" pitchFamily="2" charset="-78"/>
              </a:rPr>
              <a:t>ها را مشخص کند.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3)زمان مورد </a:t>
            </a:r>
            <a:r>
              <a:rPr lang="fa-IR" dirty="0" smtClean="0">
                <a:cs typeface="Zar" pitchFamily="2" charset="-78"/>
              </a:rPr>
              <a:t>نياز براي تکميل </a:t>
            </a:r>
            <a:r>
              <a:rPr lang="fa-IR" dirty="0">
                <a:cs typeface="Zar" pitchFamily="2" charset="-78"/>
              </a:rPr>
              <a:t>هر </a:t>
            </a:r>
            <a:r>
              <a:rPr lang="fa-IR" dirty="0" smtClean="0">
                <a:cs typeface="Zar" pitchFamily="2" charset="-78"/>
              </a:rPr>
              <a:t>فعاليت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کند.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4)شبکه را </a:t>
            </a:r>
            <a:r>
              <a:rPr lang="fa-IR" dirty="0" smtClean="0">
                <a:cs typeface="Zar" pitchFamily="2" charset="-78"/>
              </a:rPr>
              <a:t>ترسيم </a:t>
            </a:r>
            <a:r>
              <a:rPr lang="fa-IR" dirty="0">
                <a:cs typeface="Zar" pitchFamily="2" charset="-78"/>
              </a:rPr>
              <a:t>کند.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5)بلندترين مسيري </a:t>
            </a:r>
            <a:r>
              <a:rPr lang="fa-IR" dirty="0">
                <a:cs typeface="Zar" pitchFamily="2" charset="-78"/>
              </a:rPr>
              <a:t>را که در شبکه </a:t>
            </a:r>
            <a:r>
              <a:rPr lang="fa-IR" dirty="0" smtClean="0">
                <a:cs typeface="Zar" pitchFamily="2" charset="-78"/>
              </a:rPr>
              <a:t>براي تکميل </a:t>
            </a:r>
            <a:r>
              <a:rPr lang="fa-IR" dirty="0">
                <a:cs typeface="Zar" pitchFamily="2" charset="-78"/>
              </a:rPr>
              <a:t>پروژه وجود دارد را </a:t>
            </a:r>
            <a:r>
              <a:rPr lang="fa-IR" dirty="0" smtClean="0">
                <a:cs typeface="Zar" pitchFamily="2" charset="-78"/>
              </a:rPr>
              <a:t>معين </a:t>
            </a:r>
            <a:r>
              <a:rPr lang="fa-IR" dirty="0">
                <a:cs typeface="Zar" pitchFamily="2" charset="-78"/>
              </a:rPr>
              <a:t>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تعاريف کليدي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شبکه پرت: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57350"/>
            <a:ext cx="8229600" cy="5200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رويداد</a:t>
            </a:r>
            <a:r>
              <a:rPr lang="fa-IR" dirty="0">
                <a:cs typeface="Zar" pitchFamily="2" charset="-78"/>
              </a:rPr>
              <a:t>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نشانگر آغاز و انجام </a:t>
            </a:r>
            <a:r>
              <a:rPr lang="fa-IR" dirty="0" smtClean="0">
                <a:cs typeface="Zar" pitchFamily="2" charset="-78"/>
              </a:rPr>
              <a:t>يک فعاليت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فعاليت</a:t>
            </a:r>
            <a:r>
              <a:rPr lang="fa-IR" dirty="0">
                <a:cs typeface="Zar" pitchFamily="2" charset="-78"/>
              </a:rPr>
              <a:t>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</a:t>
            </a:r>
            <a:r>
              <a:rPr lang="fa-IR" dirty="0" smtClean="0">
                <a:cs typeface="Zar" pitchFamily="2" charset="-78"/>
              </a:rPr>
              <a:t>اجزاي اصلي تشکيل </a:t>
            </a:r>
            <a:r>
              <a:rPr lang="fa-IR" dirty="0">
                <a:cs typeface="Zar" pitchFamily="2" charset="-78"/>
              </a:rPr>
              <a:t>دهنده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برنامه </a:t>
            </a:r>
            <a:r>
              <a:rPr lang="fa-IR" dirty="0" smtClean="0">
                <a:cs typeface="Zar" pitchFamily="2" charset="-78"/>
              </a:rPr>
              <a:t>يا يک </a:t>
            </a:r>
            <a:r>
              <a:rPr lang="fa-IR" dirty="0">
                <a:cs typeface="Zar" pitchFamily="2" charset="-78"/>
              </a:rPr>
              <a:t>پروژه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مسير بحراني: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</a:t>
            </a:r>
            <a:r>
              <a:rPr lang="fa-IR" dirty="0" smtClean="0">
                <a:cs typeface="Zar" pitchFamily="2" charset="-78"/>
              </a:rPr>
              <a:t>مسيري </a:t>
            </a:r>
            <a:r>
              <a:rPr lang="fa-IR" dirty="0">
                <a:cs typeface="Zar" pitchFamily="2" charset="-78"/>
              </a:rPr>
              <a:t>که از </a:t>
            </a:r>
            <a:r>
              <a:rPr lang="fa-IR" dirty="0" smtClean="0">
                <a:cs typeface="Zar" pitchFamily="2" charset="-78"/>
              </a:rPr>
              <a:t>اولين رويداد </a:t>
            </a:r>
            <a:r>
              <a:rPr lang="fa-IR" dirty="0">
                <a:cs typeface="Zar" pitchFamily="2" charset="-78"/>
              </a:rPr>
              <a:t>تا حصول هدف به حداکثر زمان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دارد.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Oval 4"/>
          <p:cNvSpPr>
            <a:spLocks noChangeArrowheads="1"/>
          </p:cNvSpPr>
          <p:nvPr/>
        </p:nvSpPr>
        <p:spPr bwMode="auto">
          <a:xfrm>
            <a:off x="317500" y="4013200"/>
            <a:ext cx="711200" cy="711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13" name="Oval 5"/>
          <p:cNvSpPr>
            <a:spLocks noChangeArrowheads="1"/>
          </p:cNvSpPr>
          <p:nvPr/>
        </p:nvSpPr>
        <p:spPr bwMode="auto">
          <a:xfrm>
            <a:off x="1466850" y="416877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17" name="Line 9"/>
          <p:cNvSpPr>
            <a:spLocks noChangeShapeType="1"/>
          </p:cNvSpPr>
          <p:nvPr/>
        </p:nvSpPr>
        <p:spPr bwMode="auto">
          <a:xfrm>
            <a:off x="1019175" y="4383088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18" name="Oval 10"/>
          <p:cNvSpPr>
            <a:spLocks noChangeArrowheads="1"/>
          </p:cNvSpPr>
          <p:nvPr/>
        </p:nvSpPr>
        <p:spPr bwMode="auto">
          <a:xfrm>
            <a:off x="2339975" y="417512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19" name="Line 11"/>
          <p:cNvSpPr>
            <a:spLocks noChangeShapeType="1"/>
          </p:cNvSpPr>
          <p:nvPr/>
        </p:nvSpPr>
        <p:spPr bwMode="auto">
          <a:xfrm>
            <a:off x="1895475" y="4383088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20" name="Line 12"/>
          <p:cNvSpPr>
            <a:spLocks noChangeShapeType="1"/>
          </p:cNvSpPr>
          <p:nvPr/>
        </p:nvSpPr>
        <p:spPr bwMode="auto">
          <a:xfrm>
            <a:off x="2762250" y="4383088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21" name="Oval 13"/>
          <p:cNvSpPr>
            <a:spLocks noChangeArrowheads="1"/>
          </p:cNvSpPr>
          <p:nvPr/>
        </p:nvSpPr>
        <p:spPr bwMode="auto">
          <a:xfrm>
            <a:off x="3213100" y="416877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22" name="Line 14"/>
          <p:cNvSpPr>
            <a:spLocks noChangeShapeType="1"/>
          </p:cNvSpPr>
          <p:nvPr/>
        </p:nvSpPr>
        <p:spPr bwMode="auto">
          <a:xfrm>
            <a:off x="3648075" y="4383088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23" name="Line 15"/>
          <p:cNvSpPr>
            <a:spLocks noChangeShapeType="1"/>
          </p:cNvSpPr>
          <p:nvPr/>
        </p:nvSpPr>
        <p:spPr bwMode="auto">
          <a:xfrm>
            <a:off x="4508500" y="4371975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24" name="Line 16"/>
          <p:cNvSpPr>
            <a:spLocks noChangeShapeType="1"/>
          </p:cNvSpPr>
          <p:nvPr/>
        </p:nvSpPr>
        <p:spPr bwMode="auto">
          <a:xfrm>
            <a:off x="5367338" y="4373563"/>
            <a:ext cx="43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4092575" y="416877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26" name="Oval 18"/>
          <p:cNvSpPr>
            <a:spLocks noChangeArrowheads="1"/>
          </p:cNvSpPr>
          <p:nvPr/>
        </p:nvSpPr>
        <p:spPr bwMode="auto">
          <a:xfrm>
            <a:off x="4953000" y="416877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5822950" y="415607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28" name="Oval 20"/>
          <p:cNvSpPr>
            <a:spLocks noChangeArrowheads="1"/>
          </p:cNvSpPr>
          <p:nvPr/>
        </p:nvSpPr>
        <p:spPr bwMode="auto">
          <a:xfrm>
            <a:off x="4094163" y="5060950"/>
            <a:ext cx="420687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29" name="Oval 21"/>
          <p:cNvSpPr>
            <a:spLocks noChangeArrowheads="1"/>
          </p:cNvSpPr>
          <p:nvPr/>
        </p:nvSpPr>
        <p:spPr bwMode="auto">
          <a:xfrm>
            <a:off x="4094163" y="3294063"/>
            <a:ext cx="420687" cy="4206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30" name="Oval 22"/>
          <p:cNvSpPr>
            <a:spLocks noChangeArrowheads="1"/>
          </p:cNvSpPr>
          <p:nvPr/>
        </p:nvSpPr>
        <p:spPr bwMode="auto">
          <a:xfrm>
            <a:off x="5837238" y="3327400"/>
            <a:ext cx="420687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31" name="Line 23"/>
          <p:cNvSpPr>
            <a:spLocks noChangeShapeType="1"/>
          </p:cNvSpPr>
          <p:nvPr/>
        </p:nvSpPr>
        <p:spPr bwMode="auto">
          <a:xfrm flipV="1">
            <a:off x="3432175" y="3548063"/>
            <a:ext cx="661988" cy="6207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32" name="Line 24"/>
          <p:cNvSpPr>
            <a:spLocks noChangeShapeType="1"/>
          </p:cNvSpPr>
          <p:nvPr/>
        </p:nvSpPr>
        <p:spPr bwMode="auto">
          <a:xfrm>
            <a:off x="3416300" y="4573588"/>
            <a:ext cx="671513" cy="6889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33" name="Line 25"/>
          <p:cNvSpPr>
            <a:spLocks noChangeShapeType="1"/>
          </p:cNvSpPr>
          <p:nvPr/>
        </p:nvSpPr>
        <p:spPr bwMode="auto">
          <a:xfrm>
            <a:off x="4521200" y="3573463"/>
            <a:ext cx="673100" cy="615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34" name="Line 26"/>
          <p:cNvSpPr>
            <a:spLocks noChangeShapeType="1"/>
          </p:cNvSpPr>
          <p:nvPr/>
        </p:nvSpPr>
        <p:spPr bwMode="auto">
          <a:xfrm flipV="1">
            <a:off x="4525963" y="4605338"/>
            <a:ext cx="681037" cy="650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35" name="Line 27"/>
          <p:cNvSpPr>
            <a:spLocks noChangeShapeType="1"/>
          </p:cNvSpPr>
          <p:nvPr/>
        </p:nvSpPr>
        <p:spPr bwMode="auto">
          <a:xfrm>
            <a:off x="4511675" y="3522663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6924675" y="374332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42" name="Line 34"/>
          <p:cNvSpPr>
            <a:spLocks noChangeShapeType="1"/>
          </p:cNvSpPr>
          <p:nvPr/>
        </p:nvSpPr>
        <p:spPr bwMode="auto">
          <a:xfrm>
            <a:off x="6257925" y="3463925"/>
            <a:ext cx="681038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43" name="Line 35"/>
          <p:cNvSpPr>
            <a:spLocks noChangeShapeType="1"/>
          </p:cNvSpPr>
          <p:nvPr/>
        </p:nvSpPr>
        <p:spPr bwMode="auto">
          <a:xfrm flipV="1">
            <a:off x="6229350" y="4043363"/>
            <a:ext cx="706438" cy="38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8140700" y="3730625"/>
            <a:ext cx="420688" cy="4206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73449" name="Line 41"/>
          <p:cNvSpPr>
            <a:spLocks noChangeShapeType="1"/>
          </p:cNvSpPr>
          <p:nvPr/>
        </p:nvSpPr>
        <p:spPr bwMode="auto">
          <a:xfrm>
            <a:off x="7343775" y="3952875"/>
            <a:ext cx="790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3450" name="Text Box 42"/>
          <p:cNvSpPr txBox="1">
            <a:spLocks noChangeArrowheads="1"/>
          </p:cNvSpPr>
          <p:nvPr/>
        </p:nvSpPr>
        <p:spPr bwMode="auto">
          <a:xfrm>
            <a:off x="-1249363" y="4173538"/>
            <a:ext cx="22352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شروع</a:t>
            </a:r>
            <a:endParaRPr lang="en-US">
              <a:effectLst/>
            </a:endParaRPr>
          </a:p>
        </p:txBody>
      </p:sp>
      <p:sp>
        <p:nvSpPr>
          <p:cNvPr id="273451" name="Text Box 43"/>
          <p:cNvSpPr txBox="1">
            <a:spLocks noChangeArrowheads="1"/>
          </p:cNvSpPr>
          <p:nvPr/>
        </p:nvSpPr>
        <p:spPr bwMode="auto">
          <a:xfrm>
            <a:off x="1133475" y="4156075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A</a:t>
            </a:r>
          </a:p>
        </p:txBody>
      </p:sp>
      <p:sp>
        <p:nvSpPr>
          <p:cNvPr id="273452" name="Text Box 44"/>
          <p:cNvSpPr txBox="1">
            <a:spLocks noChangeArrowheads="1"/>
          </p:cNvSpPr>
          <p:nvPr/>
        </p:nvSpPr>
        <p:spPr bwMode="auto">
          <a:xfrm>
            <a:off x="1408113" y="4191000"/>
            <a:ext cx="1350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B</a:t>
            </a:r>
          </a:p>
        </p:txBody>
      </p:sp>
      <p:sp>
        <p:nvSpPr>
          <p:cNvPr id="273453" name="Text Box 45"/>
          <p:cNvSpPr txBox="1">
            <a:spLocks noChangeArrowheads="1"/>
          </p:cNvSpPr>
          <p:nvPr/>
        </p:nvSpPr>
        <p:spPr bwMode="auto">
          <a:xfrm>
            <a:off x="2012950" y="4170363"/>
            <a:ext cx="159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C</a:t>
            </a:r>
          </a:p>
        </p:txBody>
      </p:sp>
      <p:sp>
        <p:nvSpPr>
          <p:cNvPr id="273454" name="Text Box 46"/>
          <p:cNvSpPr txBox="1">
            <a:spLocks noChangeArrowheads="1"/>
          </p:cNvSpPr>
          <p:nvPr/>
        </p:nvSpPr>
        <p:spPr bwMode="auto">
          <a:xfrm>
            <a:off x="3422650" y="3305175"/>
            <a:ext cx="108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D</a:t>
            </a:r>
          </a:p>
        </p:txBody>
      </p:sp>
      <p:sp>
        <p:nvSpPr>
          <p:cNvPr id="273455" name="Text Box 47"/>
          <p:cNvSpPr txBox="1">
            <a:spLocks noChangeArrowheads="1"/>
          </p:cNvSpPr>
          <p:nvPr/>
        </p:nvSpPr>
        <p:spPr bwMode="auto">
          <a:xfrm>
            <a:off x="2152650" y="4170363"/>
            <a:ext cx="2322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E</a:t>
            </a:r>
          </a:p>
        </p:txBody>
      </p:sp>
      <p:sp>
        <p:nvSpPr>
          <p:cNvPr id="273456" name="Text Box 48"/>
          <p:cNvSpPr txBox="1">
            <a:spLocks noChangeArrowheads="1"/>
          </p:cNvSpPr>
          <p:nvPr/>
        </p:nvSpPr>
        <p:spPr bwMode="auto">
          <a:xfrm>
            <a:off x="2176463" y="5094288"/>
            <a:ext cx="230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F</a:t>
            </a:r>
          </a:p>
        </p:txBody>
      </p:sp>
      <p:sp>
        <p:nvSpPr>
          <p:cNvPr id="273457" name="Text Box 49"/>
          <p:cNvSpPr txBox="1">
            <a:spLocks noChangeArrowheads="1"/>
          </p:cNvSpPr>
          <p:nvPr/>
        </p:nvSpPr>
        <p:spPr bwMode="auto">
          <a:xfrm>
            <a:off x="4246563" y="4173538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G</a:t>
            </a:r>
          </a:p>
        </p:txBody>
      </p:sp>
      <p:sp>
        <p:nvSpPr>
          <p:cNvPr id="273458" name="Text Box 50"/>
          <p:cNvSpPr txBox="1">
            <a:spLocks noChangeArrowheads="1"/>
          </p:cNvSpPr>
          <p:nvPr/>
        </p:nvSpPr>
        <p:spPr bwMode="auto">
          <a:xfrm>
            <a:off x="5219700" y="4170363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H</a:t>
            </a:r>
          </a:p>
        </p:txBody>
      </p:sp>
      <p:sp>
        <p:nvSpPr>
          <p:cNvPr id="273459" name="Text Box 51"/>
          <p:cNvSpPr txBox="1">
            <a:spLocks noChangeArrowheads="1"/>
          </p:cNvSpPr>
          <p:nvPr/>
        </p:nvSpPr>
        <p:spPr bwMode="auto">
          <a:xfrm>
            <a:off x="5053013" y="3351213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I</a:t>
            </a:r>
          </a:p>
        </p:txBody>
      </p:sp>
      <p:sp>
        <p:nvSpPr>
          <p:cNvPr id="273460" name="Text Box 52"/>
          <p:cNvSpPr txBox="1">
            <a:spLocks noChangeArrowheads="1"/>
          </p:cNvSpPr>
          <p:nvPr/>
        </p:nvSpPr>
        <p:spPr bwMode="auto">
          <a:xfrm>
            <a:off x="6243638" y="377190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J</a:t>
            </a:r>
          </a:p>
        </p:txBody>
      </p:sp>
      <p:sp>
        <p:nvSpPr>
          <p:cNvPr id="273461" name="Text Box 53"/>
          <p:cNvSpPr txBox="1">
            <a:spLocks noChangeArrowheads="1"/>
          </p:cNvSpPr>
          <p:nvPr/>
        </p:nvSpPr>
        <p:spPr bwMode="auto">
          <a:xfrm>
            <a:off x="7243763" y="3760788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K</a:t>
            </a:r>
          </a:p>
        </p:txBody>
      </p:sp>
      <p:sp>
        <p:nvSpPr>
          <p:cNvPr id="273462" name="Text Box 54"/>
          <p:cNvSpPr txBox="1">
            <a:spLocks noChangeArrowheads="1"/>
          </p:cNvSpPr>
          <p:nvPr/>
        </p:nvSpPr>
        <p:spPr bwMode="auto">
          <a:xfrm>
            <a:off x="542925" y="4002088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10</a:t>
            </a:r>
          </a:p>
        </p:txBody>
      </p:sp>
      <p:sp>
        <p:nvSpPr>
          <p:cNvPr id="273463" name="Text Box 55"/>
          <p:cNvSpPr txBox="1">
            <a:spLocks noChangeArrowheads="1"/>
          </p:cNvSpPr>
          <p:nvPr/>
        </p:nvSpPr>
        <p:spPr bwMode="auto">
          <a:xfrm>
            <a:off x="1243013" y="3998913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6</a:t>
            </a:r>
          </a:p>
        </p:txBody>
      </p:sp>
      <p:sp>
        <p:nvSpPr>
          <p:cNvPr id="273464" name="Text Box 56"/>
          <p:cNvSpPr txBox="1">
            <a:spLocks noChangeArrowheads="1"/>
          </p:cNvSpPr>
          <p:nvPr/>
        </p:nvSpPr>
        <p:spPr bwMode="auto">
          <a:xfrm>
            <a:off x="2211388" y="3994150"/>
            <a:ext cx="100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14</a:t>
            </a:r>
          </a:p>
        </p:txBody>
      </p:sp>
      <p:sp>
        <p:nvSpPr>
          <p:cNvPr id="273465" name="Text Box 57"/>
          <p:cNvSpPr txBox="1">
            <a:spLocks noChangeArrowheads="1"/>
          </p:cNvSpPr>
          <p:nvPr/>
        </p:nvSpPr>
        <p:spPr bwMode="auto">
          <a:xfrm>
            <a:off x="1895475" y="3576638"/>
            <a:ext cx="191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6</a:t>
            </a:r>
          </a:p>
        </p:txBody>
      </p:sp>
      <p:sp>
        <p:nvSpPr>
          <p:cNvPr id="273466" name="Text Box 58"/>
          <p:cNvSpPr txBox="1">
            <a:spLocks noChangeArrowheads="1"/>
          </p:cNvSpPr>
          <p:nvPr/>
        </p:nvSpPr>
        <p:spPr bwMode="auto">
          <a:xfrm>
            <a:off x="2849563" y="3987800"/>
            <a:ext cx="1103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3</a:t>
            </a:r>
          </a:p>
        </p:txBody>
      </p:sp>
      <p:sp>
        <p:nvSpPr>
          <p:cNvPr id="273467" name="Text Box 59"/>
          <p:cNvSpPr txBox="1">
            <a:spLocks noChangeArrowheads="1"/>
          </p:cNvSpPr>
          <p:nvPr/>
        </p:nvSpPr>
        <p:spPr bwMode="auto">
          <a:xfrm>
            <a:off x="2600325" y="4876800"/>
            <a:ext cx="1262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3</a:t>
            </a:r>
          </a:p>
        </p:txBody>
      </p:sp>
      <p:sp>
        <p:nvSpPr>
          <p:cNvPr id="273468" name="Text Box 60"/>
          <p:cNvSpPr txBox="1">
            <a:spLocks noChangeArrowheads="1"/>
          </p:cNvSpPr>
          <p:nvPr/>
        </p:nvSpPr>
        <p:spPr bwMode="auto">
          <a:xfrm>
            <a:off x="4308475" y="3570288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5</a:t>
            </a:r>
          </a:p>
        </p:txBody>
      </p:sp>
      <p:sp>
        <p:nvSpPr>
          <p:cNvPr id="273469" name="Text Box 61"/>
          <p:cNvSpPr txBox="1">
            <a:spLocks noChangeArrowheads="1"/>
          </p:cNvSpPr>
          <p:nvPr/>
        </p:nvSpPr>
        <p:spPr bwMode="auto">
          <a:xfrm>
            <a:off x="4024313" y="3986213"/>
            <a:ext cx="79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5</a:t>
            </a:r>
          </a:p>
        </p:txBody>
      </p:sp>
      <p:sp>
        <p:nvSpPr>
          <p:cNvPr id="273470" name="Text Box 62"/>
          <p:cNvSpPr txBox="1">
            <a:spLocks noChangeArrowheads="1"/>
          </p:cNvSpPr>
          <p:nvPr/>
        </p:nvSpPr>
        <p:spPr bwMode="auto">
          <a:xfrm>
            <a:off x="4325938" y="4873625"/>
            <a:ext cx="79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5</a:t>
            </a:r>
          </a:p>
        </p:txBody>
      </p:sp>
      <p:sp>
        <p:nvSpPr>
          <p:cNvPr id="273471" name="Text Box 63"/>
          <p:cNvSpPr txBox="1">
            <a:spLocks noChangeArrowheads="1"/>
          </p:cNvSpPr>
          <p:nvPr/>
        </p:nvSpPr>
        <p:spPr bwMode="auto">
          <a:xfrm>
            <a:off x="4922838" y="3984625"/>
            <a:ext cx="79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5</a:t>
            </a:r>
          </a:p>
        </p:txBody>
      </p:sp>
      <p:sp>
        <p:nvSpPr>
          <p:cNvPr id="273472" name="Text Box 64"/>
          <p:cNvSpPr txBox="1">
            <a:spLocks noChangeArrowheads="1"/>
          </p:cNvSpPr>
          <p:nvPr/>
        </p:nvSpPr>
        <p:spPr bwMode="auto">
          <a:xfrm>
            <a:off x="3217863" y="3060700"/>
            <a:ext cx="210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4</a:t>
            </a:r>
          </a:p>
        </p:txBody>
      </p:sp>
      <p:sp>
        <p:nvSpPr>
          <p:cNvPr id="273474" name="Text Box 66"/>
          <p:cNvSpPr txBox="1">
            <a:spLocks noChangeArrowheads="1"/>
          </p:cNvSpPr>
          <p:nvPr/>
        </p:nvSpPr>
        <p:spPr bwMode="auto">
          <a:xfrm>
            <a:off x="5667375" y="3259138"/>
            <a:ext cx="114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3</a:t>
            </a:r>
          </a:p>
        </p:txBody>
      </p:sp>
      <p:sp>
        <p:nvSpPr>
          <p:cNvPr id="273475" name="Text Box 67"/>
          <p:cNvSpPr txBox="1">
            <a:spLocks noChangeArrowheads="1"/>
          </p:cNvSpPr>
          <p:nvPr/>
        </p:nvSpPr>
        <p:spPr bwMode="auto">
          <a:xfrm>
            <a:off x="5237163" y="4214813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3</a:t>
            </a:r>
          </a:p>
        </p:txBody>
      </p:sp>
      <p:sp>
        <p:nvSpPr>
          <p:cNvPr id="273476" name="Text Box 68"/>
          <p:cNvSpPr txBox="1">
            <a:spLocks noChangeArrowheads="1"/>
          </p:cNvSpPr>
          <p:nvPr/>
        </p:nvSpPr>
        <p:spPr bwMode="auto">
          <a:xfrm>
            <a:off x="6992938" y="35893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1</a:t>
            </a:r>
          </a:p>
        </p:txBody>
      </p:sp>
      <p:sp>
        <p:nvSpPr>
          <p:cNvPr id="273477" name="Text Box 69"/>
          <p:cNvSpPr txBox="1">
            <a:spLocks noChangeArrowheads="1"/>
          </p:cNvSpPr>
          <p:nvPr/>
        </p:nvSpPr>
        <p:spPr bwMode="auto">
          <a:xfrm>
            <a:off x="1181100" y="1011238"/>
            <a:ext cx="6010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000" dirty="0">
                <a:effectLst/>
              </a:rPr>
              <a:t>نمودار شبکه پرت </a:t>
            </a:r>
            <a:r>
              <a:rPr lang="fa-IR" sz="3000" dirty="0" smtClean="0">
                <a:effectLst/>
              </a:rPr>
              <a:t>براي </a:t>
            </a:r>
            <a:r>
              <a:rPr lang="fa-IR" sz="3000" dirty="0">
                <a:effectLst/>
              </a:rPr>
              <a:t>بنا کردن </a:t>
            </a:r>
            <a:r>
              <a:rPr lang="fa-IR" sz="3000" dirty="0" smtClean="0">
                <a:effectLst/>
              </a:rPr>
              <a:t>يک </a:t>
            </a:r>
            <a:r>
              <a:rPr lang="fa-IR" sz="3000" dirty="0">
                <a:effectLst/>
              </a:rPr>
              <a:t>ساختمان</a:t>
            </a:r>
            <a:endParaRPr lang="en-US" sz="30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  <p:bldP spid="273413" grpId="0" animBg="1"/>
      <p:bldP spid="273418" grpId="0" animBg="1"/>
      <p:bldP spid="273421" grpId="0" animBg="1"/>
      <p:bldP spid="273425" grpId="0" animBg="1"/>
      <p:bldP spid="273426" grpId="0" animBg="1"/>
      <p:bldP spid="273427" grpId="0" animBg="1"/>
      <p:bldP spid="273428" grpId="0" animBg="1"/>
      <p:bldP spid="273429" grpId="0" animBg="1"/>
      <p:bldP spid="273430" grpId="0" animBg="1"/>
      <p:bldP spid="273441" grpId="0" animBg="1"/>
      <p:bldP spid="273445" grpId="0" animBg="1"/>
      <p:bldP spid="273450" grpId="0"/>
      <p:bldP spid="273451" grpId="0"/>
      <p:bldP spid="273452" grpId="0"/>
      <p:bldP spid="273453" grpId="0"/>
      <p:bldP spid="273454" grpId="0"/>
      <p:bldP spid="273455" grpId="0"/>
      <p:bldP spid="273456" grpId="0"/>
      <p:bldP spid="273457" grpId="0"/>
      <p:bldP spid="273458" grpId="0"/>
      <p:bldP spid="273459" grpId="0"/>
      <p:bldP spid="273460" grpId="0"/>
      <p:bldP spid="273461" grpId="0"/>
      <p:bldP spid="273462" grpId="0"/>
      <p:bldP spid="273463" grpId="0"/>
      <p:bldP spid="273464" grpId="0"/>
      <p:bldP spid="273465" grpId="0"/>
      <p:bldP spid="273466" grpId="0"/>
      <p:bldP spid="273467" grpId="0"/>
      <p:bldP spid="273468" grpId="0"/>
      <p:bldP spid="273469" grpId="0"/>
      <p:bldP spid="273470" grpId="0"/>
      <p:bldP spid="273471" grpId="0"/>
      <p:bldP spid="273472" grpId="0"/>
      <p:bldP spid="273474" grpId="0"/>
      <p:bldP spid="273475" grpId="0"/>
      <p:bldP spid="273476" grpId="0"/>
      <p:bldP spid="2734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مهارت‌هاي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مورد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نياز مديران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1)مهارت‌هاي ادراکي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2)مهارت‌هاي انساني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3)مهارت‌هاي فني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1276350" y="987425"/>
            <a:ext cx="6719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1236663" y="1852613"/>
            <a:ext cx="6719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6537325" y="1060450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رويداد قبلي</a:t>
            </a:r>
            <a:endParaRPr lang="en-US" dirty="0">
              <a:effectLst/>
            </a:endParaRP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017963" y="1044575"/>
            <a:ext cx="2932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زمان مورد انتظار</a:t>
            </a:r>
          </a:p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(برحسب هفته)</a:t>
            </a:r>
            <a:endParaRPr lang="en-US">
              <a:effectLst/>
            </a:endParaRP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2830513" y="1030288"/>
            <a:ext cx="235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شرح </a:t>
            </a:r>
            <a:r>
              <a:rPr lang="fa-IR" dirty="0" smtClean="0">
                <a:effectLst/>
              </a:rPr>
              <a:t>فعاليت</a:t>
            </a:r>
            <a:endParaRPr lang="en-US" dirty="0">
              <a:effectLst/>
            </a:endParaRP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655638" y="1044575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رويداد</a:t>
            </a:r>
            <a:endParaRPr lang="en-US" dirty="0">
              <a:effectLst/>
            </a:endParaRP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6292850" y="2359025"/>
            <a:ext cx="1392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A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6837363" y="2668588"/>
            <a:ext cx="855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B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6926263" y="3001963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C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6927850" y="3732213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C</a:t>
            </a:r>
          </a:p>
        </p:txBody>
      </p:sp>
      <p:sp>
        <p:nvSpPr>
          <p:cNvPr id="274448" name="Text Box 16"/>
          <p:cNvSpPr txBox="1">
            <a:spLocks noChangeArrowheads="1"/>
          </p:cNvSpPr>
          <p:nvPr/>
        </p:nvSpPr>
        <p:spPr bwMode="auto">
          <a:xfrm>
            <a:off x="6926263" y="33655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C</a:t>
            </a:r>
          </a:p>
        </p:txBody>
      </p:sp>
      <p:sp>
        <p:nvSpPr>
          <p:cNvPr id="274450" name="Text Box 18"/>
          <p:cNvSpPr txBox="1">
            <a:spLocks noChangeArrowheads="1"/>
          </p:cNvSpPr>
          <p:nvPr/>
        </p:nvSpPr>
        <p:spPr bwMode="auto">
          <a:xfrm>
            <a:off x="6008688" y="4108450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D,E,F</a:t>
            </a: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6777038" y="44894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G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5949950" y="4865688"/>
            <a:ext cx="175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D</a:t>
            </a:r>
          </a:p>
        </p:txBody>
      </p:sp>
      <p:sp>
        <p:nvSpPr>
          <p:cNvPr id="274453" name="Text Box 21"/>
          <p:cNvSpPr txBox="1">
            <a:spLocks noChangeArrowheads="1"/>
          </p:cNvSpPr>
          <p:nvPr/>
        </p:nvSpPr>
        <p:spPr bwMode="auto">
          <a:xfrm>
            <a:off x="6313488" y="5254625"/>
            <a:ext cx="1363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I,H</a:t>
            </a:r>
          </a:p>
        </p:txBody>
      </p:sp>
      <p:sp>
        <p:nvSpPr>
          <p:cNvPr id="274454" name="Text Box 22"/>
          <p:cNvSpPr txBox="1">
            <a:spLocks noChangeArrowheads="1"/>
          </p:cNvSpPr>
          <p:nvPr/>
        </p:nvSpPr>
        <p:spPr bwMode="auto">
          <a:xfrm>
            <a:off x="6213475" y="5618163"/>
            <a:ext cx="148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J</a:t>
            </a:r>
          </a:p>
        </p:txBody>
      </p:sp>
      <p:sp>
        <p:nvSpPr>
          <p:cNvPr id="274463" name="Line 31"/>
          <p:cNvSpPr>
            <a:spLocks noChangeShapeType="1"/>
          </p:cNvSpPr>
          <p:nvPr/>
        </p:nvSpPr>
        <p:spPr bwMode="auto">
          <a:xfrm flipH="1">
            <a:off x="1227138" y="6007100"/>
            <a:ext cx="682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74464" name="Text Box 32"/>
          <p:cNvSpPr txBox="1">
            <a:spLocks noChangeArrowheads="1"/>
          </p:cNvSpPr>
          <p:nvPr/>
        </p:nvSpPr>
        <p:spPr bwMode="auto">
          <a:xfrm>
            <a:off x="5776913" y="1922463"/>
            <a:ext cx="72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10</a:t>
            </a:r>
            <a:endParaRPr lang="en-US">
              <a:effectLst/>
            </a:endParaRPr>
          </a:p>
        </p:txBody>
      </p: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5138738" y="2351088"/>
            <a:ext cx="1306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6</a:t>
            </a:r>
            <a:endParaRPr lang="en-US">
              <a:effectLst/>
            </a:endParaRPr>
          </a:p>
        </p:txBody>
      </p:sp>
      <p:sp>
        <p:nvSpPr>
          <p:cNvPr id="274466" name="Text Box 34"/>
          <p:cNvSpPr txBox="1">
            <a:spLocks noChangeArrowheads="1"/>
          </p:cNvSpPr>
          <p:nvPr/>
        </p:nvSpPr>
        <p:spPr bwMode="auto">
          <a:xfrm>
            <a:off x="5326063" y="2728913"/>
            <a:ext cx="113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14</a:t>
            </a:r>
            <a:endParaRPr lang="en-US">
              <a:effectLst/>
            </a:endParaRPr>
          </a:p>
        </p:txBody>
      </p:sp>
      <p:sp>
        <p:nvSpPr>
          <p:cNvPr id="274467" name="Text Box 35"/>
          <p:cNvSpPr txBox="1">
            <a:spLocks noChangeArrowheads="1"/>
          </p:cNvSpPr>
          <p:nvPr/>
        </p:nvSpPr>
        <p:spPr bwMode="auto">
          <a:xfrm>
            <a:off x="5427663" y="310515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6</a:t>
            </a:r>
            <a:endParaRPr lang="en-US">
              <a:effectLst/>
            </a:endParaRPr>
          </a:p>
        </p:txBody>
      </p:sp>
      <p:sp>
        <p:nvSpPr>
          <p:cNvPr id="274468" name="Text Box 36"/>
          <p:cNvSpPr txBox="1">
            <a:spLocks noChangeArrowheads="1"/>
          </p:cNvSpPr>
          <p:nvPr/>
        </p:nvSpPr>
        <p:spPr bwMode="auto">
          <a:xfrm>
            <a:off x="4730750" y="3436938"/>
            <a:ext cx="171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3</a:t>
            </a:r>
            <a:endParaRPr lang="en-US">
              <a:effectLst/>
            </a:endParaRPr>
          </a:p>
        </p:txBody>
      </p:sp>
      <p:sp>
        <p:nvSpPr>
          <p:cNvPr id="274469" name="Text Box 37"/>
          <p:cNvSpPr txBox="1">
            <a:spLocks noChangeArrowheads="1"/>
          </p:cNvSpPr>
          <p:nvPr/>
        </p:nvSpPr>
        <p:spPr bwMode="auto">
          <a:xfrm>
            <a:off x="5862638" y="3833813"/>
            <a:ext cx="595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3</a:t>
            </a:r>
            <a:endParaRPr lang="en-US">
              <a:effectLst/>
            </a:endParaRPr>
          </a:p>
        </p:txBody>
      </p:sp>
      <p:sp>
        <p:nvSpPr>
          <p:cNvPr id="274470" name="Text Box 38"/>
          <p:cNvSpPr txBox="1">
            <a:spLocks noChangeArrowheads="1"/>
          </p:cNvSpPr>
          <p:nvPr/>
        </p:nvSpPr>
        <p:spPr bwMode="auto">
          <a:xfrm>
            <a:off x="5891213" y="4179888"/>
            <a:ext cx="56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5</a:t>
            </a:r>
            <a:endParaRPr lang="en-US">
              <a:effectLst/>
            </a:endParaRPr>
          </a:p>
        </p:txBody>
      </p:sp>
      <p:sp>
        <p:nvSpPr>
          <p:cNvPr id="274471" name="Text Box 39"/>
          <p:cNvSpPr txBox="1">
            <a:spLocks noChangeArrowheads="1"/>
          </p:cNvSpPr>
          <p:nvPr/>
        </p:nvSpPr>
        <p:spPr bwMode="auto">
          <a:xfrm>
            <a:off x="5702300" y="45767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5</a:t>
            </a:r>
            <a:endParaRPr lang="en-US">
              <a:effectLst/>
            </a:endParaRPr>
          </a:p>
        </p:txBody>
      </p:sp>
      <p:sp>
        <p:nvSpPr>
          <p:cNvPr id="274472" name="Text Box 40"/>
          <p:cNvSpPr txBox="1">
            <a:spLocks noChangeArrowheads="1"/>
          </p:cNvSpPr>
          <p:nvPr/>
        </p:nvSpPr>
        <p:spPr bwMode="auto">
          <a:xfrm>
            <a:off x="5487988" y="4970463"/>
            <a:ext cx="95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4</a:t>
            </a:r>
            <a:endParaRPr lang="en-US">
              <a:effectLst/>
            </a:endParaRPr>
          </a:p>
        </p:txBody>
      </p:sp>
      <p:sp>
        <p:nvSpPr>
          <p:cNvPr id="274473" name="Text Box 41"/>
          <p:cNvSpPr txBox="1">
            <a:spLocks noChangeArrowheads="1"/>
          </p:cNvSpPr>
          <p:nvPr/>
        </p:nvSpPr>
        <p:spPr bwMode="auto">
          <a:xfrm>
            <a:off x="5110163" y="5329238"/>
            <a:ext cx="1335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3</a:t>
            </a:r>
            <a:endParaRPr lang="en-US">
              <a:effectLst/>
            </a:endParaRPr>
          </a:p>
        </p:txBody>
      </p:sp>
      <p:sp>
        <p:nvSpPr>
          <p:cNvPr id="274474" name="Text Box 42"/>
          <p:cNvSpPr txBox="1">
            <a:spLocks noChangeArrowheads="1"/>
          </p:cNvSpPr>
          <p:nvPr/>
        </p:nvSpPr>
        <p:spPr bwMode="auto">
          <a:xfrm>
            <a:off x="5251450" y="5699125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1</a:t>
            </a:r>
            <a:endParaRPr lang="en-US">
              <a:effectLst/>
            </a:endParaRPr>
          </a:p>
        </p:txBody>
      </p:sp>
      <p:sp>
        <p:nvSpPr>
          <p:cNvPr id="274475" name="Text Box 43"/>
          <p:cNvSpPr txBox="1">
            <a:spLocks noChangeArrowheads="1"/>
          </p:cNvSpPr>
          <p:nvPr/>
        </p:nvSpPr>
        <p:spPr bwMode="auto">
          <a:xfrm>
            <a:off x="2752725" y="1816100"/>
            <a:ext cx="298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تائيد </a:t>
            </a:r>
            <a:r>
              <a:rPr lang="fa-IR" dirty="0">
                <a:effectLst/>
              </a:rPr>
              <a:t>طرح و گرفتن مجوز</a:t>
            </a:r>
            <a:endParaRPr lang="en-US" dirty="0">
              <a:effectLst/>
            </a:endParaRPr>
          </a:p>
        </p:txBody>
      </p:sp>
      <p:sp>
        <p:nvSpPr>
          <p:cNvPr id="274476" name="Text Box 44"/>
          <p:cNvSpPr txBox="1">
            <a:spLocks noChangeArrowheads="1"/>
          </p:cNvSpPr>
          <p:nvPr/>
        </p:nvSpPr>
        <p:spPr bwMode="auto">
          <a:xfrm>
            <a:off x="1843088" y="2278063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حفر گاراژ </a:t>
            </a:r>
            <a:r>
              <a:rPr lang="fa-IR" dirty="0" smtClean="0">
                <a:effectLst/>
              </a:rPr>
              <a:t>زيرزميني</a:t>
            </a:r>
            <a:endParaRPr lang="en-US" dirty="0">
              <a:effectLst/>
            </a:endParaRP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3587750" y="2684463"/>
            <a:ext cx="2119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برپا کردن اسکلت و </a:t>
            </a:r>
            <a:r>
              <a:rPr lang="fa-IR" dirty="0" smtClean="0">
                <a:effectLst/>
              </a:rPr>
              <a:t>ديوار</a:t>
            </a:r>
            <a:endParaRPr lang="en-US" dirty="0">
              <a:effectLst/>
            </a:endParaRPr>
          </a:p>
        </p:txBody>
      </p:sp>
      <p:sp>
        <p:nvSpPr>
          <p:cNvPr id="274478" name="Text Box 46"/>
          <p:cNvSpPr txBox="1">
            <a:spLocks noChangeArrowheads="1"/>
          </p:cNvSpPr>
          <p:nvPr/>
        </p:nvSpPr>
        <p:spPr bwMode="auto">
          <a:xfrm>
            <a:off x="2949575" y="3028950"/>
            <a:ext cx="2757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ساختن کف اتاقها</a:t>
            </a:r>
            <a:endParaRPr lang="en-US">
              <a:effectLst/>
            </a:endParaRPr>
          </a:p>
        </p:txBody>
      </p:sp>
      <p:sp>
        <p:nvSpPr>
          <p:cNvPr id="274479" name="Text Box 47"/>
          <p:cNvSpPr txBox="1">
            <a:spLocks noChangeArrowheads="1"/>
          </p:cNvSpPr>
          <p:nvPr/>
        </p:nvSpPr>
        <p:spPr bwMode="auto">
          <a:xfrm>
            <a:off x="2857500" y="3400425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نصب پنجره ها</a:t>
            </a:r>
            <a:endParaRPr lang="en-US">
              <a:effectLst/>
            </a:endParaRPr>
          </a:p>
        </p:txBody>
      </p:sp>
      <p:sp>
        <p:nvSpPr>
          <p:cNvPr id="274480" name="Text Box 48"/>
          <p:cNvSpPr txBox="1">
            <a:spLocks noChangeArrowheads="1"/>
          </p:cNvSpPr>
          <p:nvPr/>
        </p:nvSpPr>
        <p:spPr bwMode="auto">
          <a:xfrm>
            <a:off x="3863975" y="3754438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ساختن سقف</a:t>
            </a:r>
            <a:endParaRPr lang="en-US">
              <a:effectLst/>
            </a:endParaRPr>
          </a:p>
        </p:txBody>
      </p:sp>
      <p:sp>
        <p:nvSpPr>
          <p:cNvPr id="274481" name="Text Box 49"/>
          <p:cNvSpPr txBox="1">
            <a:spLocks noChangeArrowheads="1"/>
          </p:cNvSpPr>
          <p:nvPr/>
        </p:nvSpPr>
        <p:spPr bwMode="auto">
          <a:xfrm>
            <a:off x="4057650" y="4114800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سيم کشي داخلي</a:t>
            </a:r>
            <a:endParaRPr lang="en-US" dirty="0">
              <a:effectLst/>
            </a:endParaRPr>
          </a:p>
        </p:txBody>
      </p:sp>
      <p:sp>
        <p:nvSpPr>
          <p:cNvPr id="274482" name="Text Box 50"/>
          <p:cNvSpPr txBox="1">
            <a:spLocks noChangeArrowheads="1"/>
          </p:cNvSpPr>
          <p:nvPr/>
        </p:nvSpPr>
        <p:spPr bwMode="auto">
          <a:xfrm>
            <a:off x="4135438" y="4514850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نصب آسانسور</a:t>
            </a:r>
            <a:endParaRPr lang="en-US">
              <a:effectLst/>
            </a:endParaRPr>
          </a:p>
        </p:txBody>
      </p:sp>
      <p:sp>
        <p:nvSpPr>
          <p:cNvPr id="274483" name="Text Box 51"/>
          <p:cNvSpPr txBox="1">
            <a:spLocks noChangeArrowheads="1"/>
          </p:cNvSpPr>
          <p:nvPr/>
        </p:nvSpPr>
        <p:spPr bwMode="auto">
          <a:xfrm>
            <a:off x="2305050" y="4892675"/>
            <a:ext cx="338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قرار دادن پوشش کف و </a:t>
            </a:r>
            <a:r>
              <a:rPr lang="fa-IR" dirty="0" smtClean="0">
                <a:effectLst/>
              </a:rPr>
              <a:t>قالبندي </a:t>
            </a:r>
            <a:r>
              <a:rPr lang="fa-IR" dirty="0">
                <a:effectLst/>
              </a:rPr>
              <a:t>کردن</a:t>
            </a:r>
            <a:endParaRPr lang="en-US" dirty="0">
              <a:effectLst/>
            </a:endParaRPr>
          </a:p>
        </p:txBody>
      </p:sp>
      <p:sp>
        <p:nvSpPr>
          <p:cNvPr id="274484" name="Text Box 52"/>
          <p:cNvSpPr txBox="1">
            <a:spLocks noChangeArrowheads="1"/>
          </p:cNvSpPr>
          <p:nvPr/>
        </p:nvSpPr>
        <p:spPr bwMode="auto">
          <a:xfrm>
            <a:off x="2062163" y="5283200"/>
            <a:ext cx="362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قرار دادن درها و </a:t>
            </a:r>
            <a:r>
              <a:rPr lang="fa-IR" dirty="0" smtClean="0">
                <a:effectLst/>
              </a:rPr>
              <a:t>طراحي تزييني داخلي</a:t>
            </a:r>
            <a:endParaRPr lang="en-US" dirty="0">
              <a:effectLst/>
            </a:endParaRPr>
          </a:p>
        </p:txBody>
      </p:sp>
      <p:sp>
        <p:nvSpPr>
          <p:cNvPr id="274485" name="Text Box 53"/>
          <p:cNvSpPr txBox="1">
            <a:spLocks noChangeArrowheads="1"/>
          </p:cNvSpPr>
          <p:nvPr/>
        </p:nvSpPr>
        <p:spPr bwMode="auto">
          <a:xfrm>
            <a:off x="1651000" y="5657850"/>
            <a:ext cx="403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مروري </a:t>
            </a:r>
            <a:r>
              <a:rPr lang="fa-IR" dirty="0">
                <a:effectLst/>
              </a:rPr>
              <a:t>بر گروه </a:t>
            </a:r>
            <a:r>
              <a:rPr lang="fa-IR" dirty="0" smtClean="0">
                <a:effectLst/>
              </a:rPr>
              <a:t>مديريت </a:t>
            </a:r>
            <a:r>
              <a:rPr lang="fa-IR" dirty="0">
                <a:effectLst/>
              </a:rPr>
              <a:t>ساختمان</a:t>
            </a:r>
            <a:endParaRPr lang="en-US" dirty="0">
              <a:effectLst/>
            </a:endParaRPr>
          </a:p>
        </p:txBody>
      </p:sp>
      <p:sp>
        <p:nvSpPr>
          <p:cNvPr id="274489" name="Text Box 57"/>
          <p:cNvSpPr txBox="1">
            <a:spLocks noChangeArrowheads="1"/>
          </p:cNvSpPr>
          <p:nvPr/>
        </p:nvSpPr>
        <p:spPr bwMode="auto">
          <a:xfrm>
            <a:off x="1422400" y="184150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A</a:t>
            </a:r>
          </a:p>
        </p:txBody>
      </p:sp>
      <p:sp>
        <p:nvSpPr>
          <p:cNvPr id="274490" name="Text Box 58"/>
          <p:cNvSpPr txBox="1">
            <a:spLocks noChangeArrowheads="1"/>
          </p:cNvSpPr>
          <p:nvPr/>
        </p:nvSpPr>
        <p:spPr bwMode="auto">
          <a:xfrm>
            <a:off x="1376363" y="229235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B</a:t>
            </a:r>
          </a:p>
        </p:txBody>
      </p:sp>
      <p:sp>
        <p:nvSpPr>
          <p:cNvPr id="274491" name="Text Box 59"/>
          <p:cNvSpPr txBox="1">
            <a:spLocks noChangeArrowheads="1"/>
          </p:cNvSpPr>
          <p:nvPr/>
        </p:nvSpPr>
        <p:spPr bwMode="auto">
          <a:xfrm>
            <a:off x="1262063" y="2686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C</a:t>
            </a:r>
          </a:p>
        </p:txBody>
      </p:sp>
      <p:sp>
        <p:nvSpPr>
          <p:cNvPr id="274492" name="Text Box 60"/>
          <p:cNvSpPr txBox="1">
            <a:spLocks noChangeArrowheads="1"/>
          </p:cNvSpPr>
          <p:nvPr/>
        </p:nvSpPr>
        <p:spPr bwMode="auto">
          <a:xfrm>
            <a:off x="1304925" y="305593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D</a:t>
            </a:r>
          </a:p>
        </p:txBody>
      </p:sp>
      <p:sp>
        <p:nvSpPr>
          <p:cNvPr id="274493" name="Text Box 61"/>
          <p:cNvSpPr txBox="1">
            <a:spLocks noChangeArrowheads="1"/>
          </p:cNvSpPr>
          <p:nvPr/>
        </p:nvSpPr>
        <p:spPr bwMode="auto">
          <a:xfrm>
            <a:off x="1317625" y="3411538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E</a:t>
            </a:r>
          </a:p>
        </p:txBody>
      </p:sp>
      <p:sp>
        <p:nvSpPr>
          <p:cNvPr id="274494" name="Text Box 62"/>
          <p:cNvSpPr txBox="1">
            <a:spLocks noChangeArrowheads="1"/>
          </p:cNvSpPr>
          <p:nvPr/>
        </p:nvSpPr>
        <p:spPr bwMode="auto">
          <a:xfrm>
            <a:off x="1392238" y="3760788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F</a:t>
            </a:r>
          </a:p>
        </p:txBody>
      </p:sp>
      <p:sp>
        <p:nvSpPr>
          <p:cNvPr id="274495" name="Text Box 63"/>
          <p:cNvSpPr txBox="1">
            <a:spLocks noChangeArrowheads="1"/>
          </p:cNvSpPr>
          <p:nvPr/>
        </p:nvSpPr>
        <p:spPr bwMode="auto">
          <a:xfrm>
            <a:off x="1044575" y="4122738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G</a:t>
            </a:r>
          </a:p>
        </p:txBody>
      </p:sp>
      <p:sp>
        <p:nvSpPr>
          <p:cNvPr id="274496" name="Text Box 64"/>
          <p:cNvSpPr txBox="1">
            <a:spLocks noChangeArrowheads="1"/>
          </p:cNvSpPr>
          <p:nvPr/>
        </p:nvSpPr>
        <p:spPr bwMode="auto">
          <a:xfrm>
            <a:off x="1131888" y="451485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H</a:t>
            </a:r>
          </a:p>
        </p:txBody>
      </p:sp>
      <p:sp>
        <p:nvSpPr>
          <p:cNvPr id="274497" name="Text Box 65"/>
          <p:cNvSpPr txBox="1">
            <a:spLocks noChangeArrowheads="1"/>
          </p:cNvSpPr>
          <p:nvPr/>
        </p:nvSpPr>
        <p:spPr bwMode="auto">
          <a:xfrm>
            <a:off x="1131888" y="4886325"/>
            <a:ext cx="75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I</a:t>
            </a:r>
          </a:p>
        </p:txBody>
      </p:sp>
      <p:sp>
        <p:nvSpPr>
          <p:cNvPr id="274498" name="Text Box 66"/>
          <p:cNvSpPr txBox="1">
            <a:spLocks noChangeArrowheads="1"/>
          </p:cNvSpPr>
          <p:nvPr/>
        </p:nvSpPr>
        <p:spPr bwMode="auto">
          <a:xfrm>
            <a:off x="1389063" y="5283200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J</a:t>
            </a:r>
          </a:p>
        </p:txBody>
      </p:sp>
      <p:sp>
        <p:nvSpPr>
          <p:cNvPr id="274499" name="Text Box 67"/>
          <p:cNvSpPr txBox="1">
            <a:spLocks noChangeArrowheads="1"/>
          </p:cNvSpPr>
          <p:nvPr/>
        </p:nvSpPr>
        <p:spPr bwMode="auto">
          <a:xfrm>
            <a:off x="1357313" y="5643563"/>
            <a:ext cx="54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k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4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4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4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4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4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4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4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4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7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/>
      <p:bldP spid="274441" grpId="0"/>
      <p:bldP spid="274442" grpId="0"/>
      <p:bldP spid="274443" grpId="0"/>
      <p:bldP spid="274444" grpId="0"/>
      <p:bldP spid="274445" grpId="0"/>
      <p:bldP spid="274446" grpId="0"/>
      <p:bldP spid="274447" grpId="0"/>
      <p:bldP spid="274448" grpId="0"/>
      <p:bldP spid="274450" grpId="0"/>
      <p:bldP spid="274451" grpId="0"/>
      <p:bldP spid="274452" grpId="0"/>
      <p:bldP spid="274453" grpId="0"/>
      <p:bldP spid="274454" grpId="0"/>
      <p:bldP spid="274464" grpId="0"/>
      <p:bldP spid="274465" grpId="0"/>
      <p:bldP spid="274466" grpId="0"/>
      <p:bldP spid="274467" grpId="0"/>
      <p:bldP spid="274468" grpId="0"/>
      <p:bldP spid="274469" grpId="0"/>
      <p:bldP spid="274470" grpId="0"/>
      <p:bldP spid="274471" grpId="0"/>
      <p:bldP spid="274472" grpId="0"/>
      <p:bldP spid="274473" grpId="0"/>
      <p:bldP spid="274474" grpId="0"/>
      <p:bldP spid="274475" grpId="0"/>
      <p:bldP spid="274476" grpId="0"/>
      <p:bldP spid="274477" grpId="0"/>
      <p:bldP spid="274478" grpId="0"/>
      <p:bldP spid="274479" grpId="0"/>
      <p:bldP spid="274480" grpId="0"/>
      <p:bldP spid="274481" grpId="0"/>
      <p:bldP spid="274482" grpId="0"/>
      <p:bldP spid="274483" grpId="0"/>
      <p:bldP spid="274484" grpId="0"/>
      <p:bldP spid="274485" grpId="0"/>
      <p:bldP spid="274489" grpId="0"/>
      <p:bldP spid="274490" grpId="0"/>
      <p:bldP spid="274491" grpId="0"/>
      <p:bldP spid="274492" grpId="0"/>
      <p:bldP spid="274493" grpId="0"/>
      <p:bldP spid="274494" grpId="0"/>
      <p:bldP spid="274495" grpId="0"/>
      <p:bldP spid="274496" grpId="0"/>
      <p:bldP spid="274497" grpId="0"/>
      <p:bldP spid="274498" grpId="0"/>
      <p:bldP spid="27449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493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سازماندهي: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0"/>
            <a:ext cx="8229600" cy="1576388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فرآيند </a:t>
            </a:r>
            <a:r>
              <a:rPr lang="fa-IR" dirty="0">
                <a:cs typeface="Zar" pitchFamily="2" charset="-78"/>
              </a:rPr>
              <a:t>سامان دادن افراد و </a:t>
            </a:r>
            <a:r>
              <a:rPr lang="fa-IR" dirty="0" smtClean="0">
                <a:cs typeface="Zar" pitchFamily="2" charset="-78"/>
              </a:rPr>
              <a:t>ساير </a:t>
            </a:r>
            <a:r>
              <a:rPr lang="fa-IR" dirty="0">
                <a:cs typeface="Zar" pitchFamily="2" charset="-78"/>
              </a:rPr>
              <a:t>منابع </a:t>
            </a:r>
            <a:r>
              <a:rPr lang="fa-IR" dirty="0" smtClean="0">
                <a:cs typeface="Zar" pitchFamily="2" charset="-78"/>
              </a:rPr>
              <a:t>براي اجراي وظايف </a:t>
            </a:r>
            <a:r>
              <a:rPr lang="fa-IR" dirty="0">
                <a:cs typeface="Zar" pitchFamily="2" charset="-78"/>
              </a:rPr>
              <a:t>در جهت اهداف مشترک.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064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ساختار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05150"/>
            <a:ext cx="8229600" cy="17049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چارچوبي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مديران براي تقسيم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هماهنگي فعاليتهاي اعضاي سازماني </a:t>
            </a:r>
            <a:r>
              <a:rPr lang="fa-IR" dirty="0">
                <a:cs typeface="Zar" pitchFamily="2" charset="-78"/>
              </a:rPr>
              <a:t>آن را </a:t>
            </a:r>
            <a:r>
              <a:rPr lang="fa-IR" dirty="0" smtClean="0">
                <a:cs typeface="Zar" pitchFamily="2" charset="-78"/>
              </a:rPr>
              <a:t>ايجاد مي‌کنند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93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اهداف ساختار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229600" cy="4332288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1)جهت دادن اطلاعات به </a:t>
            </a:r>
            <a:r>
              <a:rPr lang="fa-IR" dirty="0" smtClean="0">
                <a:cs typeface="Zar" pitchFamily="2" charset="-78"/>
              </a:rPr>
              <a:t>سوي مديران </a:t>
            </a:r>
            <a:r>
              <a:rPr lang="fa-IR" dirty="0">
                <a:cs typeface="Zar" pitchFamily="2" charset="-78"/>
              </a:rPr>
              <a:t>مربوط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2)توزيع اختيار براي تصميم گيري </a:t>
            </a:r>
            <a:r>
              <a:rPr lang="fa-IR" dirty="0">
                <a:cs typeface="Zar" pitchFamily="2" charset="-78"/>
              </a:rPr>
              <a:t>به طور موثر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3)تعيين </a:t>
            </a:r>
            <a:r>
              <a:rPr lang="fa-IR" dirty="0">
                <a:cs typeface="Zar" pitchFamily="2" charset="-78"/>
              </a:rPr>
              <a:t>و کنترل روابط </a:t>
            </a:r>
            <a:r>
              <a:rPr lang="fa-IR" dirty="0" smtClean="0">
                <a:cs typeface="Zar" pitchFamily="2" charset="-78"/>
              </a:rPr>
              <a:t>ميان واحدهاي کاري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355975" y="2743200"/>
            <a:ext cx="5297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600" dirty="0">
                <a:effectLst/>
              </a:rPr>
              <a:t>انواع ساختار </a:t>
            </a:r>
            <a:r>
              <a:rPr lang="fa-IR" sz="3600" dirty="0" smtClean="0">
                <a:effectLst/>
              </a:rPr>
              <a:t>سازماني</a:t>
            </a:r>
            <a:endParaRPr lang="en-US" sz="3600" dirty="0">
              <a:effectLst/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 flipH="1" flipV="1">
            <a:off x="3919538" y="2119313"/>
            <a:ext cx="1784350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H="1">
            <a:off x="3930650" y="3173413"/>
            <a:ext cx="1768475" cy="1077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1873250" y="1862138"/>
            <a:ext cx="209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dirty="0">
                <a:effectLst/>
              </a:rPr>
              <a:t>ساختار </a:t>
            </a:r>
            <a:r>
              <a:rPr lang="fa-IR" sz="2800" dirty="0" smtClean="0">
                <a:effectLst/>
              </a:rPr>
              <a:t>رسمي</a:t>
            </a:r>
            <a:endParaRPr lang="en-US" sz="2800" dirty="0">
              <a:effectLst/>
            </a:endParaRP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1293813" y="4003675"/>
            <a:ext cx="2728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dirty="0">
                <a:effectLst/>
              </a:rPr>
              <a:t>ساختار </a:t>
            </a:r>
            <a:r>
              <a:rPr lang="fa-IR" sz="2800" dirty="0" smtClean="0">
                <a:effectLst/>
              </a:rPr>
              <a:t>غيررسمي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2" grpId="0"/>
      <p:bldP spid="28263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36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sz="4000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ساختار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رسمي: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/>
            </a:r>
            <a:b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</a:b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90775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حالت </a:t>
            </a:r>
            <a:r>
              <a:rPr lang="fa-IR" dirty="0" smtClean="0">
                <a:cs typeface="Zar" pitchFamily="2" charset="-78"/>
              </a:rPr>
              <a:t>آرماني </a:t>
            </a:r>
            <a:r>
              <a:rPr lang="fa-IR" dirty="0">
                <a:cs typeface="Zar" pitchFamily="2" charset="-78"/>
              </a:rPr>
              <a:t>دارند.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داراي ماهيت غير شخصي مي‌باشد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روابط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به طور مکتوب و به کمک نمودار با دقت </a:t>
            </a:r>
            <a:r>
              <a:rPr lang="fa-IR" dirty="0" smtClean="0">
                <a:cs typeface="Zar" pitchFamily="2" charset="-78"/>
              </a:rPr>
              <a:t>زياد براي </a:t>
            </a:r>
            <a:r>
              <a:rPr lang="fa-IR" dirty="0">
                <a:cs typeface="Zar" pitchFamily="2" charset="-78"/>
              </a:rPr>
              <a:t>کارکنان </a:t>
            </a:r>
            <a:r>
              <a:rPr lang="fa-IR" dirty="0" smtClean="0">
                <a:cs typeface="Zar" pitchFamily="2" charset="-78"/>
              </a:rPr>
              <a:t>تشريح مي‌شود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35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 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ساختار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غيررسمي: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33675"/>
            <a:ext cx="8229600" cy="3927475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بيانگر </a:t>
            </a:r>
            <a:r>
              <a:rPr lang="fa-IR" dirty="0">
                <a:cs typeface="Zar" pitchFamily="2" charset="-78"/>
              </a:rPr>
              <a:t>حالت </a:t>
            </a:r>
            <a:r>
              <a:rPr lang="fa-IR" dirty="0" smtClean="0">
                <a:cs typeface="Zar" pitchFamily="2" charset="-78"/>
              </a:rPr>
              <a:t>واقعي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ماهيت </a:t>
            </a:r>
            <a:r>
              <a:rPr lang="fa-IR" dirty="0">
                <a:cs typeface="Zar" pitchFamily="2" charset="-78"/>
              </a:rPr>
              <a:t>سازمان </a:t>
            </a:r>
            <a:r>
              <a:rPr lang="fa-IR" dirty="0" smtClean="0">
                <a:cs typeface="Zar" pitchFamily="2" charset="-78"/>
              </a:rPr>
              <a:t>غير رسمي شخصي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</a:t>
            </a:r>
            <a:r>
              <a:rPr lang="fa-IR" dirty="0" smtClean="0">
                <a:cs typeface="Zar" pitchFamily="2" charset="-78"/>
              </a:rPr>
              <a:t>مدير </a:t>
            </a:r>
            <a:r>
              <a:rPr lang="fa-IR" dirty="0">
                <a:cs typeface="Zar" pitchFamily="2" charset="-78"/>
              </a:rPr>
              <a:t>روابط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را به طور </a:t>
            </a:r>
            <a:r>
              <a:rPr lang="fa-IR" dirty="0" smtClean="0">
                <a:cs typeface="Zar" pitchFamily="2" charset="-78"/>
              </a:rPr>
              <a:t>شفاهي براي </a:t>
            </a:r>
            <a:r>
              <a:rPr lang="fa-IR" dirty="0">
                <a:cs typeface="Zar" pitchFamily="2" charset="-78"/>
              </a:rPr>
              <a:t>کارکنان </a:t>
            </a:r>
            <a:r>
              <a:rPr lang="fa-IR" dirty="0" smtClean="0">
                <a:cs typeface="Zar" pitchFamily="2" charset="-78"/>
              </a:rPr>
              <a:t>توضيح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21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نمودار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90813"/>
            <a:ext cx="8229600" cy="3141662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نمودارهاي هرمي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         2) </a:t>
            </a:r>
            <a:r>
              <a:rPr lang="fa-IR" dirty="0" smtClean="0">
                <a:cs typeface="Zar" pitchFamily="2" charset="-78"/>
              </a:rPr>
              <a:t>نمودارهاي افقي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3) </a:t>
            </a:r>
            <a:r>
              <a:rPr lang="fa-IR" dirty="0" smtClean="0">
                <a:cs typeface="Zar" pitchFamily="2" charset="-78"/>
              </a:rPr>
              <a:t>نمودارهاي دايره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4137025" y="1160463"/>
            <a:ext cx="1263650" cy="428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fa-IR">
              <a:effectLst/>
            </a:endParaRP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3662363" y="1211263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رستوران</a:t>
            </a:r>
            <a:endParaRPr lang="en-US" dirty="0">
              <a:effectLst/>
            </a:endParaRP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7154863" y="2349500"/>
            <a:ext cx="1233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سر </a:t>
            </a:r>
            <a:r>
              <a:rPr lang="fa-IR" dirty="0" smtClean="0">
                <a:effectLst/>
              </a:rPr>
              <a:t>پيشخدمت</a:t>
            </a:r>
            <a:endParaRPr lang="en-US" dirty="0">
              <a:effectLst/>
            </a:endParaRPr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060450" y="2117725"/>
            <a:ext cx="1482725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3843338" y="2352675"/>
            <a:ext cx="2395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مهماندار</a:t>
            </a:r>
            <a:endParaRPr lang="en-US">
              <a:effectLst/>
            </a:endParaRP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2473325" y="234315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سرآشپز</a:t>
            </a:r>
            <a:endParaRPr lang="en-US">
              <a:effectLst/>
            </a:endParaRPr>
          </a:p>
        </p:txBody>
      </p:sp>
      <p:sp>
        <p:nvSpPr>
          <p:cNvPr id="285710" name="Text Box 14"/>
          <p:cNvSpPr txBox="1">
            <a:spLocks noChangeArrowheads="1"/>
          </p:cNvSpPr>
          <p:nvPr/>
        </p:nvSpPr>
        <p:spPr bwMode="auto">
          <a:xfrm>
            <a:off x="1112838" y="2249488"/>
            <a:ext cx="143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سرپرست کمک</a:t>
            </a:r>
          </a:p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پيشخدمتها</a:t>
            </a:r>
            <a:endParaRPr lang="en-US" dirty="0">
              <a:effectLst/>
            </a:endParaRP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5062538" y="2119313"/>
            <a:ext cx="1482725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12" name="Rectangle 16"/>
          <p:cNvSpPr>
            <a:spLocks noChangeArrowheads="1"/>
          </p:cNvSpPr>
          <p:nvPr/>
        </p:nvSpPr>
        <p:spPr bwMode="auto">
          <a:xfrm>
            <a:off x="7021513" y="2106613"/>
            <a:ext cx="1482725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3079750" y="2122488"/>
            <a:ext cx="1482725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14" name="Text Box 18"/>
          <p:cNvSpPr txBox="1">
            <a:spLocks noChangeArrowheads="1"/>
          </p:cNvSpPr>
          <p:nvPr/>
        </p:nvSpPr>
        <p:spPr bwMode="auto">
          <a:xfrm>
            <a:off x="8021638" y="4014788"/>
            <a:ext cx="92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پيشخدمت </a:t>
            </a:r>
            <a:r>
              <a:rPr lang="fa-IR" sz="1400" dirty="0">
                <a:effectLst/>
              </a:rPr>
              <a:t>4</a:t>
            </a:r>
            <a:endParaRPr lang="en-US" sz="1400" dirty="0">
              <a:effectLst/>
            </a:endParaRPr>
          </a:p>
        </p:txBody>
      </p:sp>
      <p:sp>
        <p:nvSpPr>
          <p:cNvPr id="285725" name="Rectangle 29"/>
          <p:cNvSpPr>
            <a:spLocks noChangeArrowheads="1"/>
          </p:cNvSpPr>
          <p:nvPr/>
        </p:nvSpPr>
        <p:spPr bwMode="auto">
          <a:xfrm>
            <a:off x="2509838" y="3892550"/>
            <a:ext cx="800100" cy="4206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26" name="Rectangle 30"/>
          <p:cNvSpPr>
            <a:spLocks noChangeArrowheads="1"/>
          </p:cNvSpPr>
          <p:nvPr/>
        </p:nvSpPr>
        <p:spPr bwMode="auto">
          <a:xfrm>
            <a:off x="3486150" y="3889375"/>
            <a:ext cx="800100" cy="4206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27" name="Rectangle 31"/>
          <p:cNvSpPr>
            <a:spLocks noChangeArrowheads="1"/>
          </p:cNvSpPr>
          <p:nvPr/>
        </p:nvSpPr>
        <p:spPr bwMode="auto">
          <a:xfrm>
            <a:off x="4445000" y="3889375"/>
            <a:ext cx="800100" cy="4206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28" name="Rectangle 32"/>
          <p:cNvSpPr>
            <a:spLocks noChangeArrowheads="1"/>
          </p:cNvSpPr>
          <p:nvPr/>
        </p:nvSpPr>
        <p:spPr bwMode="auto">
          <a:xfrm>
            <a:off x="6342063" y="3886200"/>
            <a:ext cx="800100" cy="4206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29" name="Rectangle 33"/>
          <p:cNvSpPr>
            <a:spLocks noChangeArrowheads="1"/>
          </p:cNvSpPr>
          <p:nvPr/>
        </p:nvSpPr>
        <p:spPr bwMode="auto">
          <a:xfrm>
            <a:off x="7254875" y="3884613"/>
            <a:ext cx="800100" cy="4206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30" name="Rectangle 34"/>
          <p:cNvSpPr>
            <a:spLocks noChangeArrowheads="1"/>
          </p:cNvSpPr>
          <p:nvPr/>
        </p:nvSpPr>
        <p:spPr bwMode="auto">
          <a:xfrm>
            <a:off x="8139113" y="3897313"/>
            <a:ext cx="800100" cy="4206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31" name="Rectangle 35"/>
          <p:cNvSpPr>
            <a:spLocks noChangeArrowheads="1"/>
          </p:cNvSpPr>
          <p:nvPr/>
        </p:nvSpPr>
        <p:spPr bwMode="auto">
          <a:xfrm>
            <a:off x="5400675" y="3887788"/>
            <a:ext cx="800100" cy="4206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32" name="Rectangle 36"/>
          <p:cNvSpPr>
            <a:spLocks noChangeArrowheads="1"/>
          </p:cNvSpPr>
          <p:nvPr/>
        </p:nvSpPr>
        <p:spPr bwMode="auto">
          <a:xfrm>
            <a:off x="628650" y="3887788"/>
            <a:ext cx="800100" cy="4206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33" name="Rectangle 37"/>
          <p:cNvSpPr>
            <a:spLocks noChangeArrowheads="1"/>
          </p:cNvSpPr>
          <p:nvPr/>
        </p:nvSpPr>
        <p:spPr bwMode="auto">
          <a:xfrm>
            <a:off x="1587500" y="3903663"/>
            <a:ext cx="800100" cy="4206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5735" name="Line 39"/>
          <p:cNvSpPr>
            <a:spLocks noChangeShapeType="1"/>
          </p:cNvSpPr>
          <p:nvPr/>
        </p:nvSpPr>
        <p:spPr bwMode="auto">
          <a:xfrm>
            <a:off x="4732338" y="1597025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36" name="Line 40"/>
          <p:cNvSpPr>
            <a:spLocks noChangeShapeType="1"/>
          </p:cNvSpPr>
          <p:nvPr/>
        </p:nvSpPr>
        <p:spPr bwMode="auto">
          <a:xfrm>
            <a:off x="1857375" y="1871663"/>
            <a:ext cx="5907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37" name="Line 41"/>
          <p:cNvSpPr>
            <a:spLocks noChangeShapeType="1"/>
          </p:cNvSpPr>
          <p:nvPr/>
        </p:nvSpPr>
        <p:spPr bwMode="auto">
          <a:xfrm>
            <a:off x="1871663" y="1857375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38" name="Line 42"/>
          <p:cNvSpPr>
            <a:spLocks noChangeShapeType="1"/>
          </p:cNvSpPr>
          <p:nvPr/>
        </p:nvSpPr>
        <p:spPr bwMode="auto">
          <a:xfrm>
            <a:off x="3846513" y="1871663"/>
            <a:ext cx="0" cy="242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39" name="Line 43"/>
          <p:cNvSpPr>
            <a:spLocks noChangeShapeType="1"/>
          </p:cNvSpPr>
          <p:nvPr/>
        </p:nvSpPr>
        <p:spPr bwMode="auto">
          <a:xfrm>
            <a:off x="5864225" y="1866900"/>
            <a:ext cx="0" cy="252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40" name="Line 44"/>
          <p:cNvSpPr>
            <a:spLocks noChangeShapeType="1"/>
          </p:cNvSpPr>
          <p:nvPr/>
        </p:nvSpPr>
        <p:spPr bwMode="auto">
          <a:xfrm>
            <a:off x="7764463" y="1862138"/>
            <a:ext cx="0" cy="242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42" name="Text Box 46"/>
          <p:cNvSpPr txBox="1">
            <a:spLocks noChangeArrowheads="1"/>
          </p:cNvSpPr>
          <p:nvPr/>
        </p:nvSpPr>
        <p:spPr bwMode="auto">
          <a:xfrm>
            <a:off x="509588" y="3884613"/>
            <a:ext cx="1116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1400" dirty="0">
                <a:effectLst/>
              </a:rPr>
              <a:t>کمک </a:t>
            </a:r>
            <a:r>
              <a:rPr lang="fa-IR" sz="1400" dirty="0" smtClean="0">
                <a:effectLst/>
              </a:rPr>
              <a:t>پيشخدمت1</a:t>
            </a:r>
            <a:endParaRPr lang="en-US" sz="1400" dirty="0">
              <a:effectLst/>
            </a:endParaRPr>
          </a:p>
        </p:txBody>
      </p:sp>
      <p:sp>
        <p:nvSpPr>
          <p:cNvPr id="285743" name="Text Box 47"/>
          <p:cNvSpPr txBox="1">
            <a:spLocks noChangeArrowheads="1"/>
          </p:cNvSpPr>
          <p:nvPr/>
        </p:nvSpPr>
        <p:spPr bwMode="auto">
          <a:xfrm>
            <a:off x="1563688" y="3886200"/>
            <a:ext cx="885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1400" dirty="0">
                <a:effectLst/>
              </a:rPr>
              <a:t>کمک </a:t>
            </a:r>
            <a:r>
              <a:rPr lang="fa-IR" sz="1400" dirty="0" smtClean="0">
                <a:effectLst/>
              </a:rPr>
              <a:t>پيشخدمت </a:t>
            </a:r>
            <a:r>
              <a:rPr lang="fa-IR" sz="1400" dirty="0">
                <a:effectLst/>
              </a:rPr>
              <a:t>2</a:t>
            </a:r>
            <a:endParaRPr lang="en-US" sz="1400" dirty="0">
              <a:effectLst/>
            </a:endParaRPr>
          </a:p>
        </p:txBody>
      </p:sp>
      <p:sp>
        <p:nvSpPr>
          <p:cNvPr id="285744" name="Text Box 48"/>
          <p:cNvSpPr txBox="1">
            <a:spLocks noChangeArrowheads="1"/>
          </p:cNvSpPr>
          <p:nvPr/>
        </p:nvSpPr>
        <p:spPr bwMode="auto">
          <a:xfrm>
            <a:off x="1916113" y="3989388"/>
            <a:ext cx="129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>
                <a:effectLst/>
              </a:rPr>
              <a:t>آشپز 1</a:t>
            </a:r>
            <a:endParaRPr lang="en-US" sz="1400">
              <a:effectLst/>
            </a:endParaRPr>
          </a:p>
        </p:txBody>
      </p:sp>
      <p:sp>
        <p:nvSpPr>
          <p:cNvPr id="285745" name="Text Box 49"/>
          <p:cNvSpPr txBox="1">
            <a:spLocks noChangeArrowheads="1"/>
          </p:cNvSpPr>
          <p:nvPr/>
        </p:nvSpPr>
        <p:spPr bwMode="auto">
          <a:xfrm>
            <a:off x="2790825" y="3998913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>
                <a:effectLst/>
              </a:rPr>
              <a:t>آشپز 2</a:t>
            </a:r>
            <a:endParaRPr lang="en-US" sz="1400">
              <a:effectLst/>
            </a:endParaRPr>
          </a:p>
        </p:txBody>
      </p:sp>
      <p:sp>
        <p:nvSpPr>
          <p:cNvPr id="285746" name="Text Box 50"/>
          <p:cNvSpPr txBox="1">
            <a:spLocks noChangeArrowheads="1"/>
          </p:cNvSpPr>
          <p:nvPr/>
        </p:nvSpPr>
        <p:spPr bwMode="auto">
          <a:xfrm>
            <a:off x="3195638" y="3981450"/>
            <a:ext cx="198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>
                <a:effectLst/>
              </a:rPr>
              <a:t>آشپز 3</a:t>
            </a:r>
            <a:endParaRPr lang="en-US" sz="1400">
              <a:effectLst/>
            </a:endParaRPr>
          </a:p>
        </p:txBody>
      </p:sp>
      <p:sp>
        <p:nvSpPr>
          <p:cNvPr id="285747" name="Text Box 51"/>
          <p:cNvSpPr txBox="1">
            <a:spLocks noChangeArrowheads="1"/>
          </p:cNvSpPr>
          <p:nvPr/>
        </p:nvSpPr>
        <p:spPr bwMode="auto">
          <a:xfrm>
            <a:off x="3821113" y="3965575"/>
            <a:ext cx="2424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پيشخدمت </a:t>
            </a:r>
            <a:r>
              <a:rPr lang="fa-IR" sz="1400" dirty="0">
                <a:effectLst/>
              </a:rPr>
              <a:t>1</a:t>
            </a:r>
            <a:endParaRPr lang="en-US" sz="1400" dirty="0">
              <a:effectLst/>
            </a:endParaRPr>
          </a:p>
        </p:txBody>
      </p:sp>
      <p:sp>
        <p:nvSpPr>
          <p:cNvPr id="285748" name="Text Box 52"/>
          <p:cNvSpPr txBox="1">
            <a:spLocks noChangeArrowheads="1"/>
          </p:cNvSpPr>
          <p:nvPr/>
        </p:nvSpPr>
        <p:spPr bwMode="auto">
          <a:xfrm>
            <a:off x="5675313" y="3976688"/>
            <a:ext cx="1509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پيشخدمت </a:t>
            </a:r>
            <a:r>
              <a:rPr lang="fa-IR" sz="1400" dirty="0">
                <a:effectLst/>
              </a:rPr>
              <a:t>2</a:t>
            </a:r>
            <a:endParaRPr lang="en-US" sz="1400" dirty="0">
              <a:effectLst/>
            </a:endParaRPr>
          </a:p>
        </p:txBody>
      </p:sp>
      <p:sp>
        <p:nvSpPr>
          <p:cNvPr id="285749" name="Text Box 53"/>
          <p:cNvSpPr txBox="1">
            <a:spLocks noChangeArrowheads="1"/>
          </p:cNvSpPr>
          <p:nvPr/>
        </p:nvSpPr>
        <p:spPr bwMode="auto">
          <a:xfrm>
            <a:off x="5818188" y="3989388"/>
            <a:ext cx="229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400" dirty="0" smtClean="0">
                <a:effectLst/>
              </a:rPr>
              <a:t>پيشخدمت </a:t>
            </a:r>
            <a:r>
              <a:rPr lang="fa-IR" sz="1400" dirty="0">
                <a:effectLst/>
              </a:rPr>
              <a:t>3</a:t>
            </a:r>
            <a:endParaRPr lang="en-US" sz="1400" dirty="0">
              <a:effectLst/>
            </a:endParaRPr>
          </a:p>
        </p:txBody>
      </p:sp>
      <p:sp>
        <p:nvSpPr>
          <p:cNvPr id="285750" name="Line 54"/>
          <p:cNvSpPr>
            <a:spLocks noChangeShapeType="1"/>
          </p:cNvSpPr>
          <p:nvPr/>
        </p:nvSpPr>
        <p:spPr bwMode="auto">
          <a:xfrm flipH="1">
            <a:off x="595313" y="692150"/>
            <a:ext cx="4194175" cy="3878263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51" name="Line 55"/>
          <p:cNvSpPr>
            <a:spLocks noChangeShapeType="1"/>
          </p:cNvSpPr>
          <p:nvPr/>
        </p:nvSpPr>
        <p:spPr bwMode="auto">
          <a:xfrm>
            <a:off x="4784725" y="692150"/>
            <a:ext cx="3911600" cy="38735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52" name="Line 56"/>
          <p:cNvSpPr>
            <a:spLocks noChangeShapeType="1"/>
          </p:cNvSpPr>
          <p:nvPr/>
        </p:nvSpPr>
        <p:spPr bwMode="auto">
          <a:xfrm>
            <a:off x="595313" y="4572000"/>
            <a:ext cx="8099425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5753" name="Text Box 57"/>
          <p:cNvSpPr txBox="1">
            <a:spLocks noChangeArrowheads="1"/>
          </p:cNvSpPr>
          <p:nvPr/>
        </p:nvSpPr>
        <p:spPr bwMode="auto">
          <a:xfrm>
            <a:off x="1609725" y="5157788"/>
            <a:ext cx="611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200" dirty="0">
                <a:effectLst/>
              </a:rPr>
              <a:t>نمودار </a:t>
            </a:r>
            <a:r>
              <a:rPr lang="fa-IR" sz="3200" dirty="0" smtClean="0">
                <a:effectLst/>
              </a:rPr>
              <a:t>هرمي سازماني يک </a:t>
            </a:r>
            <a:r>
              <a:rPr lang="fa-IR" sz="3200" dirty="0">
                <a:effectLst/>
              </a:rPr>
              <a:t>رستوران کوچک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 animBg="1"/>
      <p:bldP spid="285702" grpId="0"/>
      <p:bldP spid="285703" grpId="0"/>
      <p:bldP spid="285705" grpId="0" animBg="1"/>
      <p:bldP spid="285708" grpId="0"/>
      <p:bldP spid="285709" grpId="0"/>
      <p:bldP spid="285710" grpId="0"/>
      <p:bldP spid="285711" grpId="0" animBg="1"/>
      <p:bldP spid="285712" grpId="0" animBg="1"/>
      <p:bldP spid="285713" grpId="0" animBg="1"/>
      <p:bldP spid="285714" grpId="0"/>
      <p:bldP spid="285725" grpId="0" animBg="1"/>
      <p:bldP spid="285726" grpId="0" animBg="1"/>
      <p:bldP spid="285727" grpId="0" animBg="1"/>
      <p:bldP spid="285728" grpId="0" animBg="1"/>
      <p:bldP spid="285729" grpId="0" animBg="1"/>
      <p:bldP spid="285730" grpId="0" animBg="1"/>
      <p:bldP spid="285731" grpId="0" animBg="1"/>
      <p:bldP spid="285732" grpId="0" animBg="1"/>
      <p:bldP spid="285733" grpId="0" animBg="1"/>
      <p:bldP spid="285742" grpId="0"/>
      <p:bldP spid="285743" grpId="0"/>
      <p:bldP spid="285744" grpId="0"/>
      <p:bldP spid="285745" grpId="0"/>
      <p:bldP spid="285746" grpId="0"/>
      <p:bldP spid="285747" grpId="0"/>
      <p:bldP spid="285748" grpId="0"/>
      <p:bldP spid="28574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495300" y="2871788"/>
            <a:ext cx="1235075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هيئت مديره</a:t>
            </a:r>
            <a:endParaRPr lang="en-US" dirty="0">
              <a:effectLst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2020888" y="2873375"/>
            <a:ext cx="1089025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عامل</a:t>
            </a:r>
            <a:endParaRPr lang="en-US" dirty="0">
              <a:effectLst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3790950" y="3744913"/>
            <a:ext cx="103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روابط </a:t>
            </a:r>
            <a:r>
              <a:rPr lang="fa-IR" dirty="0" smtClean="0">
                <a:effectLst/>
              </a:rPr>
              <a:t>صنعتي</a:t>
            </a:r>
            <a:endParaRPr lang="en-US" dirty="0">
              <a:effectLst/>
            </a:endParaRP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7015163" y="3452813"/>
            <a:ext cx="1219200" cy="665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3668713" y="4775200"/>
            <a:ext cx="1219200" cy="6651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3668713" y="3743325"/>
            <a:ext cx="1219200" cy="6651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3681413" y="2738438"/>
            <a:ext cx="1219200" cy="665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3678238" y="1673225"/>
            <a:ext cx="1219200" cy="6651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3662363" y="647700"/>
            <a:ext cx="1219200" cy="6651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7002463" y="2068513"/>
            <a:ext cx="1219200" cy="665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5318125" y="3713163"/>
            <a:ext cx="1219200" cy="665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7" name="Rectangle 17"/>
          <p:cNvSpPr>
            <a:spLocks noChangeArrowheads="1"/>
          </p:cNvSpPr>
          <p:nvPr/>
        </p:nvSpPr>
        <p:spPr bwMode="auto">
          <a:xfrm>
            <a:off x="5292725" y="1677988"/>
            <a:ext cx="1219200" cy="665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326063" y="2743200"/>
            <a:ext cx="1219200" cy="6651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6740" name="Text Box 20"/>
          <p:cNvSpPr txBox="1">
            <a:spLocks noChangeArrowheads="1"/>
          </p:cNvSpPr>
          <p:nvPr/>
        </p:nvSpPr>
        <p:spPr bwMode="auto">
          <a:xfrm>
            <a:off x="3413125" y="768350"/>
            <a:ext cx="136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امور </a:t>
            </a:r>
            <a:r>
              <a:rPr lang="fa-IR" dirty="0" smtClean="0">
                <a:effectLst/>
              </a:rPr>
              <a:t>اداري</a:t>
            </a:r>
            <a:endParaRPr lang="en-US" dirty="0">
              <a:effectLst/>
            </a:endParaRPr>
          </a:p>
        </p:txBody>
      </p:sp>
      <p:sp>
        <p:nvSpPr>
          <p:cNvPr id="286741" name="Text Box 21"/>
          <p:cNvSpPr txBox="1">
            <a:spLocks noChangeArrowheads="1"/>
          </p:cNvSpPr>
          <p:nvPr/>
        </p:nvSpPr>
        <p:spPr bwMode="auto">
          <a:xfrm>
            <a:off x="3105150" y="18002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بازاريابي</a:t>
            </a:r>
            <a:endParaRPr lang="en-US" dirty="0">
              <a:effectLst/>
            </a:endParaRPr>
          </a:p>
        </p:txBody>
      </p:sp>
      <p:sp>
        <p:nvSpPr>
          <p:cNvPr id="286742" name="Text Box 22"/>
          <p:cNvSpPr txBox="1">
            <a:spLocks noChangeArrowheads="1"/>
          </p:cNvSpPr>
          <p:nvPr/>
        </p:nvSpPr>
        <p:spPr bwMode="auto">
          <a:xfrm>
            <a:off x="3571875" y="2874963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توليد</a:t>
            </a:r>
            <a:endParaRPr lang="en-US" dirty="0">
              <a:effectLst/>
            </a:endParaRPr>
          </a:p>
        </p:txBody>
      </p:sp>
      <p:sp>
        <p:nvSpPr>
          <p:cNvPr id="286743" name="Text Box 23"/>
          <p:cNvSpPr txBox="1">
            <a:spLocks noChangeArrowheads="1"/>
          </p:cNvSpPr>
          <p:nvPr/>
        </p:nvSpPr>
        <p:spPr bwMode="auto">
          <a:xfrm>
            <a:off x="3441700" y="4921250"/>
            <a:ext cx="137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مالي</a:t>
            </a:r>
            <a:endParaRPr lang="en-US" dirty="0">
              <a:effectLst/>
            </a:endParaRPr>
          </a:p>
        </p:txBody>
      </p:sp>
      <p:sp>
        <p:nvSpPr>
          <p:cNvPr id="286744" name="Text Box 24"/>
          <p:cNvSpPr txBox="1">
            <a:spLocks noChangeArrowheads="1"/>
          </p:cNvSpPr>
          <p:nvPr/>
        </p:nvSpPr>
        <p:spPr bwMode="auto">
          <a:xfrm>
            <a:off x="5138738" y="179705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مهندسي صنعتي</a:t>
            </a:r>
            <a:endParaRPr lang="en-US" dirty="0">
              <a:effectLst/>
            </a:endParaRPr>
          </a:p>
        </p:txBody>
      </p:sp>
      <p:sp>
        <p:nvSpPr>
          <p:cNvPr id="286745" name="Text Box 25"/>
          <p:cNvSpPr txBox="1">
            <a:spLocks noChangeArrowheads="1"/>
          </p:cNvSpPr>
          <p:nvPr/>
        </p:nvSpPr>
        <p:spPr bwMode="auto">
          <a:xfrm>
            <a:off x="4702175" y="286067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عملياتي</a:t>
            </a:r>
            <a:endParaRPr lang="en-US" dirty="0">
              <a:effectLst/>
            </a:endParaRPr>
          </a:p>
        </p:txBody>
      </p:sp>
      <p:sp>
        <p:nvSpPr>
          <p:cNvPr id="286746" name="Text Box 26"/>
          <p:cNvSpPr txBox="1">
            <a:spLocks noChangeArrowheads="1"/>
          </p:cNvSpPr>
          <p:nvPr/>
        </p:nvSpPr>
        <p:spPr bwMode="auto">
          <a:xfrm>
            <a:off x="5326063" y="3748088"/>
            <a:ext cx="114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dirty="0" smtClean="0">
                <a:effectLst/>
              </a:rPr>
              <a:t>مدير </a:t>
            </a:r>
            <a:r>
              <a:rPr lang="fa-IR" sz="1800" dirty="0">
                <a:effectLst/>
              </a:rPr>
              <a:t>حفاظت و </a:t>
            </a:r>
            <a:r>
              <a:rPr lang="fa-IR" sz="1800" dirty="0" smtClean="0">
                <a:effectLst/>
              </a:rPr>
              <a:t>نگهداري</a:t>
            </a:r>
            <a:endParaRPr lang="en-US" sz="1800" dirty="0">
              <a:effectLst/>
            </a:endParaRPr>
          </a:p>
        </p:txBody>
      </p:sp>
      <p:sp>
        <p:nvSpPr>
          <p:cNvPr id="286747" name="Text Box 27"/>
          <p:cNvSpPr txBox="1">
            <a:spLocks noChangeArrowheads="1"/>
          </p:cNvSpPr>
          <p:nvPr/>
        </p:nvSpPr>
        <p:spPr bwMode="auto">
          <a:xfrm>
            <a:off x="7058025" y="2027238"/>
            <a:ext cx="985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مهندسي </a:t>
            </a:r>
            <a:r>
              <a:rPr lang="fa-IR" dirty="0">
                <a:effectLst/>
              </a:rPr>
              <a:t>برق</a:t>
            </a:r>
            <a:endParaRPr lang="en-US" dirty="0">
              <a:effectLst/>
            </a:endParaRPr>
          </a:p>
        </p:txBody>
      </p:sp>
      <p:sp>
        <p:nvSpPr>
          <p:cNvPr id="286748" name="Text Box 28"/>
          <p:cNvSpPr txBox="1">
            <a:spLocks noChangeArrowheads="1"/>
          </p:cNvSpPr>
          <p:nvPr/>
        </p:nvSpPr>
        <p:spPr bwMode="auto">
          <a:xfrm>
            <a:off x="6942138" y="3457575"/>
            <a:ext cx="113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مهندسي مکانيک</a:t>
            </a:r>
            <a:endParaRPr lang="en-US" dirty="0">
              <a:effectLst/>
            </a:endParaRPr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>
            <a:off x="1724025" y="3081338"/>
            <a:ext cx="30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>
            <a:off x="3106738" y="3082925"/>
            <a:ext cx="5905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2" name="Line 32"/>
          <p:cNvSpPr>
            <a:spLocks noChangeShapeType="1"/>
          </p:cNvSpPr>
          <p:nvPr/>
        </p:nvSpPr>
        <p:spPr bwMode="auto">
          <a:xfrm>
            <a:off x="3262313" y="947738"/>
            <a:ext cx="0" cy="4167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3" name="Line 33"/>
          <p:cNvSpPr>
            <a:spLocks noChangeShapeType="1"/>
          </p:cNvSpPr>
          <p:nvPr/>
        </p:nvSpPr>
        <p:spPr bwMode="auto">
          <a:xfrm>
            <a:off x="3267075" y="962025"/>
            <a:ext cx="3952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4" name="Line 34"/>
          <p:cNvSpPr>
            <a:spLocks noChangeShapeType="1"/>
          </p:cNvSpPr>
          <p:nvPr/>
        </p:nvSpPr>
        <p:spPr bwMode="auto">
          <a:xfrm>
            <a:off x="3268663" y="2001838"/>
            <a:ext cx="3952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5" name="Line 35"/>
          <p:cNvSpPr>
            <a:spLocks noChangeShapeType="1"/>
          </p:cNvSpPr>
          <p:nvPr/>
        </p:nvSpPr>
        <p:spPr bwMode="auto">
          <a:xfrm>
            <a:off x="3270250" y="4060825"/>
            <a:ext cx="3952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6" name="Line 36"/>
          <p:cNvSpPr>
            <a:spLocks noChangeShapeType="1"/>
          </p:cNvSpPr>
          <p:nvPr/>
        </p:nvSpPr>
        <p:spPr bwMode="auto">
          <a:xfrm>
            <a:off x="3262313" y="5100638"/>
            <a:ext cx="3952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>
            <a:off x="5022850" y="1998663"/>
            <a:ext cx="266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>
            <a:off x="4905375" y="3081338"/>
            <a:ext cx="4333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>
            <a:off x="5045075" y="4059238"/>
            <a:ext cx="2809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60" name="Line 40"/>
          <p:cNvSpPr>
            <a:spLocks noChangeShapeType="1"/>
          </p:cNvSpPr>
          <p:nvPr/>
        </p:nvSpPr>
        <p:spPr bwMode="auto">
          <a:xfrm>
            <a:off x="5038725" y="1990725"/>
            <a:ext cx="0" cy="2081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61" name="Line 41"/>
          <p:cNvSpPr>
            <a:spLocks noChangeShapeType="1"/>
          </p:cNvSpPr>
          <p:nvPr/>
        </p:nvSpPr>
        <p:spPr bwMode="auto">
          <a:xfrm>
            <a:off x="6540500" y="3054350"/>
            <a:ext cx="2476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62" name="Line 42"/>
          <p:cNvSpPr>
            <a:spLocks noChangeShapeType="1"/>
          </p:cNvSpPr>
          <p:nvPr/>
        </p:nvSpPr>
        <p:spPr bwMode="auto">
          <a:xfrm>
            <a:off x="6786563" y="2419350"/>
            <a:ext cx="0" cy="1381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63" name="Line 43"/>
          <p:cNvSpPr>
            <a:spLocks noChangeShapeType="1"/>
          </p:cNvSpPr>
          <p:nvPr/>
        </p:nvSpPr>
        <p:spPr bwMode="auto">
          <a:xfrm>
            <a:off x="6778625" y="3802063"/>
            <a:ext cx="2460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64" name="Line 44"/>
          <p:cNvSpPr>
            <a:spLocks noChangeShapeType="1"/>
          </p:cNvSpPr>
          <p:nvPr/>
        </p:nvSpPr>
        <p:spPr bwMode="auto">
          <a:xfrm>
            <a:off x="6765925" y="2417763"/>
            <a:ext cx="2460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6765" name="Text Box 45"/>
          <p:cNvSpPr txBox="1">
            <a:spLocks noChangeArrowheads="1"/>
          </p:cNvSpPr>
          <p:nvPr/>
        </p:nvSpPr>
        <p:spPr bwMode="auto">
          <a:xfrm>
            <a:off x="2655888" y="5748338"/>
            <a:ext cx="4441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/>
              </a:rPr>
              <a:t>نمودار </a:t>
            </a:r>
            <a:r>
              <a:rPr lang="fa-IR" sz="3200" dirty="0" smtClean="0">
                <a:effectLst/>
              </a:rPr>
              <a:t>سازماني افقي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8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8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8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2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28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8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8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nimBg="1"/>
      <p:bldP spid="286725" grpId="0" animBg="1"/>
      <p:bldP spid="286728" grpId="0"/>
      <p:bldP spid="286729" grpId="0" animBg="1"/>
      <p:bldP spid="286730" grpId="0" animBg="1"/>
      <p:bldP spid="286731" grpId="0" animBg="1"/>
      <p:bldP spid="286732" grpId="0" animBg="1"/>
      <p:bldP spid="286733" grpId="0" animBg="1"/>
      <p:bldP spid="286734" grpId="0" animBg="1"/>
      <p:bldP spid="286735" grpId="0" animBg="1"/>
      <p:bldP spid="286736" grpId="0" animBg="1"/>
      <p:bldP spid="286737" grpId="0" animBg="1"/>
      <p:bldP spid="286738" grpId="0" animBg="1"/>
      <p:bldP spid="286740" grpId="0"/>
      <p:bldP spid="286741" grpId="0"/>
      <p:bldP spid="286742" grpId="0"/>
      <p:bldP spid="286743" grpId="0"/>
      <p:bldP spid="286744" grpId="0"/>
      <p:bldP spid="286745" grpId="0"/>
      <p:bldP spid="286746" grpId="0"/>
      <p:bldP spid="286747" grpId="0"/>
      <p:bldP spid="286748" grpId="0"/>
      <p:bldP spid="2867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064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مهارت‌هاي ادراکي: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924175"/>
            <a:ext cx="8229600" cy="19446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مهارت به </a:t>
            </a:r>
            <a:r>
              <a:rPr lang="fa-IR" dirty="0" smtClean="0">
                <a:cs typeface="Zar" pitchFamily="2" charset="-78"/>
              </a:rPr>
              <a:t>مدير </a:t>
            </a:r>
            <a:r>
              <a:rPr lang="fa-IR" dirty="0">
                <a:cs typeface="Zar" pitchFamily="2" charset="-78"/>
              </a:rPr>
              <a:t>امکان </a:t>
            </a:r>
            <a:r>
              <a:rPr lang="fa-IR" dirty="0" smtClean="0">
                <a:cs typeface="Zar" pitchFamily="2" charset="-78"/>
              </a:rPr>
              <a:t>مي‌دهد </a:t>
            </a:r>
            <a:r>
              <a:rPr lang="fa-IR" dirty="0">
                <a:cs typeface="Zar" pitchFamily="2" charset="-78"/>
              </a:rPr>
              <a:t>که سازمان را به صورت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کل  در نظر </a:t>
            </a:r>
            <a:r>
              <a:rPr lang="fa-IR" dirty="0" smtClean="0">
                <a:cs typeface="Zar" pitchFamily="2" charset="-78"/>
              </a:rPr>
              <a:t>بگيرد </a:t>
            </a:r>
            <a:r>
              <a:rPr lang="fa-IR" dirty="0">
                <a:cs typeface="Zar" pitchFamily="2" charset="-78"/>
              </a:rPr>
              <a:t>و روابط متقابل بخش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مختلف و </a:t>
            </a:r>
            <a:r>
              <a:rPr lang="fa-IR" dirty="0" smtClean="0">
                <a:cs typeface="Zar" pitchFamily="2" charset="-78"/>
              </a:rPr>
              <a:t>چگونگي تاثير تغيير </a:t>
            </a:r>
            <a:r>
              <a:rPr lang="fa-IR" dirty="0">
                <a:cs typeface="Zar" pitchFamily="2" charset="-78"/>
              </a:rPr>
              <a:t>هر قسمت در کل سازمان را 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کند.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Oval 4"/>
          <p:cNvSpPr>
            <a:spLocks noChangeArrowheads="1"/>
          </p:cNvSpPr>
          <p:nvPr/>
        </p:nvSpPr>
        <p:spPr bwMode="auto">
          <a:xfrm>
            <a:off x="4065588" y="2538413"/>
            <a:ext cx="1408112" cy="1408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7752" name="Oval 8"/>
          <p:cNvSpPr>
            <a:spLocks noChangeArrowheads="1"/>
          </p:cNvSpPr>
          <p:nvPr/>
        </p:nvSpPr>
        <p:spPr bwMode="auto">
          <a:xfrm>
            <a:off x="3268663" y="1712913"/>
            <a:ext cx="3033712" cy="30051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7753" name="Oval 9"/>
          <p:cNvSpPr>
            <a:spLocks noChangeArrowheads="1"/>
          </p:cNvSpPr>
          <p:nvPr/>
        </p:nvSpPr>
        <p:spPr bwMode="auto">
          <a:xfrm>
            <a:off x="1663700" y="454025"/>
            <a:ext cx="6081713" cy="5572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55" name="Rectangle 11"/>
          <p:cNvSpPr>
            <a:spLocks noChangeArrowheads="1"/>
          </p:cNvSpPr>
          <p:nvPr/>
        </p:nvSpPr>
        <p:spPr bwMode="auto">
          <a:xfrm>
            <a:off x="4208463" y="5635625"/>
            <a:ext cx="1408112" cy="725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56" name="Rectangle 12"/>
          <p:cNvSpPr>
            <a:spLocks noChangeArrowheads="1"/>
          </p:cNvSpPr>
          <p:nvPr/>
        </p:nvSpPr>
        <p:spPr bwMode="auto">
          <a:xfrm>
            <a:off x="5732463" y="201613"/>
            <a:ext cx="1408112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57" name="Rectangle 13"/>
          <p:cNvSpPr>
            <a:spLocks noChangeArrowheads="1"/>
          </p:cNvSpPr>
          <p:nvPr/>
        </p:nvSpPr>
        <p:spPr bwMode="auto">
          <a:xfrm>
            <a:off x="3960813" y="1647825"/>
            <a:ext cx="1408112" cy="725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58" name="Rectangle 14"/>
          <p:cNvSpPr>
            <a:spLocks noChangeArrowheads="1"/>
          </p:cNvSpPr>
          <p:nvPr/>
        </p:nvSpPr>
        <p:spPr bwMode="auto">
          <a:xfrm>
            <a:off x="2041525" y="212725"/>
            <a:ext cx="1408113" cy="725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59" name="Rectangle 15"/>
          <p:cNvSpPr>
            <a:spLocks noChangeArrowheads="1"/>
          </p:cNvSpPr>
          <p:nvPr/>
        </p:nvSpPr>
        <p:spPr bwMode="auto">
          <a:xfrm>
            <a:off x="3911600" y="185738"/>
            <a:ext cx="1408113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0" name="Rectangle 16"/>
          <p:cNvSpPr>
            <a:spLocks noChangeArrowheads="1"/>
          </p:cNvSpPr>
          <p:nvPr/>
        </p:nvSpPr>
        <p:spPr bwMode="auto">
          <a:xfrm>
            <a:off x="776288" y="1684338"/>
            <a:ext cx="1408112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1" name="Rectangle 17"/>
          <p:cNvSpPr>
            <a:spLocks noChangeArrowheads="1"/>
          </p:cNvSpPr>
          <p:nvPr/>
        </p:nvSpPr>
        <p:spPr bwMode="auto">
          <a:xfrm>
            <a:off x="488950" y="3040063"/>
            <a:ext cx="1408113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2" name="Rectangle 18"/>
          <p:cNvSpPr>
            <a:spLocks noChangeArrowheads="1"/>
          </p:cNvSpPr>
          <p:nvPr/>
        </p:nvSpPr>
        <p:spPr bwMode="auto">
          <a:xfrm>
            <a:off x="2616200" y="4173538"/>
            <a:ext cx="1408113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3" name="Rectangle 19"/>
          <p:cNvSpPr>
            <a:spLocks noChangeArrowheads="1"/>
          </p:cNvSpPr>
          <p:nvPr/>
        </p:nvSpPr>
        <p:spPr bwMode="auto">
          <a:xfrm>
            <a:off x="4179888" y="4249738"/>
            <a:ext cx="1408112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4" name="Rectangle 20"/>
          <p:cNvSpPr>
            <a:spLocks noChangeArrowheads="1"/>
          </p:cNvSpPr>
          <p:nvPr/>
        </p:nvSpPr>
        <p:spPr bwMode="auto">
          <a:xfrm>
            <a:off x="5932488" y="5599113"/>
            <a:ext cx="1408112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5" name="Rectangle 21"/>
          <p:cNvSpPr>
            <a:spLocks noChangeArrowheads="1"/>
          </p:cNvSpPr>
          <p:nvPr/>
        </p:nvSpPr>
        <p:spPr bwMode="auto">
          <a:xfrm>
            <a:off x="2339975" y="3030538"/>
            <a:ext cx="1408113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6" name="Rectangle 22"/>
          <p:cNvSpPr>
            <a:spLocks noChangeArrowheads="1"/>
          </p:cNvSpPr>
          <p:nvPr/>
        </p:nvSpPr>
        <p:spPr bwMode="auto">
          <a:xfrm>
            <a:off x="962025" y="4275138"/>
            <a:ext cx="1408113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7" name="Rectangle 23"/>
          <p:cNvSpPr>
            <a:spLocks noChangeArrowheads="1"/>
          </p:cNvSpPr>
          <p:nvPr/>
        </p:nvSpPr>
        <p:spPr bwMode="auto">
          <a:xfrm>
            <a:off x="2376488" y="5643563"/>
            <a:ext cx="1408112" cy="725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 useBgFill="1">
        <p:nvSpPr>
          <p:cNvPr id="287768" name="Rectangle 24"/>
          <p:cNvSpPr>
            <a:spLocks noChangeArrowheads="1"/>
          </p:cNvSpPr>
          <p:nvPr/>
        </p:nvSpPr>
        <p:spPr bwMode="auto">
          <a:xfrm>
            <a:off x="6019800" y="2778125"/>
            <a:ext cx="1408113" cy="725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87769" name="Line 25"/>
          <p:cNvSpPr>
            <a:spLocks noChangeShapeType="1"/>
          </p:cNvSpPr>
          <p:nvPr/>
        </p:nvSpPr>
        <p:spPr bwMode="auto">
          <a:xfrm flipV="1">
            <a:off x="4673600" y="900113"/>
            <a:ext cx="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0" name="Line 26"/>
          <p:cNvSpPr>
            <a:spLocks noChangeShapeType="1"/>
          </p:cNvSpPr>
          <p:nvPr/>
        </p:nvSpPr>
        <p:spPr bwMode="auto">
          <a:xfrm flipV="1">
            <a:off x="4673600" y="914400"/>
            <a:ext cx="1044575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1" name="Line 27"/>
          <p:cNvSpPr>
            <a:spLocks noChangeShapeType="1"/>
          </p:cNvSpPr>
          <p:nvPr/>
        </p:nvSpPr>
        <p:spPr bwMode="auto">
          <a:xfrm flipH="1" flipV="1">
            <a:off x="3454400" y="973138"/>
            <a:ext cx="1209675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2" name="Line 28"/>
          <p:cNvSpPr>
            <a:spLocks noChangeShapeType="1"/>
          </p:cNvSpPr>
          <p:nvPr/>
        </p:nvSpPr>
        <p:spPr bwMode="auto">
          <a:xfrm flipV="1">
            <a:off x="4775200" y="2365375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3" name="Line 29"/>
          <p:cNvSpPr>
            <a:spLocks noChangeShapeType="1"/>
          </p:cNvSpPr>
          <p:nvPr/>
        </p:nvSpPr>
        <p:spPr bwMode="auto">
          <a:xfrm flipH="1">
            <a:off x="3744913" y="3395663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4" name="Line 30"/>
          <p:cNvSpPr>
            <a:spLocks noChangeShapeType="1"/>
          </p:cNvSpPr>
          <p:nvPr/>
        </p:nvSpPr>
        <p:spPr bwMode="auto">
          <a:xfrm>
            <a:off x="5486400" y="31496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5" name="Line 31"/>
          <p:cNvSpPr>
            <a:spLocks noChangeShapeType="1"/>
          </p:cNvSpPr>
          <p:nvPr/>
        </p:nvSpPr>
        <p:spPr bwMode="auto">
          <a:xfrm flipH="1">
            <a:off x="4010025" y="3803650"/>
            <a:ext cx="314325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6" name="Line 32"/>
          <p:cNvSpPr>
            <a:spLocks noChangeShapeType="1"/>
          </p:cNvSpPr>
          <p:nvPr/>
        </p:nvSpPr>
        <p:spPr bwMode="auto">
          <a:xfrm>
            <a:off x="4808538" y="4978400"/>
            <a:ext cx="4762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7" name="Line 33"/>
          <p:cNvSpPr>
            <a:spLocks noChangeShapeType="1"/>
          </p:cNvSpPr>
          <p:nvPr/>
        </p:nvSpPr>
        <p:spPr bwMode="auto">
          <a:xfrm flipH="1">
            <a:off x="3789363" y="4973638"/>
            <a:ext cx="1033462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8" name="Line 34"/>
          <p:cNvSpPr>
            <a:spLocks noChangeShapeType="1"/>
          </p:cNvSpPr>
          <p:nvPr/>
        </p:nvSpPr>
        <p:spPr bwMode="auto">
          <a:xfrm>
            <a:off x="4818063" y="4984750"/>
            <a:ext cx="1127125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79" name="Line 35"/>
          <p:cNvSpPr>
            <a:spLocks noChangeShapeType="1"/>
          </p:cNvSpPr>
          <p:nvPr/>
        </p:nvSpPr>
        <p:spPr bwMode="auto">
          <a:xfrm flipH="1" flipV="1">
            <a:off x="1379538" y="2424113"/>
            <a:ext cx="9715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80" name="Line 36"/>
          <p:cNvSpPr>
            <a:spLocks noChangeShapeType="1"/>
          </p:cNvSpPr>
          <p:nvPr/>
        </p:nvSpPr>
        <p:spPr bwMode="auto">
          <a:xfrm flipH="1">
            <a:off x="1887538" y="3395663"/>
            <a:ext cx="420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81" name="Line 37"/>
          <p:cNvSpPr>
            <a:spLocks noChangeShapeType="1"/>
          </p:cNvSpPr>
          <p:nvPr/>
        </p:nvSpPr>
        <p:spPr bwMode="auto">
          <a:xfrm flipH="1">
            <a:off x="1481138" y="3759200"/>
            <a:ext cx="8413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82" name="Line 38"/>
          <p:cNvSpPr>
            <a:spLocks noChangeShapeType="1"/>
          </p:cNvSpPr>
          <p:nvPr/>
        </p:nvSpPr>
        <p:spPr bwMode="auto">
          <a:xfrm>
            <a:off x="4819650" y="394335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7783" name="Text Box 39"/>
          <p:cNvSpPr txBox="1">
            <a:spLocks noChangeArrowheads="1"/>
          </p:cNvSpPr>
          <p:nvPr/>
        </p:nvSpPr>
        <p:spPr bwMode="auto">
          <a:xfrm>
            <a:off x="5976938" y="174625"/>
            <a:ext cx="101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dirty="0" smtClean="0">
                <a:effectLst/>
              </a:rPr>
              <a:t>مهندسي صنعتي</a:t>
            </a:r>
            <a:endParaRPr lang="en-US" dirty="0">
              <a:effectLst/>
            </a:endParaRPr>
          </a:p>
        </p:txBody>
      </p:sp>
      <p:sp>
        <p:nvSpPr>
          <p:cNvPr id="287784" name="Text Box 40"/>
          <p:cNvSpPr txBox="1">
            <a:spLocks noChangeArrowheads="1"/>
          </p:cNvSpPr>
          <p:nvPr/>
        </p:nvSpPr>
        <p:spPr bwMode="auto">
          <a:xfrm>
            <a:off x="3886200" y="30162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dirty="0" smtClean="0">
                <a:effectLst/>
              </a:rPr>
              <a:t>مدير عملياتي</a:t>
            </a:r>
            <a:endParaRPr lang="en-US" dirty="0">
              <a:effectLst/>
            </a:endParaRPr>
          </a:p>
        </p:txBody>
      </p:sp>
      <p:sp>
        <p:nvSpPr>
          <p:cNvPr id="287785" name="Text Box 41"/>
          <p:cNvSpPr txBox="1">
            <a:spLocks noChangeArrowheads="1"/>
          </p:cNvSpPr>
          <p:nvPr/>
        </p:nvSpPr>
        <p:spPr bwMode="auto">
          <a:xfrm>
            <a:off x="2093913" y="207963"/>
            <a:ext cx="1189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حفاظت و </a:t>
            </a:r>
            <a:r>
              <a:rPr lang="fa-IR" dirty="0" smtClean="0">
                <a:effectLst/>
              </a:rPr>
              <a:t>نگهداري</a:t>
            </a:r>
            <a:endParaRPr lang="en-US" dirty="0">
              <a:effectLst/>
            </a:endParaRPr>
          </a:p>
        </p:txBody>
      </p:sp>
      <p:sp>
        <p:nvSpPr>
          <p:cNvPr id="287786" name="Text Box 42"/>
          <p:cNvSpPr txBox="1">
            <a:spLocks noChangeArrowheads="1"/>
          </p:cNvSpPr>
          <p:nvPr/>
        </p:nvSpPr>
        <p:spPr bwMode="auto">
          <a:xfrm>
            <a:off x="711200" y="187325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فروش</a:t>
            </a:r>
            <a:endParaRPr lang="en-US" dirty="0">
              <a:effectLst/>
            </a:endParaRPr>
          </a:p>
        </p:txBody>
      </p:sp>
      <p:sp>
        <p:nvSpPr>
          <p:cNvPr id="287787" name="Text Box 43"/>
          <p:cNvSpPr txBox="1">
            <a:spLocks noChangeArrowheads="1"/>
          </p:cNvSpPr>
          <p:nvPr/>
        </p:nvSpPr>
        <p:spPr bwMode="auto">
          <a:xfrm>
            <a:off x="449263" y="3194050"/>
            <a:ext cx="1335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تبليغات</a:t>
            </a:r>
            <a:endParaRPr lang="en-US" dirty="0">
              <a:effectLst/>
            </a:endParaRPr>
          </a:p>
        </p:txBody>
      </p:sp>
      <p:sp>
        <p:nvSpPr>
          <p:cNvPr id="287788" name="Text Box 44"/>
          <p:cNvSpPr txBox="1">
            <a:spLocks noChangeArrowheads="1"/>
          </p:cNvSpPr>
          <p:nvPr/>
        </p:nvSpPr>
        <p:spPr bwMode="auto">
          <a:xfrm>
            <a:off x="1060450" y="4281488"/>
            <a:ext cx="1189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خدمات بر </a:t>
            </a:r>
            <a:r>
              <a:rPr lang="fa-IR" dirty="0" smtClean="0">
                <a:effectLst/>
              </a:rPr>
              <a:t>مشتري</a:t>
            </a:r>
            <a:endParaRPr lang="en-US" dirty="0">
              <a:effectLst/>
            </a:endParaRPr>
          </a:p>
        </p:txBody>
      </p:sp>
      <p:sp>
        <p:nvSpPr>
          <p:cNvPr id="287789" name="Text Box 45"/>
          <p:cNvSpPr txBox="1">
            <a:spLocks noChangeArrowheads="1"/>
          </p:cNvSpPr>
          <p:nvPr/>
        </p:nvSpPr>
        <p:spPr bwMode="auto">
          <a:xfrm>
            <a:off x="2320925" y="5789613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آموزش</a:t>
            </a:r>
            <a:endParaRPr lang="en-US" dirty="0">
              <a:effectLst/>
            </a:endParaRPr>
          </a:p>
        </p:txBody>
      </p:sp>
      <p:sp>
        <p:nvSpPr>
          <p:cNvPr id="287790" name="Text Box 46"/>
          <p:cNvSpPr txBox="1">
            <a:spLocks noChangeArrowheads="1"/>
          </p:cNvSpPr>
          <p:nvPr/>
        </p:nvSpPr>
        <p:spPr bwMode="auto">
          <a:xfrm>
            <a:off x="4194175" y="5659438"/>
            <a:ext cx="137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حقوق و استمرار</a:t>
            </a:r>
            <a:endParaRPr lang="en-US" dirty="0">
              <a:effectLst/>
            </a:endParaRPr>
          </a:p>
        </p:txBody>
      </p:sp>
      <p:sp>
        <p:nvSpPr>
          <p:cNvPr id="287791" name="Text Box 47"/>
          <p:cNvSpPr txBox="1">
            <a:spLocks noChangeArrowheads="1"/>
          </p:cNvSpPr>
          <p:nvPr/>
        </p:nvSpPr>
        <p:spPr bwMode="auto">
          <a:xfrm>
            <a:off x="6067425" y="5746750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ايمني</a:t>
            </a:r>
            <a:endParaRPr lang="en-US" dirty="0">
              <a:effectLst/>
            </a:endParaRPr>
          </a:p>
        </p:txBody>
      </p:sp>
      <p:sp>
        <p:nvSpPr>
          <p:cNvPr id="287792" name="Text Box 48"/>
          <p:cNvSpPr txBox="1">
            <a:spLocks noChangeArrowheads="1"/>
          </p:cNvSpPr>
          <p:nvPr/>
        </p:nvSpPr>
        <p:spPr bwMode="auto">
          <a:xfrm>
            <a:off x="4021138" y="1798638"/>
            <a:ext cx="127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مدير توليد</a:t>
            </a:r>
            <a:endParaRPr lang="en-US" dirty="0">
              <a:effectLst/>
            </a:endParaRPr>
          </a:p>
        </p:txBody>
      </p:sp>
      <p:sp>
        <p:nvSpPr>
          <p:cNvPr id="287793" name="Text Box 49"/>
          <p:cNvSpPr txBox="1">
            <a:spLocks noChangeArrowheads="1"/>
          </p:cNvSpPr>
          <p:nvPr/>
        </p:nvSpPr>
        <p:spPr bwMode="auto">
          <a:xfrm>
            <a:off x="2352675" y="3176588"/>
            <a:ext cx="136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بازاريابي</a:t>
            </a:r>
            <a:endParaRPr lang="en-US" dirty="0">
              <a:effectLst/>
            </a:endParaRPr>
          </a:p>
        </p:txBody>
      </p:sp>
      <p:sp>
        <p:nvSpPr>
          <p:cNvPr id="287794" name="Text Box 50"/>
          <p:cNvSpPr txBox="1">
            <a:spLocks noChangeArrowheads="1"/>
          </p:cNvSpPr>
          <p:nvPr/>
        </p:nvSpPr>
        <p:spPr bwMode="auto">
          <a:xfrm>
            <a:off x="2165350" y="4325938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مالي</a:t>
            </a:r>
            <a:endParaRPr lang="en-US" dirty="0">
              <a:effectLst/>
            </a:endParaRPr>
          </a:p>
        </p:txBody>
      </p:sp>
      <p:sp>
        <p:nvSpPr>
          <p:cNvPr id="287795" name="Text Box 51"/>
          <p:cNvSpPr txBox="1">
            <a:spLocks noChangeArrowheads="1"/>
          </p:cNvSpPr>
          <p:nvPr/>
        </p:nvSpPr>
        <p:spPr bwMode="auto">
          <a:xfrm>
            <a:off x="4297363" y="4267200"/>
            <a:ext cx="111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مدير </a:t>
            </a:r>
            <a:r>
              <a:rPr lang="fa-IR" dirty="0">
                <a:effectLst/>
              </a:rPr>
              <a:t>روابط </a:t>
            </a:r>
            <a:r>
              <a:rPr lang="fa-IR" dirty="0" smtClean="0">
                <a:effectLst/>
              </a:rPr>
              <a:t>صنعتي</a:t>
            </a:r>
            <a:endParaRPr lang="en-US" dirty="0">
              <a:effectLst/>
            </a:endParaRPr>
          </a:p>
        </p:txBody>
      </p:sp>
      <p:sp>
        <p:nvSpPr>
          <p:cNvPr id="287796" name="Text Box 52"/>
          <p:cNvSpPr txBox="1">
            <a:spLocks noChangeArrowheads="1"/>
          </p:cNvSpPr>
          <p:nvPr/>
        </p:nvSpPr>
        <p:spPr bwMode="auto">
          <a:xfrm>
            <a:off x="5967413" y="290195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>
                <a:effectLst/>
              </a:rPr>
              <a:t>امور </a:t>
            </a:r>
            <a:r>
              <a:rPr lang="fa-IR" dirty="0" smtClean="0">
                <a:effectLst/>
              </a:rPr>
              <a:t>اداري</a:t>
            </a:r>
            <a:endParaRPr lang="en-US" dirty="0">
              <a:effectLst/>
            </a:endParaRPr>
          </a:p>
        </p:txBody>
      </p:sp>
      <p:sp>
        <p:nvSpPr>
          <p:cNvPr id="287797" name="Text Box 53"/>
          <p:cNvSpPr txBox="1">
            <a:spLocks noChangeArrowheads="1"/>
          </p:cNvSpPr>
          <p:nvPr/>
        </p:nvSpPr>
        <p:spPr bwMode="auto">
          <a:xfrm>
            <a:off x="3763963" y="3005138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مدير عمومي</a:t>
            </a:r>
            <a:endParaRPr lang="en-US" dirty="0">
              <a:effectLst/>
            </a:endParaRPr>
          </a:p>
        </p:txBody>
      </p:sp>
      <p:sp>
        <p:nvSpPr>
          <p:cNvPr id="287798" name="Text Box 54"/>
          <p:cNvSpPr txBox="1">
            <a:spLocks noChangeArrowheads="1"/>
          </p:cNvSpPr>
          <p:nvPr/>
        </p:nvSpPr>
        <p:spPr bwMode="auto">
          <a:xfrm>
            <a:off x="2206625" y="6502400"/>
            <a:ext cx="521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>
                <a:effectLst/>
              </a:rPr>
              <a:t>نمودار </a:t>
            </a:r>
            <a:r>
              <a:rPr lang="fa-IR" dirty="0" smtClean="0">
                <a:effectLst/>
              </a:rPr>
              <a:t>سازماني دايره اي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8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8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8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8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8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8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8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8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28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2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28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2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28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28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28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28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28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28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28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28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28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 animBg="1"/>
      <p:bldP spid="287752" grpId="0" animBg="1"/>
      <p:bldP spid="287753" grpId="0" animBg="1"/>
      <p:bldP spid="287755" grpId="0" animBg="1"/>
      <p:bldP spid="287756" grpId="0" animBg="1"/>
      <p:bldP spid="287757" grpId="0" animBg="1"/>
      <p:bldP spid="287758" grpId="0" animBg="1"/>
      <p:bldP spid="287759" grpId="0" animBg="1"/>
      <p:bldP spid="287760" grpId="0" animBg="1"/>
      <p:bldP spid="287761" grpId="0" animBg="1"/>
      <p:bldP spid="287762" grpId="0" animBg="1"/>
      <p:bldP spid="287763" grpId="0" animBg="1"/>
      <p:bldP spid="287764" grpId="0" animBg="1"/>
      <p:bldP spid="287765" grpId="0" animBg="1"/>
      <p:bldP spid="287766" grpId="0" animBg="1"/>
      <p:bldP spid="287767" grpId="0" animBg="1"/>
      <p:bldP spid="287768" grpId="0" animBg="1"/>
      <p:bldP spid="287783" grpId="0"/>
      <p:bldP spid="287784" grpId="0"/>
      <p:bldP spid="287785" grpId="0"/>
      <p:bldP spid="287786" grpId="0"/>
      <p:bldP spid="287787" grpId="0"/>
      <p:bldP spid="287788" grpId="0"/>
      <p:bldP spid="287789" grpId="0"/>
      <p:bldP spid="287790" grpId="0"/>
      <p:bldP spid="287791" grpId="0"/>
      <p:bldP spid="287792" grpId="0"/>
      <p:bldP spid="287793" grpId="0"/>
      <p:bldP spid="287794" grpId="0"/>
      <p:bldP spid="287795" grpId="0"/>
      <p:bldP spid="287796" grpId="0"/>
      <p:bldP spid="287797" grpId="0"/>
      <p:bldP spid="287798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کاربرد نمودارها: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نمودارهاي سازماني تصوير </a:t>
            </a:r>
            <a:r>
              <a:rPr lang="fa-IR" dirty="0">
                <a:cs typeface="Zar" pitchFamily="2" charset="-78"/>
              </a:rPr>
              <a:t>خلاصه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از ساختار هر سازمان است.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نمودارها نشان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دهنده کانون توجه هر سازمان است.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از نمودارها به عنوان </a:t>
            </a:r>
            <a:r>
              <a:rPr lang="fa-IR" dirty="0" smtClean="0">
                <a:cs typeface="Zar" pitchFamily="2" charset="-78"/>
              </a:rPr>
              <a:t>راهنمايي براي کارشکافي، تنظيم </a:t>
            </a:r>
            <a:r>
              <a:rPr lang="fa-IR" dirty="0">
                <a:cs typeface="Zar" pitchFamily="2" charset="-78"/>
              </a:rPr>
              <a:t>شرح و مشخصات مشاغل، </a:t>
            </a:r>
            <a:r>
              <a:rPr lang="fa-IR" dirty="0" smtClean="0">
                <a:cs typeface="Zar" pitchFamily="2" charset="-78"/>
              </a:rPr>
              <a:t>ارزيابي </a:t>
            </a:r>
            <a:r>
              <a:rPr lang="fa-IR" dirty="0">
                <a:cs typeface="Zar" pitchFamily="2" charset="-78"/>
              </a:rPr>
              <a:t>مشاغل،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مشخصات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سازمان و </a:t>
            </a:r>
            <a:r>
              <a:rPr lang="fa-IR" dirty="0" smtClean="0">
                <a:cs typeface="Zar" pitchFamily="2" charset="-78"/>
              </a:rPr>
              <a:t>نيازهاي آموزشي </a:t>
            </a:r>
            <a:r>
              <a:rPr lang="fa-IR" dirty="0">
                <a:cs typeface="Zar" pitchFamily="2" charset="-78"/>
              </a:rPr>
              <a:t>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 </a:t>
            </a:r>
            <a:r>
              <a:rPr lang="fa-IR" dirty="0" smtClean="0">
                <a:cs typeface="Zar" pitchFamily="2" charset="-78"/>
              </a:rPr>
              <a:t>راهنماي </a:t>
            </a:r>
            <a:r>
              <a:rPr lang="fa-IR" dirty="0">
                <a:cs typeface="Zar" pitchFamily="2" charset="-78"/>
              </a:rPr>
              <a:t>افراد خارج از سازمان هستند که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خواهند با سازمان ارتباط برقرار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محدوديتهاي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نمودار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33613"/>
            <a:ext cx="8229600" cy="4114800"/>
          </a:xfrm>
        </p:spPr>
        <p:txBody>
          <a:bodyPr/>
          <a:lstStyle/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effectLst/>
                <a:cs typeface="Zar" pitchFamily="2" charset="-78"/>
              </a:rPr>
              <a:t>1) </a:t>
            </a:r>
            <a:r>
              <a:rPr lang="fa-IR" dirty="0" smtClean="0">
                <a:effectLst/>
                <a:cs typeface="Zar" pitchFamily="2" charset="-78"/>
              </a:rPr>
              <a:t>نمودارهاي سازماني الگويي ايستا </a:t>
            </a:r>
            <a:r>
              <a:rPr lang="fa-IR" dirty="0">
                <a:effectLst/>
                <a:cs typeface="Zar" pitchFamily="2" charset="-78"/>
              </a:rPr>
              <a:t>از </a:t>
            </a:r>
            <a:r>
              <a:rPr lang="fa-IR" dirty="0" smtClean="0">
                <a:effectLst/>
                <a:cs typeface="Zar" pitchFamily="2" charset="-78"/>
              </a:rPr>
              <a:t>فرآيند </a:t>
            </a:r>
            <a:r>
              <a:rPr lang="fa-IR" dirty="0">
                <a:effectLst/>
                <a:cs typeface="Zar" pitchFamily="2" charset="-78"/>
              </a:rPr>
              <a:t>و </a:t>
            </a:r>
            <a:r>
              <a:rPr lang="fa-IR" dirty="0" smtClean="0">
                <a:effectLst/>
                <a:cs typeface="Zar" pitchFamily="2" charset="-78"/>
              </a:rPr>
              <a:t>موقعيتهاي پويا </a:t>
            </a:r>
            <a:r>
              <a:rPr lang="fa-IR" dirty="0">
                <a:effectLst/>
                <a:cs typeface="Zar" pitchFamily="2" charset="-78"/>
              </a:rPr>
              <a:t>ارائه </a:t>
            </a:r>
            <a:r>
              <a:rPr lang="fa-IR" dirty="0" smtClean="0">
                <a:effectLst/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effectLst/>
                <a:cs typeface="Zar" pitchFamily="2" charset="-78"/>
              </a:rPr>
              <a:t>دهند.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effectLst/>
                <a:cs typeface="Zar" pitchFamily="2" charset="-78"/>
              </a:rPr>
              <a:t>2) نمودارها فقط ساختار </a:t>
            </a:r>
            <a:r>
              <a:rPr lang="fa-IR" dirty="0" smtClean="0">
                <a:effectLst/>
                <a:cs typeface="Zar" pitchFamily="2" charset="-78"/>
              </a:rPr>
              <a:t>رسمي </a:t>
            </a:r>
            <a:r>
              <a:rPr lang="fa-IR" dirty="0">
                <a:effectLst/>
                <a:cs typeface="Zar" pitchFamily="2" charset="-78"/>
              </a:rPr>
              <a:t>هر سازمان را نشان </a:t>
            </a:r>
            <a:r>
              <a:rPr lang="fa-IR" dirty="0" smtClean="0">
                <a:effectLst/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effectLst/>
                <a:cs typeface="Zar" pitchFamily="2" charset="-78"/>
              </a:rPr>
              <a:t>دهند.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effectLst/>
                <a:cs typeface="Zar" pitchFamily="2" charset="-78"/>
              </a:rPr>
              <a:t>3) نمودارها معمولا در برابر </a:t>
            </a:r>
            <a:r>
              <a:rPr lang="fa-IR" dirty="0" smtClean="0">
                <a:effectLst/>
                <a:cs typeface="Zar" pitchFamily="2" charset="-78"/>
              </a:rPr>
              <a:t>تغييرات سازماني </a:t>
            </a:r>
            <a:r>
              <a:rPr lang="fa-IR" dirty="0">
                <a:effectLst/>
                <a:cs typeface="Zar" pitchFamily="2" charset="-78"/>
              </a:rPr>
              <a:t>کهنه و منسوخ </a:t>
            </a:r>
            <a:r>
              <a:rPr lang="fa-IR" dirty="0" smtClean="0">
                <a:effectLst/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effectLst/>
                <a:cs typeface="Zar" pitchFamily="2" charset="-78"/>
              </a:rPr>
              <a:t>شوند.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effectLst/>
                <a:cs typeface="Zar" pitchFamily="2" charset="-78"/>
              </a:rPr>
              <a:t>4) روابط </a:t>
            </a:r>
            <a:r>
              <a:rPr lang="fa-IR" dirty="0" smtClean="0">
                <a:effectLst/>
                <a:cs typeface="Zar" pitchFamily="2" charset="-78"/>
              </a:rPr>
              <a:t>رسمي </a:t>
            </a:r>
            <a:r>
              <a:rPr lang="fa-IR" dirty="0">
                <a:effectLst/>
                <a:cs typeface="Zar" pitchFamily="2" charset="-78"/>
              </a:rPr>
              <a:t>و </a:t>
            </a:r>
            <a:r>
              <a:rPr lang="fa-IR" dirty="0" smtClean="0">
                <a:effectLst/>
                <a:cs typeface="Zar" pitchFamily="2" charset="-78"/>
              </a:rPr>
              <a:t>مجاري ارتباطي </a:t>
            </a:r>
            <a:r>
              <a:rPr lang="fa-IR" dirty="0">
                <a:effectLst/>
                <a:cs typeface="Zar" pitchFamily="2" charset="-78"/>
              </a:rPr>
              <a:t>که در نمودارها نشان داده </a:t>
            </a:r>
            <a:r>
              <a:rPr lang="fa-IR" dirty="0" smtClean="0">
                <a:effectLst/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effectLst/>
                <a:cs typeface="Zar" pitchFamily="2" charset="-78"/>
              </a:rPr>
              <a:t>شوند غالبا مانع </a:t>
            </a:r>
            <a:r>
              <a:rPr lang="fa-IR" dirty="0" smtClean="0">
                <a:effectLst/>
                <a:cs typeface="Zar" pitchFamily="2" charset="-78"/>
              </a:rPr>
              <a:t>پيدايش </a:t>
            </a:r>
            <a:r>
              <a:rPr lang="fa-IR" dirty="0">
                <a:effectLst/>
                <a:cs typeface="Zar" pitchFamily="2" charset="-78"/>
              </a:rPr>
              <a:t>روابط و </a:t>
            </a:r>
            <a:r>
              <a:rPr lang="fa-IR" dirty="0" smtClean="0">
                <a:effectLst/>
                <a:cs typeface="Zar" pitchFamily="2" charset="-78"/>
              </a:rPr>
              <a:t>مجاري </a:t>
            </a:r>
            <a:r>
              <a:rPr lang="fa-IR" dirty="0">
                <a:effectLst/>
                <a:cs typeface="Zar" pitchFamily="2" charset="-78"/>
              </a:rPr>
              <a:t>ارتباط </a:t>
            </a:r>
            <a:r>
              <a:rPr lang="fa-IR" dirty="0" smtClean="0">
                <a:effectLst/>
                <a:cs typeface="Zar" pitchFamily="2" charset="-78"/>
              </a:rPr>
              <a:t>غير رسمي مي</a:t>
            </a:r>
            <a:r>
              <a:rPr lang="en-US" dirty="0" smtClean="0"/>
              <a:t>‌</a:t>
            </a:r>
            <a:r>
              <a:rPr lang="fa-IR" dirty="0">
                <a:effectLst/>
                <a:cs typeface="Zar" pitchFamily="2" charset="-78"/>
              </a:rPr>
              <a:t>شوند.</a:t>
            </a:r>
            <a:endParaRPr lang="en-US" dirty="0">
              <a:effectLst/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50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واحدسازي: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90850"/>
            <a:ext cx="8229600" cy="18208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واحدسازي ترتيبي </a:t>
            </a:r>
            <a:r>
              <a:rPr lang="fa-IR" dirty="0">
                <a:cs typeface="Zar" pitchFamily="2" charset="-78"/>
              </a:rPr>
              <a:t>است که در آن مشاغل و </a:t>
            </a:r>
            <a:r>
              <a:rPr lang="fa-IR" dirty="0" smtClean="0">
                <a:cs typeface="Zar" pitchFamily="2" charset="-78"/>
              </a:rPr>
              <a:t>فعاليتها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گروههاي منطقي </a:t>
            </a:r>
            <a:r>
              <a:rPr lang="fa-IR" dirty="0">
                <a:cs typeface="Zar" pitchFamily="2" charset="-78"/>
              </a:rPr>
              <a:t>دسته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و هر گروه در بخش و واحد </a:t>
            </a:r>
            <a:r>
              <a:rPr lang="fa-IR" dirty="0" smtClean="0">
                <a:cs typeface="Zar" pitchFamily="2" charset="-78"/>
              </a:rPr>
              <a:t>بزرگتري ترکيب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تا کل سازمان را شکل دهند.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0" y="1709738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2881313" y="2074863"/>
            <a:ext cx="3454400" cy="812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2930525" y="2205038"/>
            <a:ext cx="310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سازماني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414338" y="3325813"/>
            <a:ext cx="2133600" cy="5222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6762750" y="3321050"/>
            <a:ext cx="2003425" cy="5222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7981950" y="4557713"/>
            <a:ext cx="885825" cy="2746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5929313" y="33655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سنتي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57" name="Text Box 17"/>
          <p:cNvSpPr txBox="1">
            <a:spLocks noChangeArrowheads="1"/>
          </p:cNvSpPr>
          <p:nvPr/>
        </p:nvSpPr>
        <p:spPr bwMode="auto">
          <a:xfrm>
            <a:off x="-442913" y="3394075"/>
            <a:ext cx="303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الگوهاي جديد واحدسازي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4645025" y="2887663"/>
            <a:ext cx="0" cy="274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59" name="Line 19"/>
          <p:cNvSpPr>
            <a:spLocks noChangeShapeType="1"/>
          </p:cNvSpPr>
          <p:nvPr/>
        </p:nvSpPr>
        <p:spPr bwMode="auto">
          <a:xfrm>
            <a:off x="4645025" y="3157538"/>
            <a:ext cx="30908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62" name="Line 22"/>
          <p:cNvSpPr>
            <a:spLocks noChangeShapeType="1"/>
          </p:cNvSpPr>
          <p:nvPr/>
        </p:nvSpPr>
        <p:spPr bwMode="auto">
          <a:xfrm>
            <a:off x="7721600" y="3148013"/>
            <a:ext cx="0" cy="1889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1522413" y="3159125"/>
            <a:ext cx="31575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>
            <a:off x="1538288" y="3148013"/>
            <a:ext cx="0" cy="1746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66" name="Rectangle 26"/>
          <p:cNvSpPr>
            <a:spLocks noChangeArrowheads="1"/>
          </p:cNvSpPr>
          <p:nvPr/>
        </p:nvSpPr>
        <p:spPr bwMode="auto">
          <a:xfrm>
            <a:off x="5965825" y="4568825"/>
            <a:ext cx="885825" cy="2746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67" name="Rectangle 27"/>
          <p:cNvSpPr>
            <a:spLocks noChangeArrowheads="1"/>
          </p:cNvSpPr>
          <p:nvPr/>
        </p:nvSpPr>
        <p:spPr bwMode="auto">
          <a:xfrm>
            <a:off x="6978650" y="4568825"/>
            <a:ext cx="885825" cy="2746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68" name="Rectangle 28"/>
          <p:cNvSpPr>
            <a:spLocks noChangeArrowheads="1"/>
          </p:cNvSpPr>
          <p:nvPr/>
        </p:nvSpPr>
        <p:spPr bwMode="auto">
          <a:xfrm>
            <a:off x="4900613" y="4564063"/>
            <a:ext cx="885825" cy="2746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69" name="Rectangle 29"/>
          <p:cNvSpPr>
            <a:spLocks noChangeArrowheads="1"/>
          </p:cNvSpPr>
          <p:nvPr/>
        </p:nvSpPr>
        <p:spPr bwMode="auto">
          <a:xfrm>
            <a:off x="3824288" y="4576763"/>
            <a:ext cx="885825" cy="2746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72" name="Text Box 32"/>
          <p:cNvSpPr txBox="1">
            <a:spLocks noChangeArrowheads="1"/>
          </p:cNvSpPr>
          <p:nvPr/>
        </p:nvSpPr>
        <p:spPr bwMode="auto">
          <a:xfrm>
            <a:off x="6996113" y="4497388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وظيفه 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73" name="Text Box 33"/>
          <p:cNvSpPr txBox="1">
            <a:spLocks noChangeArrowheads="1"/>
          </p:cNvSpPr>
          <p:nvPr/>
        </p:nvSpPr>
        <p:spPr bwMode="auto">
          <a:xfrm>
            <a:off x="6127750" y="451167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محصول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74" name="Text Box 34"/>
          <p:cNvSpPr txBox="1">
            <a:spLocks noChangeArrowheads="1"/>
          </p:cNvSpPr>
          <p:nvPr/>
        </p:nvSpPr>
        <p:spPr bwMode="auto">
          <a:xfrm>
            <a:off x="4686300" y="4524375"/>
            <a:ext cx="219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منطقه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75" name="Text Box 35"/>
          <p:cNvSpPr txBox="1">
            <a:spLocks noChangeArrowheads="1"/>
          </p:cNvSpPr>
          <p:nvPr/>
        </p:nvSpPr>
        <p:spPr bwMode="auto">
          <a:xfrm>
            <a:off x="3630613" y="4498975"/>
            <a:ext cx="211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مشتري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76" name="Text Box 36"/>
          <p:cNvSpPr txBox="1">
            <a:spLocks noChangeArrowheads="1"/>
          </p:cNvSpPr>
          <p:nvPr/>
        </p:nvSpPr>
        <p:spPr bwMode="auto">
          <a:xfrm>
            <a:off x="3165475" y="4541838"/>
            <a:ext cx="159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 توليد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77" name="Rectangle 37"/>
          <p:cNvSpPr>
            <a:spLocks noChangeArrowheads="1"/>
          </p:cNvSpPr>
          <p:nvPr/>
        </p:nvSpPr>
        <p:spPr bwMode="auto">
          <a:xfrm>
            <a:off x="2757488" y="4513263"/>
            <a:ext cx="957262" cy="4651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78" name="Text Box 38"/>
          <p:cNvSpPr txBox="1">
            <a:spLocks noChangeArrowheads="1"/>
          </p:cNvSpPr>
          <p:nvPr/>
        </p:nvSpPr>
        <p:spPr bwMode="auto">
          <a:xfrm>
            <a:off x="2805113" y="4575175"/>
            <a:ext cx="85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79" name="Rectangle 39"/>
          <p:cNvSpPr>
            <a:spLocks noChangeArrowheads="1"/>
          </p:cNvSpPr>
          <p:nvPr/>
        </p:nvSpPr>
        <p:spPr bwMode="auto">
          <a:xfrm>
            <a:off x="444500" y="4500563"/>
            <a:ext cx="957263" cy="4651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80" name="Rectangle 40"/>
          <p:cNvSpPr>
            <a:spLocks noChangeArrowheads="1"/>
          </p:cNvSpPr>
          <p:nvPr/>
        </p:nvSpPr>
        <p:spPr bwMode="auto">
          <a:xfrm>
            <a:off x="1635125" y="4508500"/>
            <a:ext cx="957263" cy="4651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-93663" y="4556125"/>
            <a:ext cx="26257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ماتريسي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82" name="Text Box 42"/>
          <p:cNvSpPr txBox="1">
            <a:spLocks noChangeArrowheads="1"/>
          </p:cNvSpPr>
          <p:nvPr/>
        </p:nvSpPr>
        <p:spPr bwMode="auto">
          <a:xfrm>
            <a:off x="-1058863" y="4541838"/>
            <a:ext cx="25400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ادهوکراسي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83" name="Line 43"/>
          <p:cNvSpPr>
            <a:spLocks noChangeShapeType="1"/>
          </p:cNvSpPr>
          <p:nvPr/>
        </p:nvSpPr>
        <p:spPr bwMode="auto">
          <a:xfrm>
            <a:off x="7780338" y="3830638"/>
            <a:ext cx="0" cy="3333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84" name="Line 44"/>
          <p:cNvSpPr>
            <a:spLocks noChangeShapeType="1"/>
          </p:cNvSpPr>
          <p:nvPr/>
        </p:nvSpPr>
        <p:spPr bwMode="auto">
          <a:xfrm flipH="1">
            <a:off x="4267200" y="4173538"/>
            <a:ext cx="406400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85" name="Line 45"/>
          <p:cNvSpPr>
            <a:spLocks noChangeShapeType="1"/>
          </p:cNvSpPr>
          <p:nvPr/>
        </p:nvSpPr>
        <p:spPr bwMode="auto">
          <a:xfrm>
            <a:off x="4281488" y="4187825"/>
            <a:ext cx="0" cy="3921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86" name="Line 46"/>
          <p:cNvSpPr>
            <a:spLocks noChangeShapeType="1"/>
          </p:cNvSpPr>
          <p:nvPr/>
        </p:nvSpPr>
        <p:spPr bwMode="auto">
          <a:xfrm>
            <a:off x="5356225" y="4178300"/>
            <a:ext cx="0" cy="377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87" name="Line 47"/>
          <p:cNvSpPr>
            <a:spLocks noChangeShapeType="1"/>
          </p:cNvSpPr>
          <p:nvPr/>
        </p:nvSpPr>
        <p:spPr bwMode="auto">
          <a:xfrm>
            <a:off x="6429375" y="4187825"/>
            <a:ext cx="0" cy="396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88" name="Line 48"/>
          <p:cNvSpPr>
            <a:spLocks noChangeShapeType="1"/>
          </p:cNvSpPr>
          <p:nvPr/>
        </p:nvSpPr>
        <p:spPr bwMode="auto">
          <a:xfrm>
            <a:off x="7431088" y="4168775"/>
            <a:ext cx="0" cy="406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89" name="Line 49"/>
          <p:cNvSpPr>
            <a:spLocks noChangeShapeType="1"/>
          </p:cNvSpPr>
          <p:nvPr/>
        </p:nvSpPr>
        <p:spPr bwMode="auto">
          <a:xfrm>
            <a:off x="8316913" y="4178300"/>
            <a:ext cx="0" cy="3635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90" name="Line 50"/>
          <p:cNvSpPr>
            <a:spLocks noChangeShapeType="1"/>
          </p:cNvSpPr>
          <p:nvPr/>
        </p:nvSpPr>
        <p:spPr bwMode="auto">
          <a:xfrm>
            <a:off x="1538288" y="3844925"/>
            <a:ext cx="0" cy="3635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91" name="Line 51"/>
          <p:cNvSpPr>
            <a:spLocks noChangeShapeType="1"/>
          </p:cNvSpPr>
          <p:nvPr/>
        </p:nvSpPr>
        <p:spPr bwMode="auto">
          <a:xfrm>
            <a:off x="808038" y="4210050"/>
            <a:ext cx="24717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92" name="Line 52"/>
          <p:cNvSpPr>
            <a:spLocks noChangeShapeType="1"/>
          </p:cNvSpPr>
          <p:nvPr/>
        </p:nvSpPr>
        <p:spPr bwMode="auto">
          <a:xfrm>
            <a:off x="3275013" y="4211638"/>
            <a:ext cx="0" cy="3159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93" name="Line 53"/>
          <p:cNvSpPr>
            <a:spLocks noChangeShapeType="1"/>
          </p:cNvSpPr>
          <p:nvPr/>
        </p:nvSpPr>
        <p:spPr bwMode="auto">
          <a:xfrm>
            <a:off x="809625" y="4208463"/>
            <a:ext cx="0" cy="2968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1894" name="Line 54"/>
          <p:cNvSpPr>
            <a:spLocks noChangeShapeType="1"/>
          </p:cNvSpPr>
          <p:nvPr/>
        </p:nvSpPr>
        <p:spPr bwMode="auto">
          <a:xfrm>
            <a:off x="2125663" y="4214813"/>
            <a:ext cx="0" cy="3063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9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9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9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9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2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2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2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2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8" grpId="0"/>
      <p:bldP spid="291849" grpId="0" animBg="1"/>
      <p:bldP spid="291850" grpId="0"/>
      <p:bldP spid="291851" grpId="0" animBg="1"/>
      <p:bldP spid="291852" grpId="0" animBg="1"/>
      <p:bldP spid="291855" grpId="0" animBg="1"/>
      <p:bldP spid="291856" grpId="0"/>
      <p:bldP spid="291857" grpId="0"/>
      <p:bldP spid="291866" grpId="0" animBg="1"/>
      <p:bldP spid="291867" grpId="0" animBg="1"/>
      <p:bldP spid="291868" grpId="0" animBg="1"/>
      <p:bldP spid="291869" grpId="0" animBg="1"/>
      <p:bldP spid="291872" grpId="0"/>
      <p:bldP spid="291873" grpId="0"/>
      <p:bldP spid="291874" grpId="0"/>
      <p:bldP spid="291875" grpId="0"/>
      <p:bldP spid="291876" grpId="0"/>
      <p:bldP spid="291877" grpId="0" animBg="1"/>
      <p:bldP spid="291878" grpId="0"/>
      <p:bldP spid="291879" grpId="0" animBg="1"/>
      <p:bldP spid="291880" grpId="0" animBg="1"/>
      <p:bldP spid="291881" grpId="0"/>
      <p:bldP spid="29188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واحدسازي وظيفه</a:t>
            </a:r>
            <a:r>
              <a:rPr lang="en-US" sz="4000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اي: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/>
            </a:r>
            <a:b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</a:b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Zar" pitchFamily="2" charset="-78"/>
              </a:rPr>
              <a:t>اساسي براي </a:t>
            </a:r>
            <a:r>
              <a:rPr lang="fa-IR" dirty="0">
                <a:cs typeface="Zar" pitchFamily="2" charset="-78"/>
              </a:rPr>
              <a:t>گروه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مشاغلي </a:t>
            </a:r>
            <a:r>
              <a:rPr lang="fa-IR" dirty="0">
                <a:cs typeface="Zar" pitchFamily="2" charset="-78"/>
              </a:rPr>
              <a:t>است که با </a:t>
            </a:r>
            <a:r>
              <a:rPr lang="fa-IR" dirty="0" smtClean="0">
                <a:cs typeface="Zar" pitchFamily="2" charset="-78"/>
              </a:rPr>
              <a:t>يک وظيفه سازماني يا </a:t>
            </a:r>
            <a:r>
              <a:rPr lang="fa-IR" dirty="0">
                <a:cs typeface="Zar" pitchFamily="2" charset="-78"/>
              </a:rPr>
              <a:t>مهارت </a:t>
            </a:r>
            <a:r>
              <a:rPr lang="fa-IR" dirty="0" smtClean="0">
                <a:cs typeface="Zar" pitchFamily="2" charset="-78"/>
              </a:rPr>
              <a:t>تخصصي </a:t>
            </a:r>
            <a:r>
              <a:rPr lang="fa-IR" dirty="0">
                <a:cs typeface="Zar" pitchFamily="2" charset="-78"/>
              </a:rPr>
              <a:t>مرتبط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 مانند: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                                       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بازاريابي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امور </a:t>
            </a:r>
            <a:r>
              <a:rPr lang="fa-IR" dirty="0" smtClean="0">
                <a:cs typeface="Zar" pitchFamily="2" charset="-78"/>
              </a:rPr>
              <a:t>مالي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عمليات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منابع </a:t>
            </a:r>
            <a:r>
              <a:rPr lang="fa-IR" dirty="0" smtClean="0">
                <a:cs typeface="Zar" pitchFamily="2" charset="-78"/>
              </a:rPr>
              <a:t>انساني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3302000" y="803275"/>
            <a:ext cx="2452688" cy="1408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6473825" y="3908425"/>
            <a:ext cx="1887538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3659188" y="3908425"/>
            <a:ext cx="1887537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781050" y="3919538"/>
            <a:ext cx="1887538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1658938" y="32512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4456113" y="2206625"/>
            <a:ext cx="0" cy="16970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668463" y="3232150"/>
            <a:ext cx="0" cy="6873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7358063" y="3251200"/>
            <a:ext cx="0" cy="652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3016250" y="1247775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معادن منطقه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شمالي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6143625" y="4256088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کل 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2992438" y="4237038"/>
            <a:ext cx="242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بازاريابي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3903" name="Text Box 15"/>
          <p:cNvSpPr txBox="1">
            <a:spLocks noChangeArrowheads="1"/>
          </p:cNvSpPr>
          <p:nvPr/>
        </p:nvSpPr>
        <p:spPr bwMode="auto">
          <a:xfrm>
            <a:off x="-163513" y="4240213"/>
            <a:ext cx="25114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2867025" y="5514975"/>
            <a:ext cx="3702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 اساس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وظيفه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nimBg="1"/>
      <p:bldP spid="293893" grpId="0" animBg="1"/>
      <p:bldP spid="293894" grpId="0" animBg="1"/>
      <p:bldP spid="293895" grpId="0" animBg="1"/>
      <p:bldP spid="293900" grpId="0"/>
      <p:bldP spid="293901" grpId="0"/>
      <p:bldP spid="293902" grpId="0"/>
      <p:bldP spid="29390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وظيفه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-100013" y="1441450"/>
            <a:ext cx="8229601" cy="4608513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روشي منطقي </a:t>
            </a:r>
            <a:r>
              <a:rPr lang="fa-IR" dirty="0">
                <a:cs typeface="Zar" pitchFamily="2" charset="-78"/>
              </a:rPr>
              <a:t>و اثبات شده در طول زمان.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راه </a:t>
            </a:r>
            <a:r>
              <a:rPr lang="fa-IR" dirty="0" smtClean="0">
                <a:cs typeface="Zar" pitchFamily="2" charset="-78"/>
              </a:rPr>
              <a:t>ايجاد اطمينان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از اصل تخصص </a:t>
            </a:r>
            <a:r>
              <a:rPr lang="fa-IR" dirty="0" smtClean="0">
                <a:cs typeface="Zar" pitchFamily="2" charset="-78"/>
              </a:rPr>
              <a:t>پيروي مي‌کند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 آموزش را آسان </a:t>
            </a:r>
            <a:r>
              <a:rPr lang="fa-IR" dirty="0" smtClean="0">
                <a:cs typeface="Zar" pitchFamily="2" charset="-78"/>
              </a:rPr>
              <a:t>مي‌کند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 </a:t>
            </a:r>
            <a:r>
              <a:rPr lang="fa-IR" dirty="0" smtClean="0">
                <a:cs typeface="Zar" pitchFamily="2" charset="-78"/>
              </a:rPr>
              <a:t>وسايلي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کنترل </a:t>
            </a:r>
            <a:r>
              <a:rPr lang="fa-IR" dirty="0" smtClean="0">
                <a:cs typeface="Zar" pitchFamily="2" charset="-78"/>
              </a:rPr>
              <a:t>شديد </a:t>
            </a:r>
            <a:r>
              <a:rPr lang="fa-IR" dirty="0">
                <a:cs typeface="Zar" pitchFamily="2" charset="-78"/>
              </a:rPr>
              <a:t>در سطح </a:t>
            </a:r>
            <a:r>
              <a:rPr lang="fa-IR" dirty="0" smtClean="0">
                <a:cs typeface="Zar" pitchFamily="2" charset="-78"/>
              </a:rPr>
              <a:t>بالاي </a:t>
            </a:r>
            <a:r>
              <a:rPr lang="fa-IR" dirty="0">
                <a:cs typeface="Zar" pitchFamily="2" charset="-78"/>
              </a:rPr>
              <a:t>سازمان تدارک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latin typeface="Zar" pitchFamily="2" charset="-78"/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بيند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93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معايب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وظيفه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05138"/>
            <a:ext cx="8229600" cy="37084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واحدسازي وظيفه اي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هدفهاي کلي </a:t>
            </a:r>
            <a:r>
              <a:rPr lang="fa-IR" dirty="0">
                <a:cs typeface="Zar" pitchFamily="2" charset="-78"/>
              </a:rPr>
              <a:t>سازمان تمرکز دارد.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تطبيق سريع </a:t>
            </a:r>
            <a:r>
              <a:rPr lang="fa-IR" dirty="0">
                <a:cs typeface="Zar" pitchFamily="2" charset="-78"/>
              </a:rPr>
              <a:t>سازمان را با </a:t>
            </a:r>
            <a:r>
              <a:rPr lang="fa-IR" dirty="0" smtClean="0">
                <a:cs typeface="Zar" pitchFamily="2" charset="-78"/>
              </a:rPr>
              <a:t>تغييرات محيطي </a:t>
            </a:r>
            <a:r>
              <a:rPr lang="fa-IR" dirty="0">
                <a:cs typeface="Zar" pitchFamily="2" charset="-78"/>
              </a:rPr>
              <a:t>دشوار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موجب محدود شدن تخصصها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07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محصول: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33763"/>
            <a:ext cx="8229600" cy="142875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واحدسازي </a:t>
            </a:r>
            <a:r>
              <a:rPr lang="fa-IR" dirty="0">
                <a:cs typeface="Zar" pitchFamily="2" charset="-78"/>
              </a:rPr>
              <a:t>مشاغل بر طبق کالاها و </a:t>
            </a:r>
            <a:r>
              <a:rPr lang="fa-IR" dirty="0" smtClean="0">
                <a:cs typeface="Zar" pitchFamily="2" charset="-78"/>
              </a:rPr>
              <a:t>خدماتي </a:t>
            </a:r>
            <a:r>
              <a:rPr lang="fa-IR" dirty="0">
                <a:cs typeface="Zar" pitchFamily="2" charset="-78"/>
              </a:rPr>
              <a:t>که ارائه </a:t>
            </a:r>
            <a:r>
              <a:rPr lang="fa-IR" dirty="0" smtClean="0">
                <a:cs typeface="Zar" pitchFamily="2" charset="-78"/>
              </a:rPr>
              <a:t>مي‌دهند گروه‌بندي مي‌شوند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مهارت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انساني: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2738"/>
            <a:ext cx="8229600" cy="23749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مهارت به </a:t>
            </a:r>
            <a:r>
              <a:rPr lang="fa-IR" dirty="0" smtClean="0">
                <a:cs typeface="Zar" pitchFamily="2" charset="-78"/>
              </a:rPr>
              <a:t>مدير </a:t>
            </a:r>
            <a:r>
              <a:rPr lang="fa-IR" dirty="0">
                <a:cs typeface="Zar" pitchFamily="2" charset="-78"/>
              </a:rPr>
              <a:t>امکان </a:t>
            </a:r>
            <a:r>
              <a:rPr lang="fa-IR" dirty="0" smtClean="0">
                <a:cs typeface="Zar" pitchFamily="2" charset="-78"/>
              </a:rPr>
              <a:t>مي‌دهد </a:t>
            </a:r>
            <a:r>
              <a:rPr lang="fa-IR" dirty="0">
                <a:cs typeface="Zar" pitchFamily="2" charset="-78"/>
              </a:rPr>
              <a:t>تا با افراد، در کنار آنها و به طور موثر با آنها کار کند. </a:t>
            </a: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در همه سطوح به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مهارت </a:t>
            </a:r>
            <a:r>
              <a:rPr lang="fa-IR" dirty="0" smtClean="0">
                <a:cs typeface="Zar" pitchFamily="2" charset="-78"/>
              </a:rPr>
              <a:t>نيازدارند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302000" y="803275"/>
            <a:ext cx="2452688" cy="1408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6473825" y="3908425"/>
            <a:ext cx="1887538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3659188" y="3908425"/>
            <a:ext cx="1887537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781050" y="3919538"/>
            <a:ext cx="1887538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97992" name="Line 8"/>
          <p:cNvSpPr>
            <a:spLocks noChangeShapeType="1"/>
          </p:cNvSpPr>
          <p:nvPr/>
        </p:nvSpPr>
        <p:spPr bwMode="auto">
          <a:xfrm>
            <a:off x="1658938" y="32512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4456113" y="2206625"/>
            <a:ext cx="0" cy="16970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7994" name="Line 10"/>
          <p:cNvSpPr>
            <a:spLocks noChangeShapeType="1"/>
          </p:cNvSpPr>
          <p:nvPr/>
        </p:nvSpPr>
        <p:spPr bwMode="auto">
          <a:xfrm>
            <a:off x="1668463" y="3232150"/>
            <a:ext cx="0" cy="6873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7995" name="Line 11"/>
          <p:cNvSpPr>
            <a:spLocks noChangeShapeType="1"/>
          </p:cNvSpPr>
          <p:nvPr/>
        </p:nvSpPr>
        <p:spPr bwMode="auto">
          <a:xfrm>
            <a:off x="7358063" y="3251200"/>
            <a:ext cx="0" cy="652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2401888" y="1247775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توليد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6057900" y="4256088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ميزهاي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آشپزخانه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2706688" y="4237038"/>
            <a:ext cx="242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تخت خواب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222250" y="4240213"/>
            <a:ext cx="251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صندليهاي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تخت خوابشو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2867025" y="5514975"/>
            <a:ext cx="3702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 اساس محصول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8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8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8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  <p:bldP spid="297989" grpId="0" animBg="1"/>
      <p:bldP spid="297990" grpId="0" animBg="1"/>
      <p:bldP spid="297991" grpId="0" animBg="1"/>
      <p:bldP spid="297996" grpId="0"/>
      <p:bldP spid="297997" grpId="0"/>
      <p:bldP spid="297998" grpId="0"/>
      <p:bldP spid="297999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محصول: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از </a:t>
            </a:r>
            <a:r>
              <a:rPr lang="fa-IR" dirty="0" smtClean="0">
                <a:cs typeface="Zar" pitchFamily="2" charset="-78"/>
              </a:rPr>
              <a:t>سرمايه تخصيص </a:t>
            </a:r>
            <a:r>
              <a:rPr lang="fa-IR" dirty="0">
                <a:cs typeface="Zar" pitchFamily="2" charset="-78"/>
              </a:rPr>
              <a:t>داده شده </a:t>
            </a:r>
            <a:r>
              <a:rPr lang="fa-IR" dirty="0" smtClean="0">
                <a:cs typeface="Zar" pitchFamily="2" charset="-78"/>
              </a:rPr>
              <a:t>براي محصولي </a:t>
            </a:r>
            <a:r>
              <a:rPr lang="fa-IR" dirty="0">
                <a:cs typeface="Zar" pitchFamily="2" charset="-78"/>
              </a:rPr>
              <a:t>خاص بهتر 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از تخصصها و </a:t>
            </a:r>
            <a:r>
              <a:rPr lang="fa-IR" dirty="0" smtClean="0">
                <a:cs typeface="Zar" pitchFamily="2" charset="-78"/>
              </a:rPr>
              <a:t>مهارتهاي نيروي انساني </a:t>
            </a:r>
            <a:r>
              <a:rPr lang="fa-IR" dirty="0">
                <a:cs typeface="Zar" pitchFamily="2" charset="-78"/>
              </a:rPr>
              <a:t>حداکثر استفاده به عمل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</a:t>
            </a:r>
            <a:r>
              <a:rPr lang="fa-IR" dirty="0" smtClean="0">
                <a:cs typeface="Zar" pitchFamily="2" charset="-78"/>
              </a:rPr>
              <a:t>هماهنگي ميان فعاليتهاي وظيفه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را بهبود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بخشد.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 </a:t>
            </a:r>
            <a:r>
              <a:rPr lang="fa-IR" dirty="0" smtClean="0">
                <a:cs typeface="Zar" pitchFamily="2" charset="-78"/>
              </a:rPr>
              <a:t>زمينه </a:t>
            </a:r>
            <a:r>
              <a:rPr lang="fa-IR" dirty="0">
                <a:cs typeface="Zar" pitchFamily="2" charset="-78"/>
              </a:rPr>
              <a:t>آموزش را </a:t>
            </a:r>
            <a:r>
              <a:rPr lang="fa-IR" dirty="0" smtClean="0">
                <a:cs typeface="Zar" pitchFamily="2" charset="-78"/>
              </a:rPr>
              <a:t>براي مديران </a:t>
            </a:r>
            <a:r>
              <a:rPr lang="fa-IR" dirty="0">
                <a:cs typeface="Zar" pitchFamily="2" charset="-78"/>
              </a:rPr>
              <a:t>فراهم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 موجب تنوع </a:t>
            </a:r>
            <a:r>
              <a:rPr lang="fa-IR" dirty="0" smtClean="0">
                <a:cs typeface="Zar" pitchFamily="2" charset="-78"/>
              </a:rPr>
              <a:t>توليد </a:t>
            </a:r>
            <a:r>
              <a:rPr lang="fa-IR" dirty="0">
                <a:cs typeface="Zar" pitchFamily="2" charset="-78"/>
              </a:rPr>
              <a:t>کالا و بهبود ارائه خدمات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معايب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محصول: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1) استخدام افراد </a:t>
            </a:r>
            <a:r>
              <a:rPr lang="fa-IR" sz="2800" dirty="0" smtClean="0">
                <a:cs typeface="Zar" pitchFamily="2" charset="-78"/>
              </a:rPr>
              <a:t>بيشتري </a:t>
            </a:r>
            <a:r>
              <a:rPr lang="fa-IR" sz="2800" dirty="0">
                <a:cs typeface="Zar" pitchFamily="2" charset="-78"/>
              </a:rPr>
              <a:t>با </a:t>
            </a:r>
            <a:r>
              <a:rPr lang="fa-IR" sz="2800" dirty="0" smtClean="0">
                <a:cs typeface="Zar" pitchFamily="2" charset="-78"/>
              </a:rPr>
              <a:t>تواناييهاي </a:t>
            </a:r>
            <a:r>
              <a:rPr lang="fa-IR" sz="2800" dirty="0">
                <a:cs typeface="Zar" pitchFamily="2" charset="-78"/>
              </a:rPr>
              <a:t>لازم در </a:t>
            </a:r>
            <a:r>
              <a:rPr lang="fa-IR" sz="2800" dirty="0" smtClean="0">
                <a:cs typeface="Zar" pitchFamily="2" charset="-78"/>
              </a:rPr>
              <a:t>مديريت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الزامي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کند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2) به </a:t>
            </a:r>
            <a:r>
              <a:rPr lang="fa-IR" sz="2800" dirty="0" smtClean="0">
                <a:cs typeface="Zar" pitchFamily="2" charset="-78"/>
              </a:rPr>
              <a:t>دليل </a:t>
            </a:r>
            <a:r>
              <a:rPr lang="fa-IR" sz="2800" dirty="0">
                <a:cs typeface="Zar" pitchFamily="2" charset="-78"/>
              </a:rPr>
              <a:t>تکرار خدمات و </a:t>
            </a:r>
            <a:r>
              <a:rPr lang="fa-IR" sz="2800" dirty="0" smtClean="0">
                <a:cs typeface="Zar" pitchFamily="2" charset="-78"/>
              </a:rPr>
              <a:t>فعاليتهاي </a:t>
            </a:r>
            <a:r>
              <a:rPr lang="fa-IR" sz="2800" dirty="0">
                <a:cs typeface="Zar" pitchFamily="2" charset="-78"/>
              </a:rPr>
              <a:t>مشابه در </a:t>
            </a:r>
            <a:r>
              <a:rPr lang="fa-IR" sz="2800" dirty="0" smtClean="0">
                <a:cs typeface="Zar" pitchFamily="2" charset="-78"/>
              </a:rPr>
              <a:t>واحدهاي </a:t>
            </a:r>
            <a:r>
              <a:rPr lang="fa-IR" sz="2800" dirty="0">
                <a:cs typeface="Zar" pitchFamily="2" charset="-78"/>
              </a:rPr>
              <a:t>مختلف </a:t>
            </a:r>
            <a:r>
              <a:rPr lang="fa-IR" sz="2800" dirty="0" smtClean="0">
                <a:cs typeface="Zar" pitchFamily="2" charset="-78"/>
              </a:rPr>
              <a:t>هزينه بيشتري </a:t>
            </a:r>
            <a:r>
              <a:rPr lang="fa-IR" sz="2800" dirty="0">
                <a:cs typeface="Zar" pitchFamily="2" charset="-78"/>
              </a:rPr>
              <a:t>را به سازمان </a:t>
            </a:r>
            <a:r>
              <a:rPr lang="fa-IR" sz="2800" dirty="0" smtClean="0">
                <a:cs typeface="Zar" pitchFamily="2" charset="-78"/>
              </a:rPr>
              <a:t>تحميل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کند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3) </a:t>
            </a:r>
            <a:r>
              <a:rPr lang="fa-IR" sz="2800" dirty="0" smtClean="0">
                <a:cs typeface="Zar" pitchFamily="2" charset="-78"/>
              </a:rPr>
              <a:t>مديريت عالي </a:t>
            </a:r>
            <a:r>
              <a:rPr lang="fa-IR" sz="2800" dirty="0">
                <a:cs typeface="Zar" pitchFamily="2" charset="-78"/>
              </a:rPr>
              <a:t>سازمان به </a:t>
            </a:r>
            <a:r>
              <a:rPr lang="fa-IR" sz="2800" dirty="0" smtClean="0">
                <a:cs typeface="Zar" pitchFamily="2" charset="-78"/>
              </a:rPr>
              <a:t>دشواري مي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تواند کنترل لازم را اعمال کند.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4) </a:t>
            </a:r>
            <a:r>
              <a:rPr lang="fa-IR" sz="2800" dirty="0" smtClean="0">
                <a:cs typeface="Zar" pitchFamily="2" charset="-78"/>
              </a:rPr>
              <a:t>مشتري براي خريد </a:t>
            </a:r>
            <a:r>
              <a:rPr lang="fa-IR" sz="2800" dirty="0">
                <a:cs typeface="Zar" pitchFamily="2" charset="-78"/>
              </a:rPr>
              <a:t>چند نوع کالا مجبور است به </a:t>
            </a:r>
            <a:r>
              <a:rPr lang="fa-IR" sz="2800" dirty="0" smtClean="0">
                <a:cs typeface="Zar" pitchFamily="2" charset="-78"/>
              </a:rPr>
              <a:t>واحدهاي </a:t>
            </a:r>
            <a:r>
              <a:rPr lang="fa-IR" sz="2800" dirty="0">
                <a:cs typeface="Zar" pitchFamily="2" charset="-78"/>
              </a:rPr>
              <a:t>مختلف سازمان مراجعه کند.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5) کارکنان ممکن است آنچنان بر محصول خود تمرکز </a:t>
            </a:r>
            <a:r>
              <a:rPr lang="fa-IR" sz="2800" dirty="0" smtClean="0">
                <a:cs typeface="Zar" pitchFamily="2" charset="-78"/>
              </a:rPr>
              <a:t>يابند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فعاليتهاي وسيع </a:t>
            </a:r>
            <a:r>
              <a:rPr lang="fa-IR" sz="2800" dirty="0">
                <a:cs typeface="Zar" pitchFamily="2" charset="-78"/>
              </a:rPr>
              <a:t>سازمان را فراموش کنند.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واحدسازي جغرافيايي يا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منطقه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19450"/>
            <a:ext cx="8229600" cy="2155825"/>
          </a:xfrm>
        </p:spPr>
        <p:txBody>
          <a:bodyPr/>
          <a:lstStyle/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منابع بر اساس </a:t>
            </a:r>
            <a:r>
              <a:rPr lang="fa-IR" dirty="0" smtClean="0">
                <a:cs typeface="Zar" pitchFamily="2" charset="-78"/>
              </a:rPr>
              <a:t>مکاني </a:t>
            </a:r>
            <a:r>
              <a:rPr lang="fa-IR" dirty="0">
                <a:cs typeface="Zar" pitchFamily="2" charset="-78"/>
              </a:rPr>
              <a:t>که قرار است کار سازمان در آنجا اجرا شود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حوزه بازار منطقه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که نظام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در آن </a:t>
            </a:r>
            <a:r>
              <a:rPr lang="fa-IR" dirty="0" smtClean="0">
                <a:cs typeface="Zar" pitchFamily="2" charset="-78"/>
              </a:rPr>
              <a:t>فعاليت </a:t>
            </a:r>
            <a:r>
              <a:rPr lang="fa-IR" dirty="0">
                <a:cs typeface="Zar" pitchFamily="2" charset="-78"/>
              </a:rPr>
              <a:t>دارد </a:t>
            </a:r>
            <a:r>
              <a:rPr lang="fa-IR" dirty="0" smtClean="0">
                <a:cs typeface="Zar" pitchFamily="2" charset="-78"/>
              </a:rPr>
              <a:t>واحدسازي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3302000" y="803275"/>
            <a:ext cx="2452688" cy="1408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6473825" y="3908425"/>
            <a:ext cx="1887538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3659188" y="3908425"/>
            <a:ext cx="1887537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781050" y="3919538"/>
            <a:ext cx="1887538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58938" y="32512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4456113" y="2206625"/>
            <a:ext cx="0" cy="16970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>
            <a:off x="1668463" y="3232150"/>
            <a:ext cx="0" cy="6873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>
            <a:off x="7358063" y="3251200"/>
            <a:ext cx="0" cy="652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2220913" y="1203325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رئيس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2093" name="Text Box 13"/>
          <p:cNvSpPr txBox="1">
            <a:spLocks noChangeArrowheads="1"/>
          </p:cNvSpPr>
          <p:nvPr/>
        </p:nvSpPr>
        <p:spPr bwMode="auto">
          <a:xfrm>
            <a:off x="6143625" y="4256088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معادن منطقه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شرقي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2992438" y="4237038"/>
            <a:ext cx="242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معادن منطقه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شمالي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2095" name="Text Box 15"/>
          <p:cNvSpPr txBox="1">
            <a:spLocks noChangeArrowheads="1"/>
          </p:cNvSpPr>
          <p:nvPr/>
        </p:nvSpPr>
        <p:spPr bwMode="auto">
          <a:xfrm>
            <a:off x="-163513" y="4240213"/>
            <a:ext cx="25114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معادن منطقه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غربي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1617663" y="5514975"/>
            <a:ext cx="49514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جغرافيايي يا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منطقه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Zar" pitchFamily="2" charset="-78"/>
              </a:rPr>
              <a:t>‌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0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0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animBg="1"/>
      <p:bldP spid="302085" grpId="0" animBg="1"/>
      <p:bldP spid="302086" grpId="0" animBg="1"/>
      <p:bldP spid="302087" grpId="0" animBg="1"/>
      <p:bldP spid="302092" grpId="0"/>
      <p:bldP spid="302093" grpId="0"/>
      <p:bldP spid="302094" grpId="0"/>
      <p:bldP spid="302095" grpId="0"/>
      <p:bldP spid="30209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واحدسازي جغرافيايي: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688975" y="1905000"/>
            <a:ext cx="7997825" cy="4114800"/>
          </a:xfrm>
        </p:spPr>
        <p:txBody>
          <a:bodyPr/>
          <a:lstStyle/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تشريک مساعي محلي </a:t>
            </a:r>
            <a:r>
              <a:rPr lang="fa-IR" dirty="0">
                <a:cs typeface="Zar" pitchFamily="2" charset="-78"/>
              </a:rPr>
              <a:t>را در </a:t>
            </a:r>
            <a:r>
              <a:rPr lang="fa-IR" dirty="0" smtClean="0">
                <a:cs typeface="Zar" pitchFamily="2" charset="-78"/>
              </a:rPr>
              <a:t>تصميم گيريها تشويق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امکان استخدام افراد </a:t>
            </a:r>
            <a:r>
              <a:rPr lang="fa-IR" dirty="0" smtClean="0">
                <a:cs typeface="Zar" pitchFamily="2" charset="-78"/>
              </a:rPr>
              <a:t>محلي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افزايش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ارتباط متقابل با مردم محل توسعه </a:t>
            </a:r>
            <a:r>
              <a:rPr lang="fa-IR" dirty="0" smtClean="0">
                <a:cs typeface="Zar" pitchFamily="2" charset="-78"/>
              </a:rPr>
              <a:t>پيدا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 امکان </a:t>
            </a:r>
            <a:r>
              <a:rPr lang="fa-IR" dirty="0" smtClean="0">
                <a:cs typeface="Zar" pitchFamily="2" charset="-78"/>
              </a:rPr>
              <a:t>پاسخگويي سريع </a:t>
            </a:r>
            <a:r>
              <a:rPr lang="fa-IR" dirty="0">
                <a:cs typeface="Zar" pitchFamily="2" charset="-78"/>
              </a:rPr>
              <a:t>و کارآمد به </a:t>
            </a:r>
            <a:r>
              <a:rPr lang="fa-IR" dirty="0" smtClean="0">
                <a:cs typeface="Zar" pitchFamily="2" charset="-78"/>
              </a:rPr>
              <a:t>شرايط محلي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محلهاي </a:t>
            </a:r>
            <a:r>
              <a:rPr lang="fa-IR" dirty="0">
                <a:cs typeface="Zar" pitchFamily="2" charset="-78"/>
              </a:rPr>
              <a:t>مختلف فراهم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 </a:t>
            </a:r>
            <a:r>
              <a:rPr lang="fa-IR" dirty="0" smtClean="0">
                <a:cs typeface="Zar" pitchFamily="2" charset="-78"/>
              </a:rPr>
              <a:t>توانايي </a:t>
            </a:r>
            <a:r>
              <a:rPr lang="fa-IR" dirty="0">
                <a:cs typeface="Zar" pitchFamily="2" charset="-78"/>
              </a:rPr>
              <a:t>اداره کارآامد و موثر </a:t>
            </a:r>
            <a:r>
              <a:rPr lang="fa-IR" dirty="0" smtClean="0">
                <a:cs typeface="Zar" pitchFamily="2" charset="-78"/>
              </a:rPr>
              <a:t>عمليات </a:t>
            </a:r>
            <a:r>
              <a:rPr lang="fa-IR" dirty="0">
                <a:cs typeface="Zar" pitchFamily="2" charset="-78"/>
              </a:rPr>
              <a:t>پراکنده در حوزه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وسيع ايجاد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معايب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منطقه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 يا جغرافيايي: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601663" y="1905000"/>
            <a:ext cx="8085137" cy="4114800"/>
          </a:xfrm>
        </p:spPr>
        <p:txBody>
          <a:bodyPr/>
          <a:lstStyle/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کمبود </a:t>
            </a:r>
            <a:r>
              <a:rPr lang="fa-IR" dirty="0" smtClean="0">
                <a:cs typeface="Zar" pitchFamily="2" charset="-78"/>
              </a:rPr>
              <a:t>نيروهاي </a:t>
            </a:r>
            <a:r>
              <a:rPr lang="fa-IR" dirty="0">
                <a:cs typeface="Zar" pitchFamily="2" charset="-78"/>
              </a:rPr>
              <a:t>متخصص و کارآمد که ممکن است رشد سازمان را محدود سازد.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تکرار </a:t>
            </a:r>
            <a:r>
              <a:rPr lang="fa-IR" dirty="0" smtClean="0">
                <a:cs typeface="Zar" pitchFamily="2" charset="-78"/>
              </a:rPr>
              <a:t>برخي </a:t>
            </a:r>
            <a:r>
              <a:rPr lang="fa-IR" dirty="0">
                <a:cs typeface="Zar" pitchFamily="2" charset="-78"/>
              </a:rPr>
              <a:t>خدمات در مناطق مختلف.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</a:t>
            </a:r>
            <a:r>
              <a:rPr lang="fa-IR" dirty="0" smtClean="0">
                <a:cs typeface="Zar" pitchFamily="2" charset="-78"/>
              </a:rPr>
              <a:t>مديريت عالي </a:t>
            </a:r>
            <a:r>
              <a:rPr lang="fa-IR" dirty="0">
                <a:cs typeface="Zar" pitchFamily="2" charset="-78"/>
              </a:rPr>
              <a:t>سازمان به </a:t>
            </a:r>
            <a:r>
              <a:rPr lang="fa-IR" dirty="0" smtClean="0">
                <a:cs typeface="Zar" pitchFamily="2" charset="-78"/>
              </a:rPr>
              <a:t>دشواري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کنترل لازم را اعمال کند.</a:t>
            </a:r>
          </a:p>
          <a:p>
            <a:pPr marL="609600" indent="-609600"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 مناطق </a:t>
            </a:r>
            <a:r>
              <a:rPr lang="fa-IR" dirty="0" smtClean="0">
                <a:cs typeface="Zar" pitchFamily="2" charset="-78"/>
              </a:rPr>
              <a:t>جغرافيايي </a:t>
            </a:r>
            <a:r>
              <a:rPr lang="fa-IR" dirty="0">
                <a:cs typeface="Zar" pitchFamily="2" charset="-78"/>
              </a:rPr>
              <a:t>گوناگون را به </a:t>
            </a:r>
            <a:r>
              <a:rPr lang="fa-IR" dirty="0" smtClean="0">
                <a:cs typeface="Zar" pitchFamily="2" charset="-78"/>
              </a:rPr>
              <a:t>دشواري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 هماهنگ کرد.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36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مشتري: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62313"/>
            <a:ext cx="8229600" cy="15319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عامل </a:t>
            </a:r>
            <a:r>
              <a:rPr lang="fa-IR" dirty="0" smtClean="0">
                <a:cs typeface="Zar" pitchFamily="2" charset="-78"/>
              </a:rPr>
              <a:t>کليدي </a:t>
            </a:r>
            <a:r>
              <a:rPr lang="fa-IR" dirty="0">
                <a:cs typeface="Zar" pitchFamily="2" charset="-78"/>
              </a:rPr>
              <a:t>در دسته </a:t>
            </a:r>
            <a:r>
              <a:rPr lang="fa-IR" dirty="0" smtClean="0">
                <a:cs typeface="Zar" pitchFamily="2" charset="-78"/>
              </a:rPr>
              <a:t>بندي فعاليتها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</a:t>
            </a:r>
            <a:r>
              <a:rPr lang="fa-IR" dirty="0" smtClean="0">
                <a:cs typeface="Zar" pitchFamily="2" charset="-78"/>
              </a:rPr>
              <a:t>واحدسازي مشتري يا </a:t>
            </a:r>
            <a:r>
              <a:rPr lang="fa-IR" dirty="0">
                <a:cs typeface="Zar" pitchFamily="2" charset="-78"/>
              </a:rPr>
              <a:t>ارباب رجوع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3302000" y="803275"/>
            <a:ext cx="2452688" cy="1408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6473825" y="3908425"/>
            <a:ext cx="1887538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3659188" y="3908425"/>
            <a:ext cx="1887537" cy="1001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781050" y="3919538"/>
            <a:ext cx="1887538" cy="1001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658938" y="32512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4456113" y="2206625"/>
            <a:ext cx="0" cy="16970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1668463" y="3232150"/>
            <a:ext cx="0" cy="6873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>
            <a:off x="7358063" y="3251200"/>
            <a:ext cx="0" cy="652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2487613" y="1247775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6510338" y="3937000"/>
            <a:ext cx="185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نمايندگيهاي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 برا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 کالاهاي بازرگاني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3706813" y="4059238"/>
            <a:ext cx="1843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نمايندگيهاي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 برا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 کالاهاي خانگي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996950" y="3949700"/>
            <a:ext cx="16843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نمايندگيهاي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 برا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 کالاهاي آموزشي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2867025" y="5514975"/>
            <a:ext cx="3702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 اساس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مشتري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  <p:bldP spid="307205" grpId="0" animBg="1"/>
      <p:bldP spid="307206" grpId="0" animBg="1"/>
      <p:bldP spid="307207" grpId="0" animBg="1"/>
      <p:bldP spid="307212" grpId="0"/>
      <p:bldP spid="307213" grpId="0"/>
      <p:bldP spid="307214" grpId="0"/>
      <p:bldP spid="307215" grpId="0"/>
      <p:bldP spid="307216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5921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cs typeface="Zar" pitchFamily="2" charset="-78"/>
              </a:rPr>
              <a:t>مزاياي واحدسازي </a:t>
            </a:r>
            <a:r>
              <a:rPr lang="fa-IR" dirty="0">
                <a:solidFill>
                  <a:schemeClr val="tx1"/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tx1"/>
                </a:solidFill>
                <a:cs typeface="Zar" pitchFamily="2" charset="-78"/>
              </a:rPr>
              <a:t>مشتري:</a:t>
            </a:r>
            <a:endParaRPr lang="en-US" dirty="0">
              <a:solidFill>
                <a:schemeClr val="tx1"/>
              </a:solidFill>
              <a:cs typeface="Zar" pitchFamily="2" charset="-78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-1028700" y="1589088"/>
            <a:ext cx="8229600" cy="4202112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به </a:t>
            </a:r>
            <a:r>
              <a:rPr lang="fa-IR" dirty="0" smtClean="0">
                <a:cs typeface="Zar" pitchFamily="2" charset="-78"/>
              </a:rPr>
              <a:t>مزاياي اقتصادي </a:t>
            </a:r>
            <a:r>
              <a:rPr lang="fa-IR" dirty="0">
                <a:cs typeface="Zar" pitchFamily="2" charset="-78"/>
              </a:rPr>
              <a:t>دست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يابد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فناوري تخصصي </a:t>
            </a:r>
            <a:r>
              <a:rPr lang="fa-IR" dirty="0">
                <a:cs typeface="Zar" pitchFamily="2" charset="-78"/>
              </a:rPr>
              <a:t>را به کار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برد.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</a:t>
            </a:r>
            <a:r>
              <a:rPr lang="fa-IR" dirty="0" smtClean="0">
                <a:cs typeface="Zar" pitchFamily="2" charset="-78"/>
              </a:rPr>
              <a:t>مهارتهاي ويژه </a:t>
            </a:r>
            <a:r>
              <a:rPr lang="fa-IR" dirty="0">
                <a:cs typeface="Zar" pitchFamily="2" charset="-78"/>
              </a:rPr>
              <a:t>را بهبود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بخشد.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مهارت‌هاي فني: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36838"/>
            <a:ext cx="8229600" cy="19431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مهارت‌ها به </a:t>
            </a:r>
            <a:r>
              <a:rPr lang="fa-IR" dirty="0" smtClean="0">
                <a:cs typeface="Zar" pitchFamily="2" charset="-78"/>
              </a:rPr>
              <a:t>معني توانايي </a:t>
            </a:r>
            <a:r>
              <a:rPr lang="fa-IR" dirty="0">
                <a:cs typeface="Zar" pitchFamily="2" charset="-78"/>
              </a:rPr>
              <a:t>به کار بردن ابزار، </a:t>
            </a:r>
            <a:r>
              <a:rPr lang="fa-IR" dirty="0" smtClean="0">
                <a:cs typeface="Zar" pitchFamily="2" charset="-78"/>
              </a:rPr>
              <a:t>شيوه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دانش مورد </a:t>
            </a:r>
            <a:r>
              <a:rPr lang="fa-IR" dirty="0" smtClean="0">
                <a:cs typeface="Zar" pitchFamily="2" charset="-78"/>
              </a:rPr>
              <a:t>نياز براي اجراي يک زمينه تخصصي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معايب </a:t>
            </a:r>
            <a:r>
              <a:rPr lang="fa-IR" dirty="0" smtClean="0">
                <a:solidFill>
                  <a:schemeClr val="tx1"/>
                </a:solidFill>
                <a:cs typeface="Zar" pitchFamily="2" charset="-78"/>
              </a:rPr>
              <a:t>واحدسازي </a:t>
            </a:r>
            <a:r>
              <a:rPr lang="fa-IR" dirty="0">
                <a:solidFill>
                  <a:schemeClr val="tx1"/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tx1"/>
                </a:solidFill>
                <a:cs typeface="Zar" pitchFamily="2" charset="-78"/>
              </a:rPr>
              <a:t>مشتري:</a:t>
            </a:r>
            <a:endParaRPr lang="en-US" dirty="0">
              <a:solidFill>
                <a:schemeClr val="tx1"/>
              </a:solidFill>
              <a:cs typeface="Zar" pitchFamily="2" charset="-78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31200" cy="4419600"/>
          </a:xfrm>
        </p:spPr>
        <p:txBody>
          <a:bodyPr/>
          <a:lstStyle/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ممکن است </a:t>
            </a:r>
            <a:r>
              <a:rPr lang="fa-IR" dirty="0" smtClean="0">
                <a:cs typeface="Zar" pitchFamily="2" charset="-78"/>
              </a:rPr>
              <a:t>هماهنگي عمليات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پاسخ به </a:t>
            </a:r>
            <a:r>
              <a:rPr lang="fa-IR" dirty="0" smtClean="0">
                <a:cs typeface="Zar" pitchFamily="2" charset="-78"/>
              </a:rPr>
              <a:t>تقاضاهاي مشتريان </a:t>
            </a:r>
            <a:r>
              <a:rPr lang="fa-IR" dirty="0">
                <a:cs typeface="Zar" pitchFamily="2" charset="-78"/>
              </a:rPr>
              <a:t>مشکل کند.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به </a:t>
            </a: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و کارکنان ماهر در رابطه با مشکلات </a:t>
            </a:r>
            <a:r>
              <a:rPr lang="fa-IR" dirty="0" smtClean="0">
                <a:cs typeface="Zar" pitchFamily="2" charset="-78"/>
              </a:rPr>
              <a:t>مشتريان نياز </a:t>
            </a:r>
            <a:r>
              <a:rPr lang="fa-IR" dirty="0">
                <a:cs typeface="Zar" pitchFamily="2" charset="-78"/>
              </a:rPr>
              <a:t>دارد.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ممکن است نتواند </a:t>
            </a:r>
            <a:r>
              <a:rPr lang="fa-IR" dirty="0" smtClean="0">
                <a:cs typeface="Zar" pitchFamily="2" charset="-78"/>
              </a:rPr>
              <a:t>گروههاي مشتريان </a:t>
            </a:r>
            <a:r>
              <a:rPr lang="fa-IR" dirty="0">
                <a:cs typeface="Zar" pitchFamily="2" charset="-78"/>
              </a:rPr>
              <a:t>را همواره خوب </a:t>
            </a:r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79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فرآيند توليد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00038" y="3362325"/>
            <a:ext cx="8229600" cy="174942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فرآيند توليد </a:t>
            </a:r>
            <a:r>
              <a:rPr lang="fa-IR" dirty="0">
                <a:cs typeface="Zar" pitchFamily="2" charset="-78"/>
              </a:rPr>
              <a:t>کالا و خدمات </a:t>
            </a:r>
            <a:r>
              <a:rPr lang="fa-IR" dirty="0" smtClean="0">
                <a:cs typeface="Zar" pitchFamily="2" charset="-78"/>
              </a:rPr>
              <a:t>تاکيد </a:t>
            </a:r>
            <a:r>
              <a:rPr lang="fa-IR" dirty="0">
                <a:cs typeface="Zar" pitchFamily="2" charset="-78"/>
              </a:rPr>
              <a:t>دارد و بر طبق مراحل </a:t>
            </a:r>
            <a:r>
              <a:rPr lang="fa-IR" dirty="0" smtClean="0">
                <a:cs typeface="Zar" pitchFamily="2" charset="-78"/>
              </a:rPr>
              <a:t>اصلي فرآيندي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براي توليد </a:t>
            </a:r>
            <a:r>
              <a:rPr lang="fa-IR" dirty="0">
                <a:cs typeface="Zar" pitchFamily="2" charset="-78"/>
              </a:rPr>
              <a:t>محصول و خدمات به کار رفته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3284538" y="1379538"/>
            <a:ext cx="2584450" cy="13779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6646863" y="3657600"/>
            <a:ext cx="1757362" cy="739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720725" y="3668713"/>
            <a:ext cx="1757363" cy="739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2724150" y="3667125"/>
            <a:ext cx="1757363" cy="739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4725988" y="3667125"/>
            <a:ext cx="1757362" cy="739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414713" y="1785938"/>
            <a:ext cx="1844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توليد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6300788" y="3844925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واحد رنگ زدن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4025900" y="3841750"/>
            <a:ext cx="2249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واحد چسباندن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1743075" y="3846513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واحد سمباده زدن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-742950" y="3844925"/>
            <a:ext cx="310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بريدن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چوبها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4529138" y="2771775"/>
            <a:ext cx="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>
            <a:off x="1582738" y="3265488"/>
            <a:ext cx="6008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>
            <a:off x="1597025" y="3265488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16" name="Line 20"/>
          <p:cNvSpPr>
            <a:spLocks noChangeShapeType="1"/>
          </p:cNvSpPr>
          <p:nvPr/>
        </p:nvSpPr>
        <p:spPr bwMode="auto">
          <a:xfrm>
            <a:off x="7600950" y="3260725"/>
            <a:ext cx="0" cy="406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17" name="Line 21"/>
          <p:cNvSpPr>
            <a:spLocks noChangeShapeType="1"/>
          </p:cNvSpPr>
          <p:nvPr/>
        </p:nvSpPr>
        <p:spPr bwMode="auto">
          <a:xfrm>
            <a:off x="1597025" y="3265488"/>
            <a:ext cx="0" cy="406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18" name="Line 22"/>
          <p:cNvSpPr>
            <a:spLocks noChangeShapeType="1"/>
          </p:cNvSpPr>
          <p:nvPr/>
        </p:nvSpPr>
        <p:spPr bwMode="auto">
          <a:xfrm>
            <a:off x="5568950" y="3275013"/>
            <a:ext cx="0" cy="406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19" name="Line 23"/>
          <p:cNvSpPr>
            <a:spLocks noChangeShapeType="1"/>
          </p:cNvSpPr>
          <p:nvPr/>
        </p:nvSpPr>
        <p:spPr bwMode="auto">
          <a:xfrm>
            <a:off x="3563938" y="3273425"/>
            <a:ext cx="0" cy="406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2381250" y="5156200"/>
            <a:ext cx="4468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براساس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 توليد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1" grpId="0" animBg="1"/>
      <p:bldP spid="311302" grpId="0" animBg="1"/>
      <p:bldP spid="311303" grpId="0" animBg="1"/>
      <p:bldP spid="311304" grpId="0" animBg="1"/>
      <p:bldP spid="311305" grpId="0"/>
      <p:bldP spid="311306" grpId="0"/>
      <p:bldP spid="311307" grpId="0"/>
      <p:bldP spid="311308" grpId="0"/>
      <p:bldP spid="311309" grpId="0"/>
      <p:bldP spid="311320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فرآيند توليد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362200"/>
            <a:ext cx="5341938" cy="3419475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به </a:t>
            </a:r>
            <a:r>
              <a:rPr lang="fa-IR" dirty="0" smtClean="0">
                <a:cs typeface="Zar" pitchFamily="2" charset="-78"/>
              </a:rPr>
              <a:t>مزاياي اقتصادي </a:t>
            </a:r>
            <a:r>
              <a:rPr lang="fa-IR" dirty="0">
                <a:cs typeface="Zar" pitchFamily="2" charset="-78"/>
              </a:rPr>
              <a:t>دست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يابد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فناوري تخصصي </a:t>
            </a:r>
            <a:r>
              <a:rPr lang="fa-IR" dirty="0">
                <a:cs typeface="Zar" pitchFamily="2" charset="-78"/>
              </a:rPr>
              <a:t>را بکار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برد.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</a:t>
            </a:r>
            <a:r>
              <a:rPr lang="fa-IR" dirty="0" smtClean="0">
                <a:cs typeface="Zar" pitchFamily="2" charset="-78"/>
              </a:rPr>
              <a:t>مهارتهاي ويژه </a:t>
            </a:r>
            <a:r>
              <a:rPr lang="fa-IR" dirty="0">
                <a:cs typeface="Zar" pitchFamily="2" charset="-78"/>
              </a:rPr>
              <a:t>را بهبود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بخشد.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معايب 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فرآيند توليد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4288" y="2347913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</a:t>
            </a:r>
            <a:r>
              <a:rPr lang="fa-IR" dirty="0" smtClean="0">
                <a:cs typeface="Zar" pitchFamily="2" charset="-78"/>
              </a:rPr>
              <a:t>هماهنگي </a:t>
            </a:r>
            <a:r>
              <a:rPr lang="fa-IR" dirty="0">
                <a:cs typeface="Zar" pitchFamily="2" charset="-78"/>
              </a:rPr>
              <a:t>واحدها دشوار است.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</a:t>
            </a:r>
            <a:r>
              <a:rPr lang="fa-IR" dirty="0" smtClean="0">
                <a:cs typeface="Zar" pitchFamily="2" charset="-78"/>
              </a:rPr>
              <a:t>مسئوليت سوددهي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سطح </a:t>
            </a:r>
            <a:r>
              <a:rPr lang="fa-IR" dirty="0" smtClean="0">
                <a:cs typeface="Zar" pitchFamily="2" charset="-78"/>
              </a:rPr>
              <a:t>بالاي </a:t>
            </a:r>
            <a:r>
              <a:rPr lang="fa-IR" dirty="0">
                <a:cs typeface="Zar" pitchFamily="2" charset="-78"/>
              </a:rPr>
              <a:t>سازمان است.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 </a:t>
            </a:r>
            <a:r>
              <a:rPr lang="fa-IR" dirty="0" smtClean="0">
                <a:cs typeface="Zar" pitchFamily="2" charset="-78"/>
              </a:rPr>
              <a:t>اين شيوه براي </a:t>
            </a:r>
            <a:r>
              <a:rPr lang="fa-IR" dirty="0">
                <a:cs typeface="Zar" pitchFamily="2" charset="-78"/>
              </a:rPr>
              <a:t>پرورش </a:t>
            </a:r>
            <a:r>
              <a:rPr lang="fa-IR" dirty="0" smtClean="0">
                <a:cs typeface="Zar" pitchFamily="2" charset="-78"/>
              </a:rPr>
              <a:t>مديران عمومي </a:t>
            </a:r>
            <a:r>
              <a:rPr lang="fa-IR" dirty="0">
                <a:cs typeface="Zar" pitchFamily="2" charset="-78"/>
              </a:rPr>
              <a:t>نامناسب است.</a:t>
            </a:r>
            <a:endParaRPr lang="en-US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پيش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دانسته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الگوهاي جديد واحدسازي: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905000"/>
            <a:ext cx="8564563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واحد صف: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واحدهايي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وظايف </a:t>
            </a:r>
            <a:r>
              <a:rPr lang="fa-IR" dirty="0">
                <a:cs typeface="Zar" pitchFamily="2" charset="-78"/>
              </a:rPr>
              <a:t>آنها به طور </a:t>
            </a:r>
            <a:r>
              <a:rPr lang="fa-IR" dirty="0" smtClean="0">
                <a:cs typeface="Zar" pitchFamily="2" charset="-78"/>
              </a:rPr>
              <a:t>مستقيم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تامين هدفهاي </a:t>
            </a:r>
            <a:r>
              <a:rPr lang="fa-IR" dirty="0">
                <a:cs typeface="Zar" pitchFamily="2" charset="-78"/>
              </a:rPr>
              <a:t>سازمان موثر است.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واحد ستاد: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   </a:t>
            </a:r>
            <a:r>
              <a:rPr lang="fa-IR" dirty="0" smtClean="0">
                <a:cs typeface="Zar" pitchFamily="2" charset="-78"/>
              </a:rPr>
              <a:t>واحدهايي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وظايف </a:t>
            </a:r>
            <a:r>
              <a:rPr lang="fa-IR" dirty="0">
                <a:cs typeface="Zar" pitchFamily="2" charset="-78"/>
              </a:rPr>
              <a:t>آنها به طور </a:t>
            </a:r>
            <a:r>
              <a:rPr lang="fa-IR" dirty="0" smtClean="0">
                <a:cs typeface="Zar" pitchFamily="2" charset="-78"/>
              </a:rPr>
              <a:t>غيرمستقيم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تامين هدفهاي </a:t>
            </a:r>
            <a:r>
              <a:rPr lang="fa-IR" dirty="0">
                <a:cs typeface="Zar" pitchFamily="2" charset="-78"/>
              </a:rPr>
              <a:t>سازمان موثر است 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3817938" y="871538"/>
            <a:ext cx="2524125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عامل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6284913" y="2003425"/>
            <a:ext cx="2511425" cy="879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ستاد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متمرکز:مديران حقوقي،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منابع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انساني،امور مالي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243763" y="3716338"/>
            <a:ext cx="1536700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معاون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عملياتي آسيايي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4933950" y="3743325"/>
            <a:ext cx="1509713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معاون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عملياتي اروپايي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2844800" y="3730625"/>
            <a:ext cx="1524000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معاون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عملياتي آمريکاي جنوبي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769938" y="3743325"/>
            <a:ext cx="1524000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معاون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عملياتي آمريکاي شمالي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>
            <a:off x="1384300" y="3338513"/>
            <a:ext cx="65341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>
            <a:off x="1398588" y="3348038"/>
            <a:ext cx="0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>
            <a:off x="3582988" y="3341688"/>
            <a:ext cx="0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5688013" y="3346450"/>
            <a:ext cx="0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7908925" y="3335338"/>
            <a:ext cx="0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4959350" y="1277938"/>
            <a:ext cx="0" cy="2074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4968875" y="2395538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>
            <a:off x="1524000" y="2898775"/>
            <a:ext cx="5864225" cy="8572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3687763" y="2889250"/>
            <a:ext cx="3729037" cy="8572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5707063" y="2917825"/>
            <a:ext cx="1581150" cy="82867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339013" y="2873375"/>
            <a:ext cx="869950" cy="8128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09575" y="5297488"/>
            <a:ext cx="638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وظايف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صف و ستاد در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يک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animBg="1"/>
      <p:bldP spid="345093" grpId="0" animBg="1"/>
      <p:bldP spid="345094" grpId="0" animBg="1"/>
      <p:bldP spid="345095" grpId="0" animBg="1"/>
      <p:bldP spid="345096" grpId="0" animBg="1"/>
      <p:bldP spid="345097" grpId="0" animBg="1"/>
      <p:bldP spid="345109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ستاد: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1)ستاد </a:t>
            </a:r>
            <a:r>
              <a:rPr lang="fa-IR" dirty="0" smtClean="0">
                <a:cs typeface="Zar" pitchFamily="2" charset="-78"/>
              </a:rPr>
              <a:t>عمومي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2)ستاد </a:t>
            </a:r>
            <a:r>
              <a:rPr lang="fa-IR" dirty="0" smtClean="0">
                <a:cs typeface="Zar" pitchFamily="2" charset="-78"/>
              </a:rPr>
              <a:t>شخصي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3)ستاد </a:t>
            </a:r>
            <a:r>
              <a:rPr lang="fa-IR" dirty="0" smtClean="0">
                <a:cs typeface="Zar" pitchFamily="2" charset="-78"/>
              </a:rPr>
              <a:t>تخصصي</a:t>
            </a:r>
            <a:r>
              <a:rPr lang="fa-IR" dirty="0">
                <a:cs typeface="Zar" pitchFamily="2" charset="-78"/>
              </a:rPr>
              <a:t>	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اختيارات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ستاد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تخصصي: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37088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1)مشورتي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2)خدماتي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3)نظارتي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4)وظيفه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79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واحدسازي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مبناي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پروژه: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109538" y="3090863"/>
            <a:ext cx="8686800" cy="17049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سازمانهايي </a:t>
            </a:r>
            <a:r>
              <a:rPr lang="fa-IR" dirty="0">
                <a:cs typeface="Zar" pitchFamily="2" charset="-78"/>
              </a:rPr>
              <a:t>که هدف و </a:t>
            </a:r>
            <a:r>
              <a:rPr lang="fa-IR" dirty="0" smtClean="0">
                <a:cs typeface="Zar" pitchFamily="2" charset="-78"/>
              </a:rPr>
              <a:t>ماموريت </a:t>
            </a:r>
            <a:r>
              <a:rPr lang="fa-IR" dirty="0">
                <a:cs typeface="Zar" pitchFamily="2" charset="-78"/>
              </a:rPr>
              <a:t>آنها را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 در قالب پروژه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نسبتا </a:t>
            </a:r>
            <a:r>
              <a:rPr lang="fa-IR" dirty="0" smtClean="0">
                <a:cs typeface="Zar" pitchFamily="2" charset="-78"/>
              </a:rPr>
              <a:t>مستقلي </a:t>
            </a:r>
            <a:r>
              <a:rPr lang="fa-IR" dirty="0">
                <a:cs typeface="Zar" pitchFamily="2" charset="-78"/>
              </a:rPr>
              <a:t>اجرا کرد،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ساختار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قابل استفاده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8207375" cy="1446550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رابطه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سطوح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مهارت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موردنياز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07950" y="1917700"/>
            <a:ext cx="8877300" cy="11233150"/>
            <a:chOff x="1800" y="1440"/>
            <a:chExt cx="10485" cy="14469"/>
          </a:xfrm>
        </p:grpSpPr>
        <p:sp>
          <p:nvSpPr>
            <p:cNvPr id="22533" name="AutoShape 4"/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10485" cy="1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fa-IR" sz="1800">
                <a:effectLst/>
              </a:endParaRPr>
            </a:p>
          </p:txBody>
        </p:sp>
        <p:sp>
          <p:nvSpPr>
            <p:cNvPr id="657413" name="AutoShape 5"/>
            <p:cNvSpPr>
              <a:spLocks noChangeArrowheads="1"/>
            </p:cNvSpPr>
            <p:nvPr/>
          </p:nvSpPr>
          <p:spPr bwMode="auto">
            <a:xfrm>
              <a:off x="7208" y="2280"/>
              <a:ext cx="4821" cy="4169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2101" y="2250"/>
              <a:ext cx="4214" cy="421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fa-IR" sz="1800">
                <a:effectLst/>
              </a:endParaRPr>
            </a:p>
          </p:txBody>
        </p:sp>
        <p:sp>
          <p:nvSpPr>
            <p:cNvPr id="657415" name="Line 7"/>
            <p:cNvSpPr>
              <a:spLocks noChangeShapeType="1"/>
            </p:cNvSpPr>
            <p:nvPr/>
          </p:nvSpPr>
          <p:spPr bwMode="auto">
            <a:xfrm>
              <a:off x="2115" y="5190"/>
              <a:ext cx="919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16" name="Line 8"/>
            <p:cNvSpPr>
              <a:spLocks noChangeShapeType="1"/>
            </p:cNvSpPr>
            <p:nvPr/>
          </p:nvSpPr>
          <p:spPr bwMode="auto">
            <a:xfrm>
              <a:off x="2100" y="3841"/>
              <a:ext cx="843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17" name="Line 9"/>
            <p:cNvSpPr>
              <a:spLocks noChangeShapeType="1"/>
            </p:cNvSpPr>
            <p:nvPr/>
          </p:nvSpPr>
          <p:spPr bwMode="auto">
            <a:xfrm flipV="1">
              <a:off x="3015" y="3149"/>
              <a:ext cx="3300" cy="331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18" name="Line 10"/>
            <p:cNvSpPr>
              <a:spLocks noChangeShapeType="1"/>
            </p:cNvSpPr>
            <p:nvPr/>
          </p:nvSpPr>
          <p:spPr bwMode="auto">
            <a:xfrm flipH="1">
              <a:off x="2100" y="2250"/>
              <a:ext cx="3330" cy="334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8670" y="1440"/>
              <a:ext cx="1845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dirty="0">
                  <a:effectLst/>
                  <a:latin typeface="Times New Roman" pitchFamily="18" charset="0"/>
                </a:rPr>
                <a:t>سطوح </a:t>
              </a:r>
              <a:r>
                <a:rPr lang="fa-IR" dirty="0" smtClean="0">
                  <a:effectLst/>
                  <a:latin typeface="Times New Roman" pitchFamily="18" charset="0"/>
                </a:rPr>
                <a:t>مديريت</a:t>
              </a:r>
              <a:endParaRPr lang="en-US" dirty="0">
                <a:effectLst/>
              </a:endParaRPr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8970" y="2775"/>
              <a:ext cx="132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a-IR" sz="1500" dirty="0">
                <a:effectLst/>
                <a:latin typeface="Times New Roman" pitchFamily="18" charset="0"/>
              </a:endParaRPr>
            </a:p>
            <a:p>
              <a:r>
                <a:rPr lang="fa-IR" sz="1500" dirty="0" smtClean="0">
                  <a:effectLst/>
                  <a:latin typeface="Times New Roman" pitchFamily="18" charset="0"/>
                </a:rPr>
                <a:t>مديريت عالي</a:t>
              </a:r>
              <a:endParaRPr lang="en-US" sz="1800" dirty="0">
                <a:effectLst/>
              </a:endParaRPr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8805" y="4185"/>
              <a:ext cx="1770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a-IR" sz="1500" dirty="0">
                  <a:effectLst/>
                  <a:latin typeface="Times New Roman" pitchFamily="18" charset="0"/>
                </a:rPr>
                <a:t>    </a:t>
              </a:r>
              <a:r>
                <a:rPr lang="fa-IR" sz="1500" dirty="0" smtClean="0">
                  <a:effectLst/>
                  <a:latin typeface="Times New Roman" pitchFamily="18" charset="0"/>
                </a:rPr>
                <a:t>مديريت مياني</a:t>
              </a:r>
              <a:endParaRPr lang="en-US" sz="1800" dirty="0">
                <a:effectLst/>
              </a:endParaRPr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>
              <a:off x="8235" y="5550"/>
              <a:ext cx="261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a-IR" sz="1500" dirty="0" smtClean="0">
                  <a:effectLst/>
                  <a:latin typeface="Times New Roman" pitchFamily="18" charset="0"/>
                </a:rPr>
                <a:t>مديريت عملياتي</a:t>
              </a:r>
              <a:endParaRPr lang="en-US" sz="1800" dirty="0">
                <a:effectLst/>
              </a:endParaRPr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>
              <a:off x="6362" y="5431"/>
              <a:ext cx="1093" cy="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/>
              <a:r>
                <a:rPr lang="fa-IR" sz="1500" dirty="0" smtClean="0">
                  <a:effectLst/>
                  <a:latin typeface="Times New Roman" pitchFamily="18" charset="0"/>
                </a:rPr>
                <a:t>نياز </a:t>
              </a:r>
              <a:r>
                <a:rPr lang="fa-IR" sz="1500" dirty="0">
                  <a:effectLst/>
                  <a:latin typeface="Times New Roman" pitchFamily="18" charset="0"/>
                </a:rPr>
                <a:t>دارد</a:t>
              </a:r>
              <a:endParaRPr lang="en-US" sz="1800" dirty="0">
                <a:effectLst/>
              </a:endParaRPr>
            </a:p>
          </p:txBody>
        </p:sp>
        <p:sp>
          <p:nvSpPr>
            <p:cNvPr id="657424" name="Line 16"/>
            <p:cNvSpPr>
              <a:spLocks noChangeShapeType="1"/>
            </p:cNvSpPr>
            <p:nvPr/>
          </p:nvSpPr>
          <p:spPr bwMode="auto">
            <a:xfrm flipH="1">
              <a:off x="6390" y="6014"/>
              <a:ext cx="930" cy="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25" name="Line 17"/>
            <p:cNvSpPr>
              <a:spLocks noChangeShapeType="1"/>
            </p:cNvSpPr>
            <p:nvPr/>
          </p:nvSpPr>
          <p:spPr bwMode="auto">
            <a:xfrm flipH="1">
              <a:off x="4275" y="10411"/>
              <a:ext cx="12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26" name="Line 18"/>
            <p:cNvSpPr>
              <a:spLocks noChangeShapeType="1"/>
            </p:cNvSpPr>
            <p:nvPr/>
          </p:nvSpPr>
          <p:spPr bwMode="auto">
            <a:xfrm flipH="1">
              <a:off x="4275" y="10411"/>
              <a:ext cx="12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27" name="Line 19"/>
            <p:cNvSpPr>
              <a:spLocks noChangeShapeType="1"/>
            </p:cNvSpPr>
            <p:nvPr/>
          </p:nvSpPr>
          <p:spPr bwMode="auto">
            <a:xfrm flipH="1">
              <a:off x="6405" y="3004"/>
              <a:ext cx="2417" cy="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57428" name="Line 20"/>
            <p:cNvSpPr>
              <a:spLocks noChangeShapeType="1"/>
            </p:cNvSpPr>
            <p:nvPr/>
          </p:nvSpPr>
          <p:spPr bwMode="auto">
            <a:xfrm flipH="1">
              <a:off x="6420" y="4470"/>
              <a:ext cx="1500" cy="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2550" name="Text Box 21"/>
            <p:cNvSpPr txBox="1">
              <a:spLocks noChangeArrowheads="1"/>
            </p:cNvSpPr>
            <p:nvPr/>
          </p:nvSpPr>
          <p:spPr bwMode="auto">
            <a:xfrm>
              <a:off x="6602" y="3990"/>
              <a:ext cx="1095" cy="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/>
              <a:r>
                <a:rPr lang="fa-IR" sz="1500" dirty="0" smtClean="0">
                  <a:effectLst/>
                  <a:latin typeface="Times New Roman" pitchFamily="18" charset="0"/>
                </a:rPr>
                <a:t>نياز </a:t>
              </a:r>
              <a:r>
                <a:rPr lang="fa-IR" sz="1500" dirty="0">
                  <a:effectLst/>
                  <a:latin typeface="Times New Roman" pitchFamily="18" charset="0"/>
                </a:rPr>
                <a:t>دارد</a:t>
              </a:r>
              <a:endParaRPr lang="en-US" sz="1800" dirty="0">
                <a:effectLst/>
              </a:endParaRPr>
            </a:p>
          </p:txBody>
        </p:sp>
        <p:sp>
          <p:nvSpPr>
            <p:cNvPr id="22551" name="Text Box 22"/>
            <p:cNvSpPr txBox="1">
              <a:spLocks noChangeArrowheads="1"/>
            </p:cNvSpPr>
            <p:nvPr/>
          </p:nvSpPr>
          <p:spPr bwMode="auto">
            <a:xfrm>
              <a:off x="7048" y="2536"/>
              <a:ext cx="1099" cy="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/>
              <a:r>
                <a:rPr lang="fa-IR" sz="1500" dirty="0" smtClean="0">
                  <a:effectLst/>
                  <a:latin typeface="Times New Roman" pitchFamily="18" charset="0"/>
                </a:rPr>
                <a:t>نياز </a:t>
              </a:r>
              <a:r>
                <a:rPr lang="fa-IR" sz="1500" dirty="0">
                  <a:effectLst/>
                  <a:latin typeface="Times New Roman" pitchFamily="18" charset="0"/>
                </a:rPr>
                <a:t>دارد</a:t>
              </a:r>
              <a:endParaRPr lang="en-US" sz="1800" dirty="0">
                <a:effectLst/>
              </a:endParaRPr>
            </a:p>
          </p:txBody>
        </p:sp>
        <p:sp>
          <p:nvSpPr>
            <p:cNvPr id="22552" name="Text Box 23"/>
            <p:cNvSpPr txBox="1">
              <a:spLocks noChangeArrowheads="1"/>
            </p:cNvSpPr>
            <p:nvPr/>
          </p:nvSpPr>
          <p:spPr bwMode="auto">
            <a:xfrm>
              <a:off x="2207" y="2655"/>
              <a:ext cx="204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1800" dirty="0" smtClean="0">
                  <a:effectLst/>
                  <a:latin typeface="Times New Roman" pitchFamily="18" charset="0"/>
                </a:rPr>
                <a:t>مهارت‌هاي ادراکي</a:t>
              </a:r>
              <a:endParaRPr lang="en-US" sz="1800" dirty="0">
                <a:effectLst/>
              </a:endParaRPr>
            </a:p>
          </p:txBody>
        </p:sp>
        <p:sp>
          <p:nvSpPr>
            <p:cNvPr id="22553" name="Text Box 24"/>
            <p:cNvSpPr txBox="1">
              <a:spLocks noChangeArrowheads="1"/>
            </p:cNvSpPr>
            <p:nvPr/>
          </p:nvSpPr>
          <p:spPr bwMode="auto">
            <a:xfrm>
              <a:off x="3150" y="4125"/>
              <a:ext cx="216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1800" dirty="0" smtClean="0">
                  <a:effectLst/>
                  <a:latin typeface="Times New Roman" pitchFamily="18" charset="0"/>
                </a:rPr>
                <a:t>مهارت‌هاي انساني</a:t>
              </a:r>
              <a:endParaRPr lang="en-US" sz="1800" dirty="0">
                <a:effectLst/>
              </a:endParaRPr>
            </a:p>
          </p:txBody>
        </p:sp>
        <p:sp>
          <p:nvSpPr>
            <p:cNvPr id="22554" name="Text Box 25"/>
            <p:cNvSpPr txBox="1">
              <a:spLocks noChangeArrowheads="1"/>
            </p:cNvSpPr>
            <p:nvPr/>
          </p:nvSpPr>
          <p:spPr bwMode="auto">
            <a:xfrm>
              <a:off x="4217" y="5685"/>
              <a:ext cx="182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1800" dirty="0" smtClean="0">
                  <a:effectLst/>
                  <a:latin typeface="Times New Roman" pitchFamily="18" charset="0"/>
                </a:rPr>
                <a:t>مهارت‌هاي فني</a:t>
              </a:r>
              <a:endParaRPr lang="en-US" sz="1800" dirty="0">
                <a:effectLst/>
              </a:endParaRPr>
            </a:p>
          </p:txBody>
        </p:sp>
      </p:grpSp>
      <p:sp>
        <p:nvSpPr>
          <p:cNvPr id="657434" name="Text Box 26"/>
          <p:cNvSpPr txBox="1">
            <a:spLocks noChangeArrowheads="1"/>
          </p:cNvSpPr>
          <p:nvPr/>
        </p:nvSpPr>
        <p:spPr bwMode="auto">
          <a:xfrm>
            <a:off x="1346200" y="1989138"/>
            <a:ext cx="190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r>
              <a:rPr lang="fa-IR" dirty="0" smtClean="0">
                <a:effectLst/>
                <a:latin typeface="Times New Roman" pitchFamily="18" charset="0"/>
              </a:rPr>
              <a:t>مهارت‌هاي موردنياز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34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3927475" y="276225"/>
            <a:ext cx="1601788" cy="6365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7121525" y="1457325"/>
            <a:ext cx="1601788" cy="6365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471488" y="1455738"/>
            <a:ext cx="1601787" cy="6365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7993063" y="2830513"/>
            <a:ext cx="944562" cy="10747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6929438" y="2816225"/>
            <a:ext cx="944562" cy="10747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4737100" y="2816225"/>
            <a:ext cx="944563" cy="10747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5846763" y="2820988"/>
            <a:ext cx="944562" cy="10747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3616325" y="2822575"/>
            <a:ext cx="944563" cy="10747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465138" y="4945063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293688" y="2792413"/>
            <a:ext cx="944562" cy="10747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1389063" y="2816225"/>
            <a:ext cx="944562" cy="10747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2489200" y="2816225"/>
            <a:ext cx="944563" cy="10747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1522413" y="4957763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2522538" y="4968875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3603625" y="4968875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5" name="Rectangle 19"/>
          <p:cNvSpPr>
            <a:spLocks noChangeArrowheads="1"/>
          </p:cNvSpPr>
          <p:nvPr/>
        </p:nvSpPr>
        <p:spPr bwMode="auto">
          <a:xfrm>
            <a:off x="4762500" y="4954588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6" name="Rectangle 20"/>
          <p:cNvSpPr>
            <a:spLocks noChangeArrowheads="1"/>
          </p:cNvSpPr>
          <p:nvPr/>
        </p:nvSpPr>
        <p:spPr bwMode="auto">
          <a:xfrm>
            <a:off x="5840413" y="4953000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7" name="Rectangle 21"/>
          <p:cNvSpPr>
            <a:spLocks noChangeArrowheads="1"/>
          </p:cNvSpPr>
          <p:nvPr/>
        </p:nvSpPr>
        <p:spPr bwMode="auto">
          <a:xfrm>
            <a:off x="6913563" y="4964113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8" name="Rectangle 22"/>
          <p:cNvSpPr>
            <a:spLocks noChangeArrowheads="1"/>
          </p:cNvSpPr>
          <p:nvPr/>
        </p:nvSpPr>
        <p:spPr bwMode="auto">
          <a:xfrm>
            <a:off x="7980363" y="4960938"/>
            <a:ext cx="857250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2663825" y="407988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0" name="Text Box 24"/>
          <p:cNvSpPr txBox="1">
            <a:spLocks noChangeArrowheads="1"/>
          </p:cNvSpPr>
          <p:nvPr/>
        </p:nvSpPr>
        <p:spPr bwMode="auto">
          <a:xfrm>
            <a:off x="6388100" y="1581150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الف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1" name="Text Box 25"/>
          <p:cNvSpPr txBox="1">
            <a:spLocks noChangeArrowheads="1"/>
          </p:cNvSpPr>
          <p:nvPr/>
        </p:nvSpPr>
        <p:spPr bwMode="auto">
          <a:xfrm>
            <a:off x="149225" y="1611313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2" name="Text Box 26"/>
          <p:cNvSpPr txBox="1">
            <a:spLocks noChangeArrowheads="1"/>
          </p:cNvSpPr>
          <p:nvPr/>
        </p:nvSpPr>
        <p:spPr bwMode="auto">
          <a:xfrm>
            <a:off x="7661275" y="3149600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برنامه‌ريزي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3" name="Text Box 27"/>
          <p:cNvSpPr txBox="1">
            <a:spLocks noChangeArrowheads="1"/>
          </p:cNvSpPr>
          <p:nvPr/>
        </p:nvSpPr>
        <p:spPr bwMode="auto">
          <a:xfrm>
            <a:off x="6442075" y="3165475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حقوقي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4" name="Text Box 28"/>
          <p:cNvSpPr txBox="1">
            <a:spLocks noChangeArrowheads="1"/>
          </p:cNvSpPr>
          <p:nvPr/>
        </p:nvSpPr>
        <p:spPr bwMode="auto">
          <a:xfrm>
            <a:off x="5475288" y="3178175"/>
            <a:ext cx="132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تحقيقات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5" name="Text Box 29"/>
          <p:cNvSpPr txBox="1">
            <a:spLocks noChangeArrowheads="1"/>
          </p:cNvSpPr>
          <p:nvPr/>
        </p:nvSpPr>
        <p:spPr bwMode="auto">
          <a:xfrm>
            <a:off x="4308475" y="3178175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کيفي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6" name="Text Box 30"/>
          <p:cNvSpPr txBox="1">
            <a:spLocks noChangeArrowheads="1"/>
          </p:cNvSpPr>
          <p:nvPr/>
        </p:nvSpPr>
        <p:spPr bwMode="auto">
          <a:xfrm>
            <a:off x="2974975" y="3178175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برنامه‌ريزي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49" name="Text Box 33"/>
          <p:cNvSpPr txBox="1">
            <a:spLocks noChangeArrowheads="1"/>
          </p:cNvSpPr>
          <p:nvPr/>
        </p:nvSpPr>
        <p:spPr bwMode="auto">
          <a:xfrm>
            <a:off x="2011363" y="3194050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حقوقي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977900" y="3221038"/>
            <a:ext cx="132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تحقيقات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2" name="Text Box 36"/>
          <p:cNvSpPr txBox="1">
            <a:spLocks noChangeArrowheads="1"/>
          </p:cNvSpPr>
          <p:nvPr/>
        </p:nvSpPr>
        <p:spPr bwMode="auto">
          <a:xfrm>
            <a:off x="-160338" y="3205163"/>
            <a:ext cx="146685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کيفي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3" name="Text Box 37"/>
          <p:cNvSpPr txBox="1">
            <a:spLocks noChangeArrowheads="1"/>
          </p:cNvSpPr>
          <p:nvPr/>
        </p:nvSpPr>
        <p:spPr bwMode="auto">
          <a:xfrm>
            <a:off x="6705600" y="52403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4" name="Text Box 38"/>
          <p:cNvSpPr txBox="1">
            <a:spLocks noChangeArrowheads="1"/>
          </p:cNvSpPr>
          <p:nvPr/>
        </p:nvSpPr>
        <p:spPr bwMode="auto">
          <a:xfrm>
            <a:off x="6169025" y="5254625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5" name="Text Box 39"/>
          <p:cNvSpPr txBox="1">
            <a:spLocks noChangeArrowheads="1"/>
          </p:cNvSpPr>
          <p:nvPr/>
        </p:nvSpPr>
        <p:spPr bwMode="auto">
          <a:xfrm>
            <a:off x="4959350" y="5241925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بازاريابي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6" name="Text Box 40"/>
          <p:cNvSpPr txBox="1">
            <a:spLocks noChangeArrowheads="1"/>
          </p:cNvSpPr>
          <p:nvPr/>
        </p:nvSpPr>
        <p:spPr bwMode="auto">
          <a:xfrm>
            <a:off x="4092575" y="5281613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تدارکات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7" name="Text Box 41"/>
          <p:cNvSpPr txBox="1">
            <a:spLocks noChangeArrowheads="1"/>
          </p:cNvSpPr>
          <p:nvPr/>
        </p:nvSpPr>
        <p:spPr bwMode="auto">
          <a:xfrm>
            <a:off x="2366963" y="52546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8" name="Text Box 42"/>
          <p:cNvSpPr txBox="1">
            <a:spLocks noChangeArrowheads="1"/>
          </p:cNvSpPr>
          <p:nvPr/>
        </p:nvSpPr>
        <p:spPr bwMode="auto">
          <a:xfrm>
            <a:off x="1770063" y="5270500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59" name="Text Box 43"/>
          <p:cNvSpPr txBox="1">
            <a:spLocks noChangeArrowheads="1"/>
          </p:cNvSpPr>
          <p:nvPr/>
        </p:nvSpPr>
        <p:spPr bwMode="auto">
          <a:xfrm>
            <a:off x="660400" y="5243513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بازاريابي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60" name="Text Box 44"/>
          <p:cNvSpPr txBox="1">
            <a:spLocks noChangeArrowheads="1"/>
          </p:cNvSpPr>
          <p:nvPr/>
        </p:nvSpPr>
        <p:spPr bwMode="auto">
          <a:xfrm>
            <a:off x="-192088" y="5283200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تدارکات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61" name="Line 45"/>
          <p:cNvSpPr>
            <a:spLocks noChangeShapeType="1"/>
          </p:cNvSpPr>
          <p:nvPr/>
        </p:nvSpPr>
        <p:spPr bwMode="auto">
          <a:xfrm>
            <a:off x="4687888" y="900113"/>
            <a:ext cx="0" cy="276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2" name="Line 46"/>
          <p:cNvSpPr>
            <a:spLocks noChangeShapeType="1"/>
          </p:cNvSpPr>
          <p:nvPr/>
        </p:nvSpPr>
        <p:spPr bwMode="auto">
          <a:xfrm>
            <a:off x="1276350" y="1187450"/>
            <a:ext cx="6629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3" name="Line 47"/>
          <p:cNvSpPr>
            <a:spLocks noChangeShapeType="1"/>
          </p:cNvSpPr>
          <p:nvPr/>
        </p:nvSpPr>
        <p:spPr bwMode="auto">
          <a:xfrm>
            <a:off x="1292225" y="1176338"/>
            <a:ext cx="0" cy="260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4" name="Line 48"/>
          <p:cNvSpPr>
            <a:spLocks noChangeShapeType="1"/>
          </p:cNvSpPr>
          <p:nvPr/>
        </p:nvSpPr>
        <p:spPr bwMode="auto">
          <a:xfrm>
            <a:off x="7896225" y="1176338"/>
            <a:ext cx="0" cy="274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5" name="Line 49"/>
          <p:cNvSpPr>
            <a:spLocks noChangeShapeType="1"/>
          </p:cNvSpPr>
          <p:nvPr/>
        </p:nvSpPr>
        <p:spPr bwMode="auto">
          <a:xfrm>
            <a:off x="1233488" y="2079625"/>
            <a:ext cx="0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6" name="Line 50"/>
          <p:cNvSpPr>
            <a:spLocks noChangeShapeType="1"/>
          </p:cNvSpPr>
          <p:nvPr/>
        </p:nvSpPr>
        <p:spPr bwMode="auto">
          <a:xfrm>
            <a:off x="7780338" y="2073275"/>
            <a:ext cx="0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7" name="Line 51"/>
          <p:cNvSpPr>
            <a:spLocks noChangeShapeType="1"/>
          </p:cNvSpPr>
          <p:nvPr/>
        </p:nvSpPr>
        <p:spPr bwMode="auto">
          <a:xfrm>
            <a:off x="493713" y="2395538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8" name="Line 52"/>
          <p:cNvSpPr>
            <a:spLocks noChangeShapeType="1"/>
          </p:cNvSpPr>
          <p:nvPr/>
        </p:nvSpPr>
        <p:spPr bwMode="auto">
          <a:xfrm>
            <a:off x="1336675" y="2395538"/>
            <a:ext cx="0" cy="2046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69" name="Line 53"/>
          <p:cNvSpPr>
            <a:spLocks noChangeShapeType="1"/>
          </p:cNvSpPr>
          <p:nvPr/>
        </p:nvSpPr>
        <p:spPr bwMode="auto">
          <a:xfrm>
            <a:off x="504825" y="2395538"/>
            <a:ext cx="0" cy="39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0" name="Line 54"/>
          <p:cNvSpPr>
            <a:spLocks noChangeShapeType="1"/>
          </p:cNvSpPr>
          <p:nvPr/>
        </p:nvSpPr>
        <p:spPr bwMode="auto">
          <a:xfrm>
            <a:off x="1844675" y="2401888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1" name="Line 55"/>
          <p:cNvSpPr>
            <a:spLocks noChangeShapeType="1"/>
          </p:cNvSpPr>
          <p:nvPr/>
        </p:nvSpPr>
        <p:spPr bwMode="auto">
          <a:xfrm>
            <a:off x="2936875" y="2398713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2" name="Line 56"/>
          <p:cNvSpPr>
            <a:spLocks noChangeShapeType="1"/>
          </p:cNvSpPr>
          <p:nvPr/>
        </p:nvSpPr>
        <p:spPr bwMode="auto">
          <a:xfrm>
            <a:off x="4010025" y="2400300"/>
            <a:ext cx="0" cy="414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3" name="Line 57"/>
          <p:cNvSpPr>
            <a:spLocks noChangeShapeType="1"/>
          </p:cNvSpPr>
          <p:nvPr/>
        </p:nvSpPr>
        <p:spPr bwMode="auto">
          <a:xfrm>
            <a:off x="5214938" y="2397125"/>
            <a:ext cx="3275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4" name="Line 58"/>
          <p:cNvSpPr>
            <a:spLocks noChangeShapeType="1"/>
          </p:cNvSpPr>
          <p:nvPr/>
        </p:nvSpPr>
        <p:spPr bwMode="auto">
          <a:xfrm>
            <a:off x="5227638" y="2398713"/>
            <a:ext cx="0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5" name="Line 59"/>
          <p:cNvSpPr>
            <a:spLocks noChangeShapeType="1"/>
          </p:cNvSpPr>
          <p:nvPr/>
        </p:nvSpPr>
        <p:spPr bwMode="auto">
          <a:xfrm>
            <a:off x="8477250" y="2406650"/>
            <a:ext cx="0" cy="414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6" name="Line 60"/>
          <p:cNvSpPr>
            <a:spLocks noChangeShapeType="1"/>
          </p:cNvSpPr>
          <p:nvPr/>
        </p:nvSpPr>
        <p:spPr bwMode="auto">
          <a:xfrm>
            <a:off x="7385050" y="2395538"/>
            <a:ext cx="0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7" name="Line 61"/>
          <p:cNvSpPr>
            <a:spLocks noChangeShapeType="1"/>
          </p:cNvSpPr>
          <p:nvPr/>
        </p:nvSpPr>
        <p:spPr bwMode="auto">
          <a:xfrm>
            <a:off x="6273800" y="2392363"/>
            <a:ext cx="0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8" name="Line 62"/>
          <p:cNvSpPr>
            <a:spLocks noChangeShapeType="1"/>
          </p:cNvSpPr>
          <p:nvPr/>
        </p:nvSpPr>
        <p:spPr bwMode="auto">
          <a:xfrm>
            <a:off x="7939088" y="2382838"/>
            <a:ext cx="0" cy="2046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79" name="Line 63"/>
          <p:cNvSpPr>
            <a:spLocks noChangeShapeType="1"/>
          </p:cNvSpPr>
          <p:nvPr/>
        </p:nvSpPr>
        <p:spPr bwMode="auto">
          <a:xfrm>
            <a:off x="855663" y="4443413"/>
            <a:ext cx="312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0" name="Line 64"/>
          <p:cNvSpPr>
            <a:spLocks noChangeShapeType="1"/>
          </p:cNvSpPr>
          <p:nvPr/>
        </p:nvSpPr>
        <p:spPr bwMode="auto">
          <a:xfrm>
            <a:off x="885825" y="444182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1" name="Line 65"/>
          <p:cNvSpPr>
            <a:spLocks noChangeShapeType="1"/>
          </p:cNvSpPr>
          <p:nvPr/>
        </p:nvSpPr>
        <p:spPr bwMode="auto">
          <a:xfrm>
            <a:off x="1973263" y="444023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2" name="Line 66"/>
          <p:cNvSpPr>
            <a:spLocks noChangeShapeType="1"/>
          </p:cNvSpPr>
          <p:nvPr/>
        </p:nvSpPr>
        <p:spPr bwMode="auto">
          <a:xfrm>
            <a:off x="3975100" y="445928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3" name="Line 67"/>
          <p:cNvSpPr>
            <a:spLocks noChangeShapeType="1"/>
          </p:cNvSpPr>
          <p:nvPr/>
        </p:nvSpPr>
        <p:spPr bwMode="auto">
          <a:xfrm>
            <a:off x="1533525" y="508952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4" name="Line 68"/>
          <p:cNvSpPr>
            <a:spLocks noChangeShapeType="1"/>
          </p:cNvSpPr>
          <p:nvPr/>
        </p:nvSpPr>
        <p:spPr bwMode="auto">
          <a:xfrm>
            <a:off x="2911475" y="447833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5" name="Line 69"/>
          <p:cNvSpPr>
            <a:spLocks noChangeShapeType="1"/>
          </p:cNvSpPr>
          <p:nvPr/>
        </p:nvSpPr>
        <p:spPr bwMode="auto">
          <a:xfrm>
            <a:off x="5153025" y="4445000"/>
            <a:ext cx="326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6" name="Line 70"/>
          <p:cNvSpPr>
            <a:spLocks noChangeShapeType="1"/>
          </p:cNvSpPr>
          <p:nvPr/>
        </p:nvSpPr>
        <p:spPr bwMode="auto">
          <a:xfrm>
            <a:off x="5165725" y="4448175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7" name="Line 71"/>
          <p:cNvSpPr>
            <a:spLocks noChangeShapeType="1"/>
          </p:cNvSpPr>
          <p:nvPr/>
        </p:nvSpPr>
        <p:spPr bwMode="auto">
          <a:xfrm>
            <a:off x="6249988" y="4443413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8" name="Line 72"/>
          <p:cNvSpPr>
            <a:spLocks noChangeShapeType="1"/>
          </p:cNvSpPr>
          <p:nvPr/>
        </p:nvSpPr>
        <p:spPr bwMode="auto">
          <a:xfrm>
            <a:off x="7323138" y="4454525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89" name="Line 73"/>
          <p:cNvSpPr>
            <a:spLocks noChangeShapeType="1"/>
          </p:cNvSpPr>
          <p:nvPr/>
        </p:nvSpPr>
        <p:spPr bwMode="auto">
          <a:xfrm>
            <a:off x="8408988" y="445135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6490" name="Text Box 74"/>
          <p:cNvSpPr txBox="1">
            <a:spLocks noChangeArrowheads="1"/>
          </p:cNvSpPr>
          <p:nvPr/>
        </p:nvSpPr>
        <p:spPr bwMode="auto">
          <a:xfrm>
            <a:off x="2192338" y="6110288"/>
            <a:ext cx="4005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واحدسازي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مبناي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3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3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3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3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3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3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3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3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3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3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3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3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3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3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3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3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3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3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3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3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3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3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3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3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3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3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2000"/>
                                        <p:tgtEl>
                                          <p:spTgt spid="3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2000"/>
                                        <p:tgtEl>
                                          <p:spTgt spid="3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2000"/>
                                        <p:tgtEl>
                                          <p:spTgt spid="3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2000"/>
                                        <p:tgtEl>
                                          <p:spTgt spid="3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2000"/>
                                        <p:tgtEl>
                                          <p:spTgt spid="3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2000"/>
                                        <p:tgtEl>
                                          <p:spTgt spid="3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2000"/>
                                        <p:tgtEl>
                                          <p:spTgt spid="3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2000"/>
                                        <p:tgtEl>
                                          <p:spTgt spid="3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2000"/>
                                        <p:tgtEl>
                                          <p:spTgt spid="3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0" dur="2000"/>
                                        <p:tgtEl>
                                          <p:spTgt spid="3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3" dur="2000"/>
                                        <p:tgtEl>
                                          <p:spTgt spid="3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2000"/>
                                        <p:tgtEl>
                                          <p:spTgt spid="3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9" dur="2000"/>
                                        <p:tgtEl>
                                          <p:spTgt spid="3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2" dur="2000"/>
                                        <p:tgtEl>
                                          <p:spTgt spid="3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animBg="1"/>
      <p:bldP spid="316421" grpId="0" animBg="1"/>
      <p:bldP spid="316422" grpId="0" animBg="1"/>
      <p:bldP spid="316423" grpId="0" animBg="1"/>
      <p:bldP spid="316424" grpId="0" animBg="1"/>
      <p:bldP spid="316425" grpId="0" animBg="1"/>
      <p:bldP spid="316426" grpId="0" animBg="1"/>
      <p:bldP spid="316427" grpId="0" animBg="1"/>
      <p:bldP spid="316428" grpId="0" animBg="1"/>
      <p:bldP spid="316429" grpId="0" animBg="1"/>
      <p:bldP spid="316430" grpId="0" animBg="1"/>
      <p:bldP spid="316431" grpId="0" animBg="1"/>
      <p:bldP spid="316432" grpId="0" animBg="1"/>
      <p:bldP spid="316433" grpId="0" animBg="1"/>
      <p:bldP spid="316434" grpId="0" animBg="1"/>
      <p:bldP spid="316435" grpId="0" animBg="1"/>
      <p:bldP spid="316436" grpId="0" animBg="1"/>
      <p:bldP spid="316437" grpId="0" animBg="1"/>
      <p:bldP spid="316438" grpId="0" animBg="1"/>
      <p:bldP spid="316439" grpId="0"/>
      <p:bldP spid="316440" grpId="0"/>
      <p:bldP spid="316441" grpId="0"/>
      <p:bldP spid="316442" grpId="0"/>
      <p:bldP spid="316443" grpId="0"/>
      <p:bldP spid="316444" grpId="0"/>
      <p:bldP spid="316445" grpId="0"/>
      <p:bldP spid="316446" grpId="0"/>
      <p:bldP spid="316449" grpId="0"/>
      <p:bldP spid="316450" grpId="0"/>
      <p:bldP spid="316452" grpId="0"/>
      <p:bldP spid="316453" grpId="0"/>
      <p:bldP spid="316454" grpId="0"/>
      <p:bldP spid="316455" grpId="0"/>
      <p:bldP spid="316456" grpId="0"/>
      <p:bldP spid="316457" grpId="0"/>
      <p:bldP spid="316458" grpId="0"/>
      <p:bldP spid="316459" grpId="0"/>
      <p:bldP spid="316460" grpId="0"/>
      <p:bldP spid="316490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79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ماتريسي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خزانه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19375"/>
            <a:ext cx="8229600" cy="38258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سازمان </a:t>
            </a:r>
            <a:r>
              <a:rPr lang="fa-IR" dirty="0" smtClean="0">
                <a:cs typeface="Zar" pitchFamily="2" charset="-78"/>
              </a:rPr>
              <a:t>برمبناي وظيفه </a:t>
            </a:r>
            <a:r>
              <a:rPr lang="fa-IR" dirty="0">
                <a:cs typeface="Zar" pitchFamily="2" charset="-78"/>
              </a:rPr>
              <a:t>و سازمان </a:t>
            </a:r>
            <a:r>
              <a:rPr lang="fa-IR" dirty="0" smtClean="0">
                <a:cs typeface="Zar" pitchFamily="2" charset="-78"/>
              </a:rPr>
              <a:t>برمبناي </a:t>
            </a:r>
            <a:r>
              <a:rPr lang="fa-IR" dirty="0">
                <a:cs typeface="Zar" pitchFamily="2" charset="-78"/>
              </a:rPr>
              <a:t>پروژه با هم سازمان </a:t>
            </a:r>
            <a:r>
              <a:rPr lang="fa-IR" dirty="0" smtClean="0">
                <a:cs typeface="Zar" pitchFamily="2" charset="-78"/>
              </a:rPr>
              <a:t>ماتريسي </a:t>
            </a:r>
            <a:r>
              <a:rPr lang="fa-IR" dirty="0">
                <a:cs typeface="Zar" pitchFamily="2" charset="-78"/>
              </a:rPr>
              <a:t>را بوجود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آورند.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ساختار </a:t>
            </a:r>
            <a:r>
              <a:rPr lang="fa-IR" dirty="0" smtClean="0">
                <a:cs typeface="Zar" pitchFamily="2" charset="-78"/>
              </a:rPr>
              <a:t>ماتريسي نيروهاي </a:t>
            </a:r>
            <a:r>
              <a:rPr lang="fa-IR" dirty="0">
                <a:cs typeface="Zar" pitchFamily="2" charset="-78"/>
              </a:rPr>
              <a:t>متخصص سازمان در خزانه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تخصصي </a:t>
            </a:r>
            <a:r>
              <a:rPr lang="fa-IR" dirty="0">
                <a:cs typeface="Zar" pitchFamily="2" charset="-78"/>
              </a:rPr>
              <a:t>قرار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692525" y="69691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230188" y="3157538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6848475" y="1739900"/>
            <a:ext cx="1524000" cy="522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4813300" y="173831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2667000" y="1735138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642938" y="173196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09" name="Rectangle 21"/>
          <p:cNvSpPr>
            <a:spLocks noChangeArrowheads="1"/>
          </p:cNvSpPr>
          <p:nvPr/>
        </p:nvSpPr>
        <p:spPr bwMode="auto">
          <a:xfrm>
            <a:off x="1933575" y="3155950"/>
            <a:ext cx="1524000" cy="522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0" name="Rectangle 22"/>
          <p:cNvSpPr>
            <a:spLocks noChangeArrowheads="1"/>
          </p:cNvSpPr>
          <p:nvPr/>
        </p:nvSpPr>
        <p:spPr bwMode="auto">
          <a:xfrm>
            <a:off x="3703638" y="316706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1" name="Rectangle 23"/>
          <p:cNvSpPr>
            <a:spLocks noChangeArrowheads="1"/>
          </p:cNvSpPr>
          <p:nvPr/>
        </p:nvSpPr>
        <p:spPr bwMode="auto">
          <a:xfrm>
            <a:off x="7300913" y="313531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2" name="Rectangle 24"/>
          <p:cNvSpPr>
            <a:spLocks noChangeArrowheads="1"/>
          </p:cNvSpPr>
          <p:nvPr/>
        </p:nvSpPr>
        <p:spPr bwMode="auto">
          <a:xfrm>
            <a:off x="223838" y="4778375"/>
            <a:ext cx="1524000" cy="522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3" name="Rectangle 25"/>
          <p:cNvSpPr>
            <a:spLocks noChangeArrowheads="1"/>
          </p:cNvSpPr>
          <p:nvPr/>
        </p:nvSpPr>
        <p:spPr bwMode="auto">
          <a:xfrm>
            <a:off x="5480050" y="312896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4" name="Rectangle 26"/>
          <p:cNvSpPr>
            <a:spLocks noChangeArrowheads="1"/>
          </p:cNvSpPr>
          <p:nvPr/>
        </p:nvSpPr>
        <p:spPr bwMode="auto">
          <a:xfrm>
            <a:off x="7285038" y="4767263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5" name="Rectangle 27"/>
          <p:cNvSpPr>
            <a:spLocks noChangeArrowheads="1"/>
          </p:cNvSpPr>
          <p:nvPr/>
        </p:nvSpPr>
        <p:spPr bwMode="auto">
          <a:xfrm>
            <a:off x="1927225" y="4772025"/>
            <a:ext cx="1524000" cy="522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6" name="Rectangle 28"/>
          <p:cNvSpPr>
            <a:spLocks noChangeArrowheads="1"/>
          </p:cNvSpPr>
          <p:nvPr/>
        </p:nvSpPr>
        <p:spPr bwMode="auto">
          <a:xfrm>
            <a:off x="3730625" y="4770438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7" name="Rectangle 29"/>
          <p:cNvSpPr>
            <a:spLocks noChangeArrowheads="1"/>
          </p:cNvSpPr>
          <p:nvPr/>
        </p:nvSpPr>
        <p:spPr bwMode="auto">
          <a:xfrm>
            <a:off x="5510213" y="4776788"/>
            <a:ext cx="1524000" cy="522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19518" name="Line 30"/>
          <p:cNvSpPr>
            <a:spLocks noChangeShapeType="1"/>
          </p:cNvSpPr>
          <p:nvPr/>
        </p:nvSpPr>
        <p:spPr bwMode="auto">
          <a:xfrm>
            <a:off x="109538" y="1463675"/>
            <a:ext cx="7524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19" name="Line 31"/>
          <p:cNvSpPr>
            <a:spLocks noChangeShapeType="1"/>
          </p:cNvSpPr>
          <p:nvPr/>
        </p:nvSpPr>
        <p:spPr bwMode="auto">
          <a:xfrm>
            <a:off x="4470400" y="1219200"/>
            <a:ext cx="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0" name="Line 32"/>
          <p:cNvSpPr>
            <a:spLocks noChangeShapeType="1"/>
          </p:cNvSpPr>
          <p:nvPr/>
        </p:nvSpPr>
        <p:spPr bwMode="auto">
          <a:xfrm>
            <a:off x="1409700" y="147161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1" name="Line 33"/>
          <p:cNvSpPr>
            <a:spLocks noChangeShapeType="1"/>
          </p:cNvSpPr>
          <p:nvPr/>
        </p:nvSpPr>
        <p:spPr bwMode="auto">
          <a:xfrm>
            <a:off x="5568950" y="147796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2" name="Line 34"/>
          <p:cNvSpPr>
            <a:spLocks noChangeShapeType="1"/>
          </p:cNvSpPr>
          <p:nvPr/>
        </p:nvSpPr>
        <p:spPr bwMode="auto">
          <a:xfrm>
            <a:off x="7623175" y="1474788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3414713" y="147161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>
            <a:off x="7643813" y="2266950"/>
            <a:ext cx="0" cy="204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5" name="Line 37"/>
          <p:cNvSpPr>
            <a:spLocks noChangeShapeType="1"/>
          </p:cNvSpPr>
          <p:nvPr/>
        </p:nvSpPr>
        <p:spPr bwMode="auto">
          <a:xfrm flipH="1">
            <a:off x="7113588" y="2476500"/>
            <a:ext cx="544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26" name="Line 38"/>
          <p:cNvSpPr>
            <a:spLocks noChangeShapeType="1"/>
          </p:cNvSpPr>
          <p:nvPr/>
        </p:nvSpPr>
        <p:spPr bwMode="auto">
          <a:xfrm>
            <a:off x="7134225" y="2466975"/>
            <a:ext cx="0" cy="3281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0" name="Line 42"/>
          <p:cNvSpPr>
            <a:spLocks noChangeShapeType="1"/>
          </p:cNvSpPr>
          <p:nvPr/>
        </p:nvSpPr>
        <p:spPr bwMode="auto">
          <a:xfrm>
            <a:off x="5578475" y="2268538"/>
            <a:ext cx="0" cy="204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1" name="Line 43"/>
          <p:cNvSpPr>
            <a:spLocks noChangeShapeType="1"/>
          </p:cNvSpPr>
          <p:nvPr/>
        </p:nvSpPr>
        <p:spPr bwMode="auto">
          <a:xfrm flipH="1" flipV="1">
            <a:off x="5335588" y="2471738"/>
            <a:ext cx="2571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2" name="Line 44"/>
          <p:cNvSpPr>
            <a:spLocks noChangeShapeType="1"/>
          </p:cNvSpPr>
          <p:nvPr/>
        </p:nvSpPr>
        <p:spPr bwMode="auto">
          <a:xfrm>
            <a:off x="5340350" y="2468563"/>
            <a:ext cx="0" cy="3281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3" name="Line 45"/>
          <p:cNvSpPr>
            <a:spLocks noChangeShapeType="1"/>
          </p:cNvSpPr>
          <p:nvPr/>
        </p:nvSpPr>
        <p:spPr bwMode="auto">
          <a:xfrm>
            <a:off x="3609975" y="2249488"/>
            <a:ext cx="0" cy="360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4" name="Line 46"/>
          <p:cNvSpPr>
            <a:spLocks noChangeShapeType="1"/>
          </p:cNvSpPr>
          <p:nvPr/>
        </p:nvSpPr>
        <p:spPr bwMode="auto">
          <a:xfrm>
            <a:off x="1839913" y="2236788"/>
            <a:ext cx="0" cy="360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5" name="Line 47"/>
          <p:cNvSpPr>
            <a:spLocks noChangeShapeType="1"/>
          </p:cNvSpPr>
          <p:nvPr/>
        </p:nvSpPr>
        <p:spPr bwMode="auto">
          <a:xfrm flipH="1">
            <a:off x="7126288" y="3397250"/>
            <a:ext cx="160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8" name="Line 50"/>
          <p:cNvSpPr>
            <a:spLocks noChangeShapeType="1"/>
          </p:cNvSpPr>
          <p:nvPr/>
        </p:nvSpPr>
        <p:spPr bwMode="auto">
          <a:xfrm flipH="1">
            <a:off x="5343525" y="33782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39" name="Line 51"/>
          <p:cNvSpPr>
            <a:spLocks noChangeShapeType="1"/>
          </p:cNvSpPr>
          <p:nvPr/>
        </p:nvSpPr>
        <p:spPr bwMode="auto">
          <a:xfrm flipH="1">
            <a:off x="3606800" y="3432175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0" name="Line 52"/>
          <p:cNvSpPr>
            <a:spLocks noChangeShapeType="1"/>
          </p:cNvSpPr>
          <p:nvPr/>
        </p:nvSpPr>
        <p:spPr bwMode="auto">
          <a:xfrm flipH="1">
            <a:off x="1838325" y="3419475"/>
            <a:ext cx="95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1" name="Line 53"/>
          <p:cNvSpPr>
            <a:spLocks noChangeShapeType="1"/>
          </p:cNvSpPr>
          <p:nvPr/>
        </p:nvSpPr>
        <p:spPr bwMode="auto">
          <a:xfrm>
            <a:off x="109538" y="1452563"/>
            <a:ext cx="0" cy="414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2" name="Line 54"/>
          <p:cNvSpPr>
            <a:spLocks noChangeShapeType="1"/>
          </p:cNvSpPr>
          <p:nvPr/>
        </p:nvSpPr>
        <p:spPr bwMode="auto">
          <a:xfrm>
            <a:off x="862013" y="367665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3" name="Line 55"/>
          <p:cNvSpPr>
            <a:spLocks noChangeShapeType="1"/>
          </p:cNvSpPr>
          <p:nvPr/>
        </p:nvSpPr>
        <p:spPr bwMode="auto">
          <a:xfrm>
            <a:off x="862013" y="3871913"/>
            <a:ext cx="7224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4" name="Line 56"/>
          <p:cNvSpPr>
            <a:spLocks noChangeShapeType="1"/>
          </p:cNvSpPr>
          <p:nvPr/>
        </p:nvSpPr>
        <p:spPr bwMode="auto">
          <a:xfrm>
            <a:off x="4473575" y="3684588"/>
            <a:ext cx="0" cy="185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5" name="Line 57"/>
          <p:cNvSpPr>
            <a:spLocks noChangeShapeType="1"/>
          </p:cNvSpPr>
          <p:nvPr/>
        </p:nvSpPr>
        <p:spPr bwMode="auto">
          <a:xfrm>
            <a:off x="2687638" y="3668713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6" name="Line 58"/>
          <p:cNvSpPr>
            <a:spLocks noChangeShapeType="1"/>
          </p:cNvSpPr>
          <p:nvPr/>
        </p:nvSpPr>
        <p:spPr bwMode="auto">
          <a:xfrm>
            <a:off x="6267450" y="3667125"/>
            <a:ext cx="0" cy="185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7" name="Line 59"/>
          <p:cNvSpPr>
            <a:spLocks noChangeShapeType="1"/>
          </p:cNvSpPr>
          <p:nvPr/>
        </p:nvSpPr>
        <p:spPr bwMode="auto">
          <a:xfrm>
            <a:off x="8080375" y="3662363"/>
            <a:ext cx="0" cy="22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8" name="Line 60"/>
          <p:cNvSpPr>
            <a:spLocks noChangeShapeType="1"/>
          </p:cNvSpPr>
          <p:nvPr/>
        </p:nvSpPr>
        <p:spPr bwMode="auto">
          <a:xfrm flipH="1">
            <a:off x="115888" y="3421063"/>
            <a:ext cx="11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49" name="Line 61"/>
          <p:cNvSpPr>
            <a:spLocks noChangeShapeType="1"/>
          </p:cNvSpPr>
          <p:nvPr/>
        </p:nvSpPr>
        <p:spPr bwMode="auto">
          <a:xfrm>
            <a:off x="863600" y="528320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0" name="Line 62"/>
          <p:cNvSpPr>
            <a:spLocks noChangeShapeType="1"/>
          </p:cNvSpPr>
          <p:nvPr/>
        </p:nvSpPr>
        <p:spPr bwMode="auto">
          <a:xfrm>
            <a:off x="863600" y="5478463"/>
            <a:ext cx="7224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1" name="Line 63"/>
          <p:cNvSpPr>
            <a:spLocks noChangeShapeType="1"/>
          </p:cNvSpPr>
          <p:nvPr/>
        </p:nvSpPr>
        <p:spPr bwMode="auto">
          <a:xfrm>
            <a:off x="4475163" y="5291138"/>
            <a:ext cx="0" cy="185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2" name="Line 64"/>
          <p:cNvSpPr>
            <a:spLocks noChangeShapeType="1"/>
          </p:cNvSpPr>
          <p:nvPr/>
        </p:nvSpPr>
        <p:spPr bwMode="auto">
          <a:xfrm>
            <a:off x="2689225" y="5275263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3" name="Line 65"/>
          <p:cNvSpPr>
            <a:spLocks noChangeShapeType="1"/>
          </p:cNvSpPr>
          <p:nvPr/>
        </p:nvSpPr>
        <p:spPr bwMode="auto">
          <a:xfrm>
            <a:off x="6269038" y="5292725"/>
            <a:ext cx="0" cy="185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4" name="Line 66"/>
          <p:cNvSpPr>
            <a:spLocks noChangeShapeType="1"/>
          </p:cNvSpPr>
          <p:nvPr/>
        </p:nvSpPr>
        <p:spPr bwMode="auto">
          <a:xfrm>
            <a:off x="8081963" y="5300663"/>
            <a:ext cx="0" cy="185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5" name="Line 67"/>
          <p:cNvSpPr>
            <a:spLocks noChangeShapeType="1"/>
          </p:cNvSpPr>
          <p:nvPr/>
        </p:nvSpPr>
        <p:spPr bwMode="auto">
          <a:xfrm flipH="1">
            <a:off x="88900" y="5080000"/>
            <a:ext cx="138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6" name="Line 68"/>
          <p:cNvSpPr>
            <a:spLocks noChangeShapeType="1"/>
          </p:cNvSpPr>
          <p:nvPr/>
        </p:nvSpPr>
        <p:spPr bwMode="auto">
          <a:xfrm flipH="1">
            <a:off x="7127875" y="5027613"/>
            <a:ext cx="160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7" name="Line 69"/>
          <p:cNvSpPr>
            <a:spLocks noChangeShapeType="1"/>
          </p:cNvSpPr>
          <p:nvPr/>
        </p:nvSpPr>
        <p:spPr bwMode="auto">
          <a:xfrm flipH="1">
            <a:off x="5359400" y="5021263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59" name="Line 71"/>
          <p:cNvSpPr>
            <a:spLocks noChangeShapeType="1"/>
          </p:cNvSpPr>
          <p:nvPr/>
        </p:nvSpPr>
        <p:spPr bwMode="auto">
          <a:xfrm flipH="1">
            <a:off x="3598863" y="5037138"/>
            <a:ext cx="131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61" name="Line 73"/>
          <p:cNvSpPr>
            <a:spLocks noChangeShapeType="1"/>
          </p:cNvSpPr>
          <p:nvPr/>
        </p:nvSpPr>
        <p:spPr bwMode="auto">
          <a:xfrm flipH="1">
            <a:off x="1828800" y="5037138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19562" name="Text Box 74"/>
          <p:cNvSpPr txBox="1">
            <a:spLocks noChangeArrowheads="1"/>
          </p:cNvSpPr>
          <p:nvPr/>
        </p:nvSpPr>
        <p:spPr bwMode="auto">
          <a:xfrm>
            <a:off x="3325813" y="754063"/>
            <a:ext cx="171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3" name="Text Box 75"/>
          <p:cNvSpPr txBox="1">
            <a:spLocks noChangeArrowheads="1"/>
          </p:cNvSpPr>
          <p:nvPr/>
        </p:nvSpPr>
        <p:spPr bwMode="auto">
          <a:xfrm>
            <a:off x="6446838" y="18129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خزانه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4" name="Text Box 76"/>
          <p:cNvSpPr txBox="1">
            <a:spLocks noChangeArrowheads="1"/>
          </p:cNvSpPr>
          <p:nvPr/>
        </p:nvSpPr>
        <p:spPr bwMode="auto">
          <a:xfrm>
            <a:off x="4673600" y="1800225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خزانه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فني مهندسي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5" name="Text Box 77"/>
          <p:cNvSpPr txBox="1">
            <a:spLocks noChangeArrowheads="1"/>
          </p:cNvSpPr>
          <p:nvPr/>
        </p:nvSpPr>
        <p:spPr bwMode="auto">
          <a:xfrm>
            <a:off x="2395538" y="1814513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خزانه فراردادها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6" name="Text Box 78"/>
          <p:cNvSpPr txBox="1">
            <a:spLocks noChangeArrowheads="1"/>
          </p:cNvSpPr>
          <p:nvPr/>
        </p:nvSpPr>
        <p:spPr bwMode="auto">
          <a:xfrm>
            <a:off x="-304800" y="1827213"/>
            <a:ext cx="2322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خزانه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تحقيقات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7" name="Text Box 79"/>
          <p:cNvSpPr txBox="1">
            <a:spLocks noChangeArrowheads="1"/>
          </p:cNvSpPr>
          <p:nvPr/>
        </p:nvSpPr>
        <p:spPr bwMode="auto">
          <a:xfrm>
            <a:off x="6257925" y="3194050"/>
            <a:ext cx="235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8" name="Text Box 80"/>
          <p:cNvSpPr txBox="1">
            <a:spLocks noChangeArrowheads="1"/>
          </p:cNvSpPr>
          <p:nvPr/>
        </p:nvSpPr>
        <p:spPr bwMode="auto">
          <a:xfrm>
            <a:off x="4933950" y="31924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فني مهندسي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69" name="Text Box 81"/>
          <p:cNvSpPr txBox="1">
            <a:spLocks noChangeArrowheads="1"/>
          </p:cNvSpPr>
          <p:nvPr/>
        </p:nvSpPr>
        <p:spPr bwMode="auto">
          <a:xfrm>
            <a:off x="3322638" y="3208338"/>
            <a:ext cx="184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گروه قراردادها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0" name="Text Box 82"/>
          <p:cNvSpPr txBox="1">
            <a:spLocks noChangeArrowheads="1"/>
          </p:cNvSpPr>
          <p:nvPr/>
        </p:nvSpPr>
        <p:spPr bwMode="auto">
          <a:xfrm>
            <a:off x="1090613" y="3206750"/>
            <a:ext cx="224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تحقيقات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1" name="Text Box 83"/>
          <p:cNvSpPr txBox="1">
            <a:spLocks noChangeArrowheads="1"/>
          </p:cNvSpPr>
          <p:nvPr/>
        </p:nvSpPr>
        <p:spPr bwMode="auto">
          <a:xfrm>
            <a:off x="-576263" y="3194050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الف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2" name="Text Box 84"/>
          <p:cNvSpPr txBox="1">
            <a:spLocks noChangeArrowheads="1"/>
          </p:cNvSpPr>
          <p:nvPr/>
        </p:nvSpPr>
        <p:spPr bwMode="auto">
          <a:xfrm>
            <a:off x="6259513" y="4838700"/>
            <a:ext cx="235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3" name="Text Box 85"/>
          <p:cNvSpPr txBox="1">
            <a:spLocks noChangeArrowheads="1"/>
          </p:cNvSpPr>
          <p:nvPr/>
        </p:nvSpPr>
        <p:spPr bwMode="auto">
          <a:xfrm>
            <a:off x="4949825" y="4822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فني مهندسي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4" name="Text Box 86"/>
          <p:cNvSpPr txBox="1">
            <a:spLocks noChangeArrowheads="1"/>
          </p:cNvSpPr>
          <p:nvPr/>
        </p:nvSpPr>
        <p:spPr bwMode="auto">
          <a:xfrm>
            <a:off x="3324225" y="4852988"/>
            <a:ext cx="184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گروه قراردادها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5" name="Text Box 87"/>
          <p:cNvSpPr txBox="1">
            <a:spLocks noChangeArrowheads="1"/>
          </p:cNvSpPr>
          <p:nvPr/>
        </p:nvSpPr>
        <p:spPr bwMode="auto">
          <a:xfrm>
            <a:off x="1063625" y="4851400"/>
            <a:ext cx="2249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تحقيقات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6" name="Text Box 88"/>
          <p:cNvSpPr txBox="1">
            <a:spLocks noChangeArrowheads="1"/>
          </p:cNvSpPr>
          <p:nvPr/>
        </p:nvSpPr>
        <p:spPr bwMode="auto">
          <a:xfrm>
            <a:off x="-574675" y="482441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ب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577" name="Text Box 89"/>
          <p:cNvSpPr txBox="1">
            <a:spLocks noChangeArrowheads="1"/>
          </p:cNvSpPr>
          <p:nvPr/>
        </p:nvSpPr>
        <p:spPr bwMode="auto">
          <a:xfrm>
            <a:off x="1974850" y="6096000"/>
            <a:ext cx="438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ماتريسي يا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خزانه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9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9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3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3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3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3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3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3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3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3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3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3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3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3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3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3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3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2000"/>
                                        <p:tgtEl>
                                          <p:spTgt spid="3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2000"/>
                                        <p:tgtEl>
                                          <p:spTgt spid="3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3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3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2000"/>
                                        <p:tgtEl>
                                          <p:spTgt spid="3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2000"/>
                                        <p:tgtEl>
                                          <p:spTgt spid="3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2000"/>
                                        <p:tgtEl>
                                          <p:spTgt spid="31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3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2000"/>
                                        <p:tgtEl>
                                          <p:spTgt spid="3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2000"/>
                                        <p:tgtEl>
                                          <p:spTgt spid="3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2000"/>
                                        <p:tgtEl>
                                          <p:spTgt spid="3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9" dur="2000"/>
                                        <p:tgtEl>
                                          <p:spTgt spid="3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2000"/>
                                        <p:tgtEl>
                                          <p:spTgt spid="3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5" dur="2000"/>
                                        <p:tgtEl>
                                          <p:spTgt spid="3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8" dur="2000"/>
                                        <p:tgtEl>
                                          <p:spTgt spid="3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1" dur="2000"/>
                                        <p:tgtEl>
                                          <p:spTgt spid="3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2000"/>
                                        <p:tgtEl>
                                          <p:spTgt spid="3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7" dur="2000"/>
                                        <p:tgtEl>
                                          <p:spTgt spid="3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0" dur="2000"/>
                                        <p:tgtEl>
                                          <p:spTgt spid="31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3" dur="2000"/>
                                        <p:tgtEl>
                                          <p:spTgt spid="3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6" dur="2000"/>
                                        <p:tgtEl>
                                          <p:spTgt spid="3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9" dur="2000"/>
                                        <p:tgtEl>
                                          <p:spTgt spid="3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2" dur="2000"/>
                                        <p:tgtEl>
                                          <p:spTgt spid="3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  <p:bldP spid="319499" grpId="0" animBg="1"/>
      <p:bldP spid="319500" grpId="0" animBg="1"/>
      <p:bldP spid="319501" grpId="0" animBg="1"/>
      <p:bldP spid="319502" grpId="0" animBg="1"/>
      <p:bldP spid="319503" grpId="0" animBg="1"/>
      <p:bldP spid="319509" grpId="0" animBg="1"/>
      <p:bldP spid="319510" grpId="0" animBg="1"/>
      <p:bldP spid="319511" grpId="0" animBg="1"/>
      <p:bldP spid="319512" grpId="0" animBg="1"/>
      <p:bldP spid="319513" grpId="0" animBg="1"/>
      <p:bldP spid="319514" grpId="0" animBg="1"/>
      <p:bldP spid="319515" grpId="0" animBg="1"/>
      <p:bldP spid="319516" grpId="0" animBg="1"/>
      <p:bldP spid="319517" grpId="0" animBg="1"/>
      <p:bldP spid="319562" grpId="0"/>
      <p:bldP spid="319563" grpId="0"/>
      <p:bldP spid="319564" grpId="0"/>
      <p:bldP spid="319565" grpId="0"/>
      <p:bldP spid="319566" grpId="0"/>
      <p:bldP spid="319567" grpId="0"/>
      <p:bldP spid="319568" grpId="0"/>
      <p:bldP spid="319569" grpId="0"/>
      <p:bldP spid="319570" grpId="0"/>
      <p:bldP spid="319571" grpId="0"/>
      <p:bldP spid="319572" grpId="0"/>
      <p:bldP spid="319573" grpId="0"/>
      <p:bldP spid="319574" grpId="0"/>
      <p:bldP spid="319575" grpId="0"/>
      <p:bldP spid="319576" grpId="0"/>
      <p:bldP spid="319577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08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ساختار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 موقتي ويژه(ادهوکراسي)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76613"/>
            <a:ext cx="8229600" cy="169068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سازمانها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ويژه </a:t>
            </a:r>
            <a:r>
              <a:rPr lang="fa-IR" dirty="0">
                <a:latin typeface="Arial" pitchFamily="34" charset="0"/>
                <a:cs typeface="Zar" pitchFamily="2" charset="-78"/>
              </a:rPr>
              <a:t>و موقت، برخلاف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سازمانهاي بوروکراتيک،کمتر </a:t>
            </a:r>
            <a:r>
              <a:rPr lang="fa-IR" dirty="0">
                <a:latin typeface="Arial" pitchFamily="34" charset="0"/>
                <a:cs typeface="Zar" pitchFamily="2" charset="-78"/>
              </a:rPr>
              <a:t>به ضوابط و قواعد سازمان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تاکيد </a:t>
            </a:r>
            <a:r>
              <a:rPr lang="fa-IR" dirty="0">
                <a:latin typeface="Arial" pitchFamily="34" charset="0"/>
                <a:cs typeface="Zar" pitchFamily="2" charset="-78"/>
              </a:rPr>
              <a:t>دارند 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براي نيل </a:t>
            </a:r>
            <a:r>
              <a:rPr lang="fa-IR" dirty="0">
                <a:latin typeface="Arial" pitchFamily="34" charset="0"/>
                <a:cs typeface="Zar" pitchFamily="2" charset="-78"/>
              </a:rPr>
              <a:t>به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هدفهاي ويژه</a:t>
            </a:r>
            <a:r>
              <a:rPr lang="en-US" dirty="0"/>
              <a:t>‌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اي تشکيل مي</a:t>
            </a:r>
            <a:r>
              <a:rPr lang="fa-IR" dirty="0" smtClean="0">
                <a:latin typeface="Arial" pitchFamily="34" charset="0"/>
              </a:rPr>
              <a:t>‌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شوند</a:t>
            </a:r>
            <a:r>
              <a:rPr lang="fa-IR" dirty="0">
                <a:latin typeface="Arial" pitchFamily="34" charset="0"/>
                <a:cs typeface="Zar" pitchFamily="2" charset="-78"/>
              </a:rPr>
              <a:t>.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Line 4"/>
          <p:cNvSpPr>
            <a:spLocks noChangeShapeType="1"/>
          </p:cNvSpPr>
          <p:nvPr/>
        </p:nvSpPr>
        <p:spPr bwMode="auto">
          <a:xfrm flipH="1">
            <a:off x="1146175" y="396875"/>
            <a:ext cx="746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1" name="Line 5"/>
          <p:cNvSpPr>
            <a:spLocks noChangeShapeType="1"/>
          </p:cNvSpPr>
          <p:nvPr/>
        </p:nvSpPr>
        <p:spPr bwMode="auto">
          <a:xfrm flipH="1">
            <a:off x="1147763" y="927100"/>
            <a:ext cx="746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 flipH="1" flipV="1">
            <a:off x="1152525" y="4892675"/>
            <a:ext cx="74517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 flipH="1">
            <a:off x="1144588" y="3900488"/>
            <a:ext cx="745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 flipH="1">
            <a:off x="1152525" y="243046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 flipH="1">
            <a:off x="1147763" y="5832475"/>
            <a:ext cx="745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8607425" y="396875"/>
            <a:ext cx="0" cy="545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>
            <a:off x="1147763" y="384175"/>
            <a:ext cx="0" cy="544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>
            <a:off x="7208838" y="384175"/>
            <a:ext cx="0" cy="545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4164013" y="381000"/>
            <a:ext cx="0" cy="545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7213600" y="998538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برنامه‌ريزي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6678613" y="2792413"/>
            <a:ext cx="17843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سازماندهي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2" name="Text Box 16"/>
          <p:cNvSpPr txBox="1">
            <a:spLocks noChangeArrowheads="1"/>
          </p:cNvSpPr>
          <p:nvPr/>
        </p:nvSpPr>
        <p:spPr bwMode="auto">
          <a:xfrm>
            <a:off x="6781800" y="4140200"/>
            <a:ext cx="161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5715000" y="4970463"/>
            <a:ext cx="2670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</a:t>
            </a:r>
          </a:p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(نظارت)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4" name="Text Box 18"/>
          <p:cNvSpPr txBox="1">
            <a:spLocks noChangeArrowheads="1"/>
          </p:cNvSpPr>
          <p:nvPr/>
        </p:nvSpPr>
        <p:spPr bwMode="auto">
          <a:xfrm>
            <a:off x="4189413" y="1023938"/>
            <a:ext cx="298291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جامع،مفصل،غالبا بلند مدت خط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مشها،رويه ها،قوانين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مقررات آشکار و واضح اند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1019175" y="1036638"/>
            <a:ext cx="3032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عمومي،غالبا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کوتاه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مدت،بسياري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موقعيتها،برنامه‌ريزي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دسته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بندي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نشده÷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4032250" y="2484438"/>
            <a:ext cx="3179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رسمي،مسئوليتهاي  شخصي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مشخص،غالبا بر حسب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وظيفه سازماندهي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 و غالبا متمرکزند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7" name="Text Box 21"/>
          <p:cNvSpPr txBox="1">
            <a:spLocks noChangeArrowheads="1"/>
          </p:cNvSpPr>
          <p:nvPr/>
        </p:nvSpPr>
        <p:spPr bwMode="auto">
          <a:xfrm>
            <a:off x="1169988" y="2497138"/>
            <a:ext cx="2976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غيررسمي،اغلب مسئوليتها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طور مبهم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تعريف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شده،غالبا بر حسب محصول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 مشتري سازماندهي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 و 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متمرکزند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5332413" y="3944938"/>
            <a:ext cx="18430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مستقيم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سرپرستي نزديک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59" name="Text Box 23"/>
          <p:cNvSpPr txBox="1">
            <a:spLocks noChangeArrowheads="1"/>
          </p:cNvSpPr>
          <p:nvPr/>
        </p:nvSpPr>
        <p:spPr bwMode="auto">
          <a:xfrm>
            <a:off x="2189163" y="3938588"/>
            <a:ext cx="19589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مشارکتي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سرپرستي عمومي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63" name="Text Box 27"/>
          <p:cNvSpPr txBox="1">
            <a:spLocks noChangeArrowheads="1"/>
          </p:cNvSpPr>
          <p:nvPr/>
        </p:nvSpPr>
        <p:spPr bwMode="auto">
          <a:xfrm>
            <a:off x="4432300" y="4932363"/>
            <a:ext cx="2743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 جامع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متمايل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روشها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64" name="Text Box 28"/>
          <p:cNvSpPr txBox="1">
            <a:spLocks noChangeArrowheads="1"/>
          </p:cNvSpPr>
          <p:nvPr/>
        </p:nvSpPr>
        <p:spPr bwMode="auto">
          <a:xfrm>
            <a:off x="1884363" y="4997450"/>
            <a:ext cx="2308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 عمومي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متمايل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نتيجه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65" name="Text Box 29"/>
          <p:cNvSpPr txBox="1">
            <a:spLocks noChangeArrowheads="1"/>
          </p:cNvSpPr>
          <p:nvPr/>
        </p:nvSpPr>
        <p:spPr bwMode="auto">
          <a:xfrm>
            <a:off x="4119563" y="368300"/>
            <a:ext cx="2393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بوروکراسي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271463" y="396875"/>
            <a:ext cx="316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ادهوکراسي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67" name="Text Box 31"/>
          <p:cNvSpPr txBox="1">
            <a:spLocks noChangeArrowheads="1"/>
          </p:cNvSpPr>
          <p:nvPr/>
        </p:nvSpPr>
        <p:spPr bwMode="auto">
          <a:xfrm>
            <a:off x="2497138" y="6127750"/>
            <a:ext cx="462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مقايسه خصوصيات نظامهاي بوروکراتيک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ادهوکراتيک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1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1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1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0" grpId="0"/>
      <p:bldP spid="321551" grpId="0"/>
      <p:bldP spid="321552" grpId="0"/>
      <p:bldP spid="321553" grpId="0"/>
      <p:bldP spid="321554" grpId="0"/>
      <p:bldP spid="321555" grpId="0"/>
      <p:bldP spid="321556" grpId="0"/>
      <p:bldP spid="321557" grpId="0"/>
      <p:bldP spid="321558" grpId="0"/>
      <p:bldP spid="321559" grpId="0"/>
      <p:bldP spid="321563" grpId="0"/>
      <p:bldP spid="321564" grpId="0"/>
      <p:bldP spid="321565" grpId="0"/>
      <p:bldP spid="321566" grpId="0"/>
      <p:bldP spid="321567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79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حيطه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48050"/>
            <a:ext cx="8229600" cy="132715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شامل عده افراد و تعداد </a:t>
            </a:r>
            <a:r>
              <a:rPr lang="fa-IR" dirty="0" smtClean="0">
                <a:cs typeface="Zar" pitchFamily="2" charset="-78"/>
              </a:rPr>
              <a:t>واحدهايي </a:t>
            </a:r>
            <a:r>
              <a:rPr lang="fa-IR" dirty="0">
                <a:cs typeface="Zar" pitchFamily="2" charset="-78"/>
              </a:rPr>
              <a:t>است که به طور </a:t>
            </a:r>
            <a:r>
              <a:rPr lang="fa-IR" dirty="0" smtClean="0">
                <a:cs typeface="Zar" pitchFamily="2" charset="-78"/>
              </a:rPr>
              <a:t>مستقيم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يک مدير </a:t>
            </a:r>
            <a:r>
              <a:rPr lang="fa-IR" dirty="0">
                <a:cs typeface="Zar" pitchFamily="2" charset="-78"/>
              </a:rPr>
              <a:t>گزارش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زنجيره فرماندهي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دو اصل استوار است: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1) اصل وحدت </a:t>
            </a:r>
            <a:r>
              <a:rPr lang="fa-IR" dirty="0" smtClean="0">
                <a:cs typeface="Zar" pitchFamily="2" charset="-78"/>
              </a:rPr>
              <a:t>فرماندهي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2) اصل سلسله مراتب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4208463" y="363538"/>
            <a:ext cx="1365250" cy="5937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014413" y="1449388"/>
            <a:ext cx="1365250" cy="5937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5035550" y="1449388"/>
            <a:ext cx="1365250" cy="5937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1023938" y="3241675"/>
            <a:ext cx="1365250" cy="5937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4081463" y="3243263"/>
            <a:ext cx="1365250" cy="5937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6877050" y="3232150"/>
            <a:ext cx="1365250" cy="5937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6894513" y="4430713"/>
            <a:ext cx="1379537" cy="3190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592138" y="4410075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2246313" y="50625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5802313" y="50879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6823075" y="509428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7300913" y="5092700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6" name="Rectangle 20"/>
          <p:cNvSpPr>
            <a:spLocks noChangeArrowheads="1"/>
          </p:cNvSpPr>
          <p:nvPr/>
        </p:nvSpPr>
        <p:spPr bwMode="auto">
          <a:xfrm>
            <a:off x="5745163" y="4422775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1862138" y="442118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8" name="Rectangle 22"/>
          <p:cNvSpPr>
            <a:spLocks noChangeArrowheads="1"/>
          </p:cNvSpPr>
          <p:nvPr/>
        </p:nvSpPr>
        <p:spPr bwMode="auto">
          <a:xfrm>
            <a:off x="2713038" y="5072063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79" name="Rectangle 23"/>
          <p:cNvSpPr>
            <a:spLocks noChangeArrowheads="1"/>
          </p:cNvSpPr>
          <p:nvPr/>
        </p:nvSpPr>
        <p:spPr bwMode="auto">
          <a:xfrm>
            <a:off x="3162300" y="5072063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0" name="Rectangle 24"/>
          <p:cNvSpPr>
            <a:spLocks noChangeArrowheads="1"/>
          </p:cNvSpPr>
          <p:nvPr/>
        </p:nvSpPr>
        <p:spPr bwMode="auto">
          <a:xfrm>
            <a:off x="3595688" y="5073650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1" name="Rectangle 25"/>
          <p:cNvSpPr>
            <a:spLocks noChangeArrowheads="1"/>
          </p:cNvSpPr>
          <p:nvPr/>
        </p:nvSpPr>
        <p:spPr bwMode="auto">
          <a:xfrm>
            <a:off x="4022725" y="508158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2" name="Rectangle 26"/>
          <p:cNvSpPr>
            <a:spLocks noChangeArrowheads="1"/>
          </p:cNvSpPr>
          <p:nvPr/>
        </p:nvSpPr>
        <p:spPr bwMode="auto">
          <a:xfrm>
            <a:off x="3416300" y="44275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3" name="Rectangle 27"/>
          <p:cNvSpPr>
            <a:spLocks noChangeArrowheads="1"/>
          </p:cNvSpPr>
          <p:nvPr/>
        </p:nvSpPr>
        <p:spPr bwMode="auto">
          <a:xfrm>
            <a:off x="4519613" y="4425950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4" name="Rectangle 28"/>
          <p:cNvSpPr>
            <a:spLocks noChangeArrowheads="1"/>
          </p:cNvSpPr>
          <p:nvPr/>
        </p:nvSpPr>
        <p:spPr bwMode="auto">
          <a:xfrm>
            <a:off x="4945063" y="5091113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5" name="Rectangle 29"/>
          <p:cNvSpPr>
            <a:spLocks noChangeArrowheads="1"/>
          </p:cNvSpPr>
          <p:nvPr/>
        </p:nvSpPr>
        <p:spPr bwMode="auto">
          <a:xfrm>
            <a:off x="5372100" y="50879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6" name="Rectangle 30"/>
          <p:cNvSpPr>
            <a:spLocks noChangeArrowheads="1"/>
          </p:cNvSpPr>
          <p:nvPr/>
        </p:nvSpPr>
        <p:spPr bwMode="auto">
          <a:xfrm>
            <a:off x="412750" y="505618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7" name="Rectangle 31"/>
          <p:cNvSpPr>
            <a:spLocks noChangeArrowheads="1"/>
          </p:cNvSpPr>
          <p:nvPr/>
        </p:nvSpPr>
        <p:spPr bwMode="auto">
          <a:xfrm>
            <a:off x="4462463" y="5086350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8" name="Rectangle 32"/>
          <p:cNvSpPr>
            <a:spLocks noChangeArrowheads="1"/>
          </p:cNvSpPr>
          <p:nvPr/>
        </p:nvSpPr>
        <p:spPr bwMode="auto">
          <a:xfrm>
            <a:off x="904875" y="5060950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89" name="Rectangle 33"/>
          <p:cNvSpPr>
            <a:spLocks noChangeArrowheads="1"/>
          </p:cNvSpPr>
          <p:nvPr/>
        </p:nvSpPr>
        <p:spPr bwMode="auto">
          <a:xfrm>
            <a:off x="6577013" y="7375525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0" name="Rectangle 34"/>
          <p:cNvSpPr>
            <a:spLocks noChangeArrowheads="1"/>
          </p:cNvSpPr>
          <p:nvPr/>
        </p:nvSpPr>
        <p:spPr bwMode="auto">
          <a:xfrm>
            <a:off x="1809750" y="5065713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1" name="Rectangle 35"/>
          <p:cNvSpPr>
            <a:spLocks noChangeArrowheads="1"/>
          </p:cNvSpPr>
          <p:nvPr/>
        </p:nvSpPr>
        <p:spPr bwMode="auto">
          <a:xfrm>
            <a:off x="1358900" y="50625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2" name="Rectangle 36"/>
          <p:cNvSpPr>
            <a:spLocks noChangeArrowheads="1"/>
          </p:cNvSpPr>
          <p:nvPr/>
        </p:nvSpPr>
        <p:spPr bwMode="auto">
          <a:xfrm>
            <a:off x="6251575" y="5091113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3" name="Rectangle 37"/>
          <p:cNvSpPr>
            <a:spLocks noChangeArrowheads="1"/>
          </p:cNvSpPr>
          <p:nvPr/>
        </p:nvSpPr>
        <p:spPr bwMode="auto">
          <a:xfrm>
            <a:off x="7764463" y="5089525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4" name="Rectangle 38"/>
          <p:cNvSpPr>
            <a:spLocks noChangeArrowheads="1"/>
          </p:cNvSpPr>
          <p:nvPr/>
        </p:nvSpPr>
        <p:spPr bwMode="auto">
          <a:xfrm>
            <a:off x="8207375" y="51006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5" name="Rectangle 39"/>
          <p:cNvSpPr>
            <a:spLocks noChangeArrowheads="1"/>
          </p:cNvSpPr>
          <p:nvPr/>
        </p:nvSpPr>
        <p:spPr bwMode="auto">
          <a:xfrm>
            <a:off x="10312400" y="100790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6" name="Rectangle 40"/>
          <p:cNvSpPr>
            <a:spLocks noChangeArrowheads="1"/>
          </p:cNvSpPr>
          <p:nvPr/>
        </p:nvSpPr>
        <p:spPr bwMode="auto">
          <a:xfrm>
            <a:off x="10528300" y="102949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7" name="Rectangle 41"/>
          <p:cNvSpPr>
            <a:spLocks noChangeArrowheads="1"/>
          </p:cNvSpPr>
          <p:nvPr/>
        </p:nvSpPr>
        <p:spPr bwMode="auto">
          <a:xfrm>
            <a:off x="10744200" y="10510838"/>
            <a:ext cx="333375" cy="304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6698" name="Line 42"/>
          <p:cNvSpPr>
            <a:spLocks noChangeShapeType="1"/>
          </p:cNvSpPr>
          <p:nvPr/>
        </p:nvSpPr>
        <p:spPr bwMode="auto">
          <a:xfrm>
            <a:off x="4876800" y="963613"/>
            <a:ext cx="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699" name="Line 43"/>
          <p:cNvSpPr>
            <a:spLocks noChangeShapeType="1"/>
          </p:cNvSpPr>
          <p:nvPr/>
        </p:nvSpPr>
        <p:spPr bwMode="auto">
          <a:xfrm>
            <a:off x="4868863" y="1230313"/>
            <a:ext cx="790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0" name="Line 44"/>
          <p:cNvSpPr>
            <a:spLocks noChangeShapeType="1"/>
          </p:cNvSpPr>
          <p:nvPr/>
        </p:nvSpPr>
        <p:spPr bwMode="auto">
          <a:xfrm>
            <a:off x="5646738" y="1233488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4" name="Line 48"/>
          <p:cNvSpPr>
            <a:spLocks noChangeShapeType="1"/>
          </p:cNvSpPr>
          <p:nvPr/>
        </p:nvSpPr>
        <p:spPr bwMode="auto">
          <a:xfrm flipH="1">
            <a:off x="1631950" y="1231900"/>
            <a:ext cx="327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5" name="Line 49"/>
          <p:cNvSpPr>
            <a:spLocks noChangeShapeType="1"/>
          </p:cNvSpPr>
          <p:nvPr/>
        </p:nvSpPr>
        <p:spPr bwMode="auto">
          <a:xfrm>
            <a:off x="1651000" y="12319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6" name="Line 50"/>
          <p:cNvSpPr>
            <a:spLocks noChangeShapeType="1"/>
          </p:cNvSpPr>
          <p:nvPr/>
        </p:nvSpPr>
        <p:spPr bwMode="auto">
          <a:xfrm>
            <a:off x="5646738" y="2052638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7" name="Line 51"/>
          <p:cNvSpPr>
            <a:spLocks noChangeShapeType="1"/>
          </p:cNvSpPr>
          <p:nvPr/>
        </p:nvSpPr>
        <p:spPr bwMode="auto">
          <a:xfrm>
            <a:off x="4679950" y="2279650"/>
            <a:ext cx="294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8" name="Line 52"/>
          <p:cNvSpPr>
            <a:spLocks noChangeShapeType="1"/>
          </p:cNvSpPr>
          <p:nvPr/>
        </p:nvSpPr>
        <p:spPr bwMode="auto">
          <a:xfrm>
            <a:off x="4686300" y="2273300"/>
            <a:ext cx="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09" name="Line 53"/>
          <p:cNvSpPr>
            <a:spLocks noChangeShapeType="1"/>
          </p:cNvSpPr>
          <p:nvPr/>
        </p:nvSpPr>
        <p:spPr bwMode="auto">
          <a:xfrm>
            <a:off x="7613650" y="2273300"/>
            <a:ext cx="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0" name="Line 54"/>
          <p:cNvSpPr>
            <a:spLocks noChangeShapeType="1"/>
          </p:cNvSpPr>
          <p:nvPr/>
        </p:nvSpPr>
        <p:spPr bwMode="auto">
          <a:xfrm>
            <a:off x="4686300" y="382905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1" name="Line 55"/>
          <p:cNvSpPr>
            <a:spLocks noChangeShapeType="1"/>
          </p:cNvSpPr>
          <p:nvPr/>
        </p:nvSpPr>
        <p:spPr bwMode="auto">
          <a:xfrm>
            <a:off x="3549650" y="4140200"/>
            <a:ext cx="232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2" name="Line 56"/>
          <p:cNvSpPr>
            <a:spLocks noChangeShapeType="1"/>
          </p:cNvSpPr>
          <p:nvPr/>
        </p:nvSpPr>
        <p:spPr bwMode="auto">
          <a:xfrm>
            <a:off x="3562350" y="4146550"/>
            <a:ext cx="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3" name="Line 57"/>
          <p:cNvSpPr>
            <a:spLocks noChangeShapeType="1"/>
          </p:cNvSpPr>
          <p:nvPr/>
        </p:nvSpPr>
        <p:spPr bwMode="auto">
          <a:xfrm>
            <a:off x="5861050" y="41338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4" name="Line 58"/>
          <p:cNvSpPr>
            <a:spLocks noChangeShapeType="1"/>
          </p:cNvSpPr>
          <p:nvPr/>
        </p:nvSpPr>
        <p:spPr bwMode="auto">
          <a:xfrm>
            <a:off x="7613650" y="3829050"/>
            <a:ext cx="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5" name="Line 59"/>
          <p:cNvSpPr>
            <a:spLocks noChangeShapeType="1"/>
          </p:cNvSpPr>
          <p:nvPr/>
        </p:nvSpPr>
        <p:spPr bwMode="auto">
          <a:xfrm>
            <a:off x="7607300" y="4762500"/>
            <a:ext cx="0" cy="184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6" name="Line 60"/>
          <p:cNvSpPr>
            <a:spLocks noChangeShapeType="1"/>
          </p:cNvSpPr>
          <p:nvPr/>
        </p:nvSpPr>
        <p:spPr bwMode="auto">
          <a:xfrm>
            <a:off x="6972300" y="4946650"/>
            <a:ext cx="141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7" name="Line 61"/>
          <p:cNvSpPr>
            <a:spLocks noChangeShapeType="1"/>
          </p:cNvSpPr>
          <p:nvPr/>
        </p:nvSpPr>
        <p:spPr bwMode="auto">
          <a:xfrm>
            <a:off x="6978650" y="49403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8" name="Line 62"/>
          <p:cNvSpPr>
            <a:spLocks noChangeShapeType="1"/>
          </p:cNvSpPr>
          <p:nvPr/>
        </p:nvSpPr>
        <p:spPr bwMode="auto">
          <a:xfrm>
            <a:off x="7480300" y="49530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19" name="Line 63"/>
          <p:cNvSpPr>
            <a:spLocks noChangeShapeType="1"/>
          </p:cNvSpPr>
          <p:nvPr/>
        </p:nvSpPr>
        <p:spPr bwMode="auto">
          <a:xfrm>
            <a:off x="7924800" y="49593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0" name="Line 64"/>
          <p:cNvSpPr>
            <a:spLocks noChangeShapeType="1"/>
          </p:cNvSpPr>
          <p:nvPr/>
        </p:nvSpPr>
        <p:spPr bwMode="auto">
          <a:xfrm>
            <a:off x="8375650" y="49466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3" name="Line 67"/>
          <p:cNvSpPr>
            <a:spLocks noChangeShapeType="1"/>
          </p:cNvSpPr>
          <p:nvPr/>
        </p:nvSpPr>
        <p:spPr bwMode="auto">
          <a:xfrm>
            <a:off x="5861050" y="4718050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4" name="Line 68"/>
          <p:cNvSpPr>
            <a:spLocks noChangeShapeType="1"/>
          </p:cNvSpPr>
          <p:nvPr/>
        </p:nvSpPr>
        <p:spPr bwMode="auto">
          <a:xfrm>
            <a:off x="5499100" y="4946650"/>
            <a:ext cx="90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5" name="Line 69"/>
          <p:cNvSpPr>
            <a:spLocks noChangeShapeType="1"/>
          </p:cNvSpPr>
          <p:nvPr/>
        </p:nvSpPr>
        <p:spPr bwMode="auto">
          <a:xfrm>
            <a:off x="6388100" y="49466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6" name="Line 70"/>
          <p:cNvSpPr>
            <a:spLocks noChangeShapeType="1"/>
          </p:cNvSpPr>
          <p:nvPr/>
        </p:nvSpPr>
        <p:spPr bwMode="auto">
          <a:xfrm>
            <a:off x="5975350" y="49466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7" name="Line 71"/>
          <p:cNvSpPr>
            <a:spLocks noChangeShapeType="1"/>
          </p:cNvSpPr>
          <p:nvPr/>
        </p:nvSpPr>
        <p:spPr bwMode="auto">
          <a:xfrm>
            <a:off x="5511800" y="49530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8" name="Line 72"/>
          <p:cNvSpPr>
            <a:spLocks noChangeShapeType="1"/>
          </p:cNvSpPr>
          <p:nvPr/>
        </p:nvSpPr>
        <p:spPr bwMode="auto">
          <a:xfrm>
            <a:off x="4679950" y="4718050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29" name="Line 73"/>
          <p:cNvSpPr>
            <a:spLocks noChangeShapeType="1"/>
          </p:cNvSpPr>
          <p:nvPr/>
        </p:nvSpPr>
        <p:spPr bwMode="auto">
          <a:xfrm>
            <a:off x="4603750" y="4946650"/>
            <a:ext cx="47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0" name="Line 74"/>
          <p:cNvSpPr>
            <a:spLocks noChangeShapeType="1"/>
          </p:cNvSpPr>
          <p:nvPr/>
        </p:nvSpPr>
        <p:spPr bwMode="auto">
          <a:xfrm>
            <a:off x="5080000" y="49339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1" name="Line 75"/>
          <p:cNvSpPr>
            <a:spLocks noChangeShapeType="1"/>
          </p:cNvSpPr>
          <p:nvPr/>
        </p:nvSpPr>
        <p:spPr bwMode="auto">
          <a:xfrm>
            <a:off x="4616450" y="49466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2" name="Line 76"/>
          <p:cNvSpPr>
            <a:spLocks noChangeShapeType="1"/>
          </p:cNvSpPr>
          <p:nvPr/>
        </p:nvSpPr>
        <p:spPr bwMode="auto">
          <a:xfrm>
            <a:off x="3575050" y="4711700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3" name="Line 77"/>
          <p:cNvSpPr>
            <a:spLocks noChangeShapeType="1"/>
          </p:cNvSpPr>
          <p:nvPr/>
        </p:nvSpPr>
        <p:spPr bwMode="auto">
          <a:xfrm>
            <a:off x="2895600" y="49403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4" name="Line 78"/>
          <p:cNvSpPr>
            <a:spLocks noChangeShapeType="1"/>
          </p:cNvSpPr>
          <p:nvPr/>
        </p:nvSpPr>
        <p:spPr bwMode="auto">
          <a:xfrm>
            <a:off x="4165600" y="49276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5" name="Line 79"/>
          <p:cNvSpPr>
            <a:spLocks noChangeShapeType="1"/>
          </p:cNvSpPr>
          <p:nvPr/>
        </p:nvSpPr>
        <p:spPr bwMode="auto">
          <a:xfrm>
            <a:off x="3759200" y="49403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6" name="Line 80"/>
          <p:cNvSpPr>
            <a:spLocks noChangeShapeType="1"/>
          </p:cNvSpPr>
          <p:nvPr/>
        </p:nvSpPr>
        <p:spPr bwMode="auto">
          <a:xfrm>
            <a:off x="3314700" y="49339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7" name="Line 81"/>
          <p:cNvSpPr>
            <a:spLocks noChangeShapeType="1"/>
          </p:cNvSpPr>
          <p:nvPr/>
        </p:nvSpPr>
        <p:spPr bwMode="auto">
          <a:xfrm>
            <a:off x="2908300" y="49403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8" name="Line 82"/>
          <p:cNvSpPr>
            <a:spLocks noChangeShapeType="1"/>
          </p:cNvSpPr>
          <p:nvPr/>
        </p:nvSpPr>
        <p:spPr bwMode="auto">
          <a:xfrm>
            <a:off x="1644650" y="2057400"/>
            <a:ext cx="0" cy="1187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39" name="Line 83"/>
          <p:cNvSpPr>
            <a:spLocks noChangeShapeType="1"/>
          </p:cNvSpPr>
          <p:nvPr/>
        </p:nvSpPr>
        <p:spPr bwMode="auto">
          <a:xfrm>
            <a:off x="1638300" y="3816350"/>
            <a:ext cx="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0" name="Line 84"/>
          <p:cNvSpPr>
            <a:spLocks noChangeShapeType="1"/>
          </p:cNvSpPr>
          <p:nvPr/>
        </p:nvSpPr>
        <p:spPr bwMode="auto">
          <a:xfrm>
            <a:off x="749300" y="4140200"/>
            <a:ext cx="1276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1" name="Line 85"/>
          <p:cNvSpPr>
            <a:spLocks noChangeShapeType="1"/>
          </p:cNvSpPr>
          <p:nvPr/>
        </p:nvSpPr>
        <p:spPr bwMode="auto">
          <a:xfrm>
            <a:off x="2012950" y="4133850"/>
            <a:ext cx="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3" name="Line 87"/>
          <p:cNvSpPr>
            <a:spLocks noChangeShapeType="1"/>
          </p:cNvSpPr>
          <p:nvPr/>
        </p:nvSpPr>
        <p:spPr bwMode="auto">
          <a:xfrm>
            <a:off x="755650" y="4127500"/>
            <a:ext cx="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4" name="Line 88"/>
          <p:cNvSpPr>
            <a:spLocks noChangeShapeType="1"/>
          </p:cNvSpPr>
          <p:nvPr/>
        </p:nvSpPr>
        <p:spPr bwMode="auto">
          <a:xfrm>
            <a:off x="1517650" y="4940300"/>
            <a:ext cx="908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5" name="Line 89"/>
          <p:cNvSpPr>
            <a:spLocks noChangeShapeType="1"/>
          </p:cNvSpPr>
          <p:nvPr/>
        </p:nvSpPr>
        <p:spPr bwMode="auto">
          <a:xfrm>
            <a:off x="2425700" y="49276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6" name="Line 90"/>
          <p:cNvSpPr>
            <a:spLocks noChangeShapeType="1"/>
          </p:cNvSpPr>
          <p:nvPr/>
        </p:nvSpPr>
        <p:spPr bwMode="auto">
          <a:xfrm>
            <a:off x="1974850" y="49403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7" name="Line 91"/>
          <p:cNvSpPr>
            <a:spLocks noChangeShapeType="1"/>
          </p:cNvSpPr>
          <p:nvPr/>
        </p:nvSpPr>
        <p:spPr bwMode="auto">
          <a:xfrm>
            <a:off x="1524000" y="49339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8" name="Line 92"/>
          <p:cNvSpPr>
            <a:spLocks noChangeShapeType="1"/>
          </p:cNvSpPr>
          <p:nvPr/>
        </p:nvSpPr>
        <p:spPr bwMode="auto">
          <a:xfrm>
            <a:off x="1974850" y="471805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49" name="Line 93"/>
          <p:cNvSpPr>
            <a:spLocks noChangeShapeType="1"/>
          </p:cNvSpPr>
          <p:nvPr/>
        </p:nvSpPr>
        <p:spPr bwMode="auto">
          <a:xfrm>
            <a:off x="558800" y="4940300"/>
            <a:ext cx="5207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50" name="Line 94"/>
          <p:cNvSpPr>
            <a:spLocks noChangeShapeType="1"/>
          </p:cNvSpPr>
          <p:nvPr/>
        </p:nvSpPr>
        <p:spPr bwMode="auto">
          <a:xfrm>
            <a:off x="1066800" y="49403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51" name="Line 95"/>
          <p:cNvSpPr>
            <a:spLocks noChangeShapeType="1"/>
          </p:cNvSpPr>
          <p:nvPr/>
        </p:nvSpPr>
        <p:spPr bwMode="auto">
          <a:xfrm>
            <a:off x="571500" y="493395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52" name="Text Box 96"/>
          <p:cNvSpPr txBox="1">
            <a:spLocks noChangeArrowheads="1"/>
          </p:cNvSpPr>
          <p:nvPr/>
        </p:nvSpPr>
        <p:spPr bwMode="auto">
          <a:xfrm>
            <a:off x="4254500" y="482600"/>
            <a:ext cx="113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عامل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53" name="Text Box 97"/>
          <p:cNvSpPr txBox="1">
            <a:spLocks noChangeArrowheads="1"/>
          </p:cNvSpPr>
          <p:nvPr/>
        </p:nvSpPr>
        <p:spPr bwMode="auto">
          <a:xfrm>
            <a:off x="5041900" y="1574800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معاون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54" name="Text Box 98"/>
          <p:cNvSpPr txBox="1">
            <a:spLocks noChangeArrowheads="1"/>
          </p:cNvSpPr>
          <p:nvPr/>
        </p:nvSpPr>
        <p:spPr bwMode="auto">
          <a:xfrm>
            <a:off x="1384300" y="16002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معاون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55" name="Text Box 99"/>
          <p:cNvSpPr txBox="1">
            <a:spLocks noChangeArrowheads="1"/>
          </p:cNvSpPr>
          <p:nvPr/>
        </p:nvSpPr>
        <p:spPr bwMode="auto">
          <a:xfrm>
            <a:off x="7067550" y="3359150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56" name="Text Box 100"/>
          <p:cNvSpPr txBox="1">
            <a:spLocks noChangeArrowheads="1"/>
          </p:cNvSpPr>
          <p:nvPr/>
        </p:nvSpPr>
        <p:spPr bwMode="auto">
          <a:xfrm>
            <a:off x="4292600" y="3359150"/>
            <a:ext cx="92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57" name="Text Box 101"/>
          <p:cNvSpPr txBox="1">
            <a:spLocks noChangeArrowheads="1"/>
          </p:cNvSpPr>
          <p:nvPr/>
        </p:nvSpPr>
        <p:spPr bwMode="auto">
          <a:xfrm>
            <a:off x="6800850" y="4387850"/>
            <a:ext cx="121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سرپرست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58" name="Text Box 102"/>
          <p:cNvSpPr txBox="1">
            <a:spLocks noChangeArrowheads="1"/>
          </p:cNvSpPr>
          <p:nvPr/>
        </p:nvSpPr>
        <p:spPr bwMode="auto">
          <a:xfrm>
            <a:off x="1301750" y="3371850"/>
            <a:ext cx="88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مديرکل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760" name="Line 104"/>
          <p:cNvSpPr>
            <a:spLocks noChangeShapeType="1"/>
          </p:cNvSpPr>
          <p:nvPr/>
        </p:nvSpPr>
        <p:spPr bwMode="auto">
          <a:xfrm>
            <a:off x="4976813" y="958850"/>
            <a:ext cx="0" cy="203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1" name="Line 105"/>
          <p:cNvSpPr>
            <a:spLocks noChangeShapeType="1"/>
          </p:cNvSpPr>
          <p:nvPr/>
        </p:nvSpPr>
        <p:spPr bwMode="auto">
          <a:xfrm>
            <a:off x="4978400" y="1168400"/>
            <a:ext cx="78105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2" name="Line 106"/>
          <p:cNvSpPr>
            <a:spLocks noChangeShapeType="1"/>
          </p:cNvSpPr>
          <p:nvPr/>
        </p:nvSpPr>
        <p:spPr bwMode="auto">
          <a:xfrm>
            <a:off x="5765800" y="1174750"/>
            <a:ext cx="0" cy="27305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3" name="Line 107"/>
          <p:cNvSpPr>
            <a:spLocks noChangeShapeType="1"/>
          </p:cNvSpPr>
          <p:nvPr/>
        </p:nvSpPr>
        <p:spPr bwMode="auto">
          <a:xfrm>
            <a:off x="5764213" y="205105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4" name="Line 108"/>
          <p:cNvSpPr>
            <a:spLocks noChangeShapeType="1"/>
          </p:cNvSpPr>
          <p:nvPr/>
        </p:nvSpPr>
        <p:spPr bwMode="auto">
          <a:xfrm>
            <a:off x="5768975" y="2203450"/>
            <a:ext cx="19558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5" name="Line 109"/>
          <p:cNvSpPr>
            <a:spLocks noChangeShapeType="1"/>
          </p:cNvSpPr>
          <p:nvPr/>
        </p:nvSpPr>
        <p:spPr bwMode="auto">
          <a:xfrm>
            <a:off x="7734300" y="2201863"/>
            <a:ext cx="0" cy="102235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6" name="Line 110"/>
          <p:cNvSpPr>
            <a:spLocks noChangeShapeType="1"/>
          </p:cNvSpPr>
          <p:nvPr/>
        </p:nvSpPr>
        <p:spPr bwMode="auto">
          <a:xfrm flipH="1">
            <a:off x="7727950" y="3829050"/>
            <a:ext cx="6350" cy="5969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7" name="Line 111"/>
          <p:cNvSpPr>
            <a:spLocks noChangeShapeType="1"/>
          </p:cNvSpPr>
          <p:nvPr/>
        </p:nvSpPr>
        <p:spPr bwMode="auto">
          <a:xfrm>
            <a:off x="7734300" y="4756150"/>
            <a:ext cx="0" cy="1397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8" name="Line 112"/>
          <p:cNvSpPr>
            <a:spLocks noChangeShapeType="1"/>
          </p:cNvSpPr>
          <p:nvPr/>
        </p:nvSpPr>
        <p:spPr bwMode="auto">
          <a:xfrm>
            <a:off x="7737475" y="4902200"/>
            <a:ext cx="71755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69" name="Line 113"/>
          <p:cNvSpPr>
            <a:spLocks noChangeShapeType="1"/>
          </p:cNvSpPr>
          <p:nvPr/>
        </p:nvSpPr>
        <p:spPr bwMode="auto">
          <a:xfrm>
            <a:off x="8456613" y="4906963"/>
            <a:ext cx="0" cy="18415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6770" name="Text Box 114"/>
          <p:cNvSpPr txBox="1">
            <a:spLocks noChangeArrowheads="1"/>
          </p:cNvSpPr>
          <p:nvPr/>
        </p:nvSpPr>
        <p:spPr bwMode="auto">
          <a:xfrm>
            <a:off x="5453063" y="814388"/>
            <a:ext cx="159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زنجيره فرماندهي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3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3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3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3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3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3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3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3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3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3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3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3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32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3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3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32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3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3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3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3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3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3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3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32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32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3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3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3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2000"/>
                                        <p:tgtEl>
                                          <p:spTgt spid="32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8" dur="2000"/>
                                        <p:tgtEl>
                                          <p:spTgt spid="32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1" dur="2000"/>
                                        <p:tgtEl>
                                          <p:spTgt spid="32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2000"/>
                                        <p:tgtEl>
                                          <p:spTgt spid="32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2000"/>
                                        <p:tgtEl>
                                          <p:spTgt spid="32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0" dur="2000"/>
                                        <p:tgtEl>
                                          <p:spTgt spid="3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3" dur="2000"/>
                                        <p:tgtEl>
                                          <p:spTgt spid="3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6" dur="2000"/>
                                        <p:tgtEl>
                                          <p:spTgt spid="3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9" dur="2000"/>
                                        <p:tgtEl>
                                          <p:spTgt spid="3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2" dur="2000"/>
                                        <p:tgtEl>
                                          <p:spTgt spid="3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5" dur="2000"/>
                                        <p:tgtEl>
                                          <p:spTgt spid="32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2000"/>
                                        <p:tgtEl>
                                          <p:spTgt spid="32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2000"/>
                                        <p:tgtEl>
                                          <p:spTgt spid="32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2000"/>
                                        <p:tgtEl>
                                          <p:spTgt spid="32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7" dur="2000"/>
                                        <p:tgtEl>
                                          <p:spTgt spid="32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2000"/>
                                        <p:tgtEl>
                                          <p:spTgt spid="32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3" dur="2000"/>
                                        <p:tgtEl>
                                          <p:spTgt spid="32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6" dur="2000"/>
                                        <p:tgtEl>
                                          <p:spTgt spid="32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9" dur="2000"/>
                                        <p:tgtEl>
                                          <p:spTgt spid="32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2" dur="2000"/>
                                        <p:tgtEl>
                                          <p:spTgt spid="3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5" dur="2000"/>
                                        <p:tgtEl>
                                          <p:spTgt spid="3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8" dur="2000"/>
                                        <p:tgtEl>
                                          <p:spTgt spid="3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1" dur="2000"/>
                                        <p:tgtEl>
                                          <p:spTgt spid="3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4" dur="2000"/>
                                        <p:tgtEl>
                                          <p:spTgt spid="32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7" dur="2000"/>
                                        <p:tgtEl>
                                          <p:spTgt spid="32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0" dur="2000"/>
                                        <p:tgtEl>
                                          <p:spTgt spid="32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3" dur="2000"/>
                                        <p:tgtEl>
                                          <p:spTgt spid="3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6" dur="2000"/>
                                        <p:tgtEl>
                                          <p:spTgt spid="32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9" dur="2000"/>
                                        <p:tgtEl>
                                          <p:spTgt spid="3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2" dur="2000"/>
                                        <p:tgtEl>
                                          <p:spTgt spid="3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5" dur="2000"/>
                                        <p:tgtEl>
                                          <p:spTgt spid="3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8" dur="2000"/>
                                        <p:tgtEl>
                                          <p:spTgt spid="3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1" dur="2000"/>
                                        <p:tgtEl>
                                          <p:spTgt spid="3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4" dur="2000"/>
                                        <p:tgtEl>
                                          <p:spTgt spid="3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nimBg="1"/>
      <p:bldP spid="326661" grpId="0" animBg="1"/>
      <p:bldP spid="326662" grpId="0" animBg="1"/>
      <p:bldP spid="326663" grpId="0" animBg="1"/>
      <p:bldP spid="326664" grpId="0" animBg="1"/>
      <p:bldP spid="326665" grpId="0" animBg="1"/>
      <p:bldP spid="326666" grpId="0" animBg="1"/>
      <p:bldP spid="326667" grpId="0" animBg="1"/>
      <p:bldP spid="326668" grpId="0" animBg="1"/>
      <p:bldP spid="326673" grpId="0" animBg="1"/>
      <p:bldP spid="326674" grpId="0" animBg="1"/>
      <p:bldP spid="326675" grpId="0" animBg="1"/>
      <p:bldP spid="326676" grpId="0" animBg="1"/>
      <p:bldP spid="326677" grpId="0" animBg="1"/>
      <p:bldP spid="326678" grpId="0" animBg="1"/>
      <p:bldP spid="326679" grpId="0" animBg="1"/>
      <p:bldP spid="326680" grpId="0" animBg="1"/>
      <p:bldP spid="326681" grpId="0" animBg="1"/>
      <p:bldP spid="326682" grpId="0" animBg="1"/>
      <p:bldP spid="326683" grpId="0" animBg="1"/>
      <p:bldP spid="326684" grpId="0" animBg="1"/>
      <p:bldP spid="326685" grpId="0" animBg="1"/>
      <p:bldP spid="326686" grpId="0" animBg="1"/>
      <p:bldP spid="326687" grpId="0" animBg="1"/>
      <p:bldP spid="326688" grpId="0" animBg="1"/>
      <p:bldP spid="326689" grpId="0" animBg="1"/>
      <p:bldP spid="326690" grpId="0" animBg="1"/>
      <p:bldP spid="326691" grpId="0" animBg="1"/>
      <p:bldP spid="326692" grpId="0" animBg="1"/>
      <p:bldP spid="326693" grpId="0" animBg="1"/>
      <p:bldP spid="326694" grpId="0" animBg="1"/>
      <p:bldP spid="326695" grpId="0" animBg="1"/>
      <p:bldP spid="326696" grpId="0" animBg="1"/>
      <p:bldP spid="326697" grpId="0" animBg="1"/>
      <p:bldP spid="326752" grpId="0"/>
      <p:bldP spid="326753" grpId="0"/>
      <p:bldP spid="326754" grpId="0"/>
      <p:bldP spid="326755" grpId="0"/>
      <p:bldP spid="326756" grpId="0"/>
      <p:bldP spid="326757" grpId="0"/>
      <p:bldP spid="326758" grpId="0"/>
      <p:bldP spid="326770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عوامل موثر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برحيطه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1) </a:t>
            </a:r>
            <a:r>
              <a:rPr lang="fa-IR" dirty="0" smtClean="0">
                <a:cs typeface="Zar" pitchFamily="2" charset="-78"/>
              </a:rPr>
              <a:t>پيچيدگي </a:t>
            </a:r>
            <a:r>
              <a:rPr lang="fa-IR" dirty="0">
                <a:cs typeface="Zar" pitchFamily="2" charset="-78"/>
              </a:rPr>
              <a:t>کار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2) استاندارد کردن کار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3) محل کار کارکنان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4) سطح مهارت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5) </a:t>
            </a:r>
            <a:r>
              <a:rPr lang="fa-IR" dirty="0" smtClean="0">
                <a:cs typeface="Zar" pitchFamily="2" charset="-78"/>
              </a:rPr>
              <a:t>فعاليتهاي غيرسرپرستي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6) </a:t>
            </a:r>
            <a:r>
              <a:rPr lang="fa-IR" dirty="0" smtClean="0">
                <a:cs typeface="Zar" pitchFamily="2" charset="-78"/>
              </a:rPr>
              <a:t>اولويتهاي شخصي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2109788" y="1117600"/>
            <a:ext cx="1944687" cy="623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958850" y="2351088"/>
            <a:ext cx="420688" cy="5794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628775" y="2357438"/>
            <a:ext cx="420688" cy="5794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2305050" y="2362200"/>
            <a:ext cx="420688" cy="5794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2938463" y="2355850"/>
            <a:ext cx="420687" cy="5794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3622675" y="2359025"/>
            <a:ext cx="420688" cy="5794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4900613" y="2376488"/>
            <a:ext cx="420687" cy="5794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4252913" y="2370138"/>
            <a:ext cx="420687" cy="5794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40" name="Line 12"/>
          <p:cNvSpPr>
            <a:spLocks noChangeShapeType="1"/>
          </p:cNvSpPr>
          <p:nvPr/>
        </p:nvSpPr>
        <p:spPr bwMode="auto">
          <a:xfrm>
            <a:off x="1204913" y="2017713"/>
            <a:ext cx="38465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>
            <a:off x="1196975" y="2012950"/>
            <a:ext cx="0" cy="3365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5051425" y="2017713"/>
            <a:ext cx="0" cy="347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>
            <a:off x="3135313" y="1727200"/>
            <a:ext cx="0" cy="3333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4459288" y="2008188"/>
            <a:ext cx="0" cy="347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3822700" y="2008188"/>
            <a:ext cx="0" cy="347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3132138" y="2014538"/>
            <a:ext cx="0" cy="347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7" name="Line 19"/>
          <p:cNvSpPr>
            <a:spLocks noChangeShapeType="1"/>
          </p:cNvSpPr>
          <p:nvPr/>
        </p:nvSpPr>
        <p:spPr bwMode="auto">
          <a:xfrm>
            <a:off x="2514600" y="2008188"/>
            <a:ext cx="0" cy="347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>
            <a:off x="1828800" y="2020888"/>
            <a:ext cx="0" cy="347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49" name="Text Box 21"/>
          <p:cNvSpPr txBox="1">
            <a:spLocks noChangeArrowheads="1"/>
          </p:cNvSpPr>
          <p:nvPr/>
        </p:nvSpPr>
        <p:spPr bwMode="auto">
          <a:xfrm>
            <a:off x="1606550" y="3425825"/>
            <a:ext cx="293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حيطه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وسيع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9751" name="Rectangle 23"/>
          <p:cNvSpPr>
            <a:spLocks noChangeArrowheads="1"/>
          </p:cNvSpPr>
          <p:nvPr/>
        </p:nvSpPr>
        <p:spPr bwMode="auto">
          <a:xfrm>
            <a:off x="5591175" y="3640138"/>
            <a:ext cx="1944688" cy="6238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52" name="Rectangle 24"/>
          <p:cNvSpPr>
            <a:spLocks noChangeArrowheads="1"/>
          </p:cNvSpPr>
          <p:nvPr/>
        </p:nvSpPr>
        <p:spPr bwMode="auto">
          <a:xfrm>
            <a:off x="7483475" y="4867275"/>
            <a:ext cx="420688" cy="5794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53" name="Rectangle 25"/>
          <p:cNvSpPr>
            <a:spLocks noChangeArrowheads="1"/>
          </p:cNvSpPr>
          <p:nvPr/>
        </p:nvSpPr>
        <p:spPr bwMode="auto">
          <a:xfrm>
            <a:off x="5340350" y="4878388"/>
            <a:ext cx="420688" cy="5794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29754" name="Line 26"/>
          <p:cNvSpPr>
            <a:spLocks noChangeShapeType="1"/>
          </p:cNvSpPr>
          <p:nvPr/>
        </p:nvSpPr>
        <p:spPr bwMode="auto">
          <a:xfrm>
            <a:off x="6573838" y="4281488"/>
            <a:ext cx="0" cy="231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55" name="Line 27"/>
          <p:cNvSpPr>
            <a:spLocks noChangeShapeType="1"/>
          </p:cNvSpPr>
          <p:nvPr/>
        </p:nvSpPr>
        <p:spPr bwMode="auto">
          <a:xfrm>
            <a:off x="5535613" y="4514850"/>
            <a:ext cx="2105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57" name="Line 29"/>
          <p:cNvSpPr>
            <a:spLocks noChangeShapeType="1"/>
          </p:cNvSpPr>
          <p:nvPr/>
        </p:nvSpPr>
        <p:spPr bwMode="auto">
          <a:xfrm>
            <a:off x="5529263" y="4510088"/>
            <a:ext cx="0" cy="3794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58" name="Line 30"/>
          <p:cNvSpPr>
            <a:spLocks noChangeShapeType="1"/>
          </p:cNvSpPr>
          <p:nvPr/>
        </p:nvSpPr>
        <p:spPr bwMode="auto">
          <a:xfrm>
            <a:off x="7646988" y="4510088"/>
            <a:ext cx="0" cy="377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29759" name="Text Box 31"/>
          <p:cNvSpPr txBox="1">
            <a:spLocks noChangeArrowheads="1"/>
          </p:cNvSpPr>
          <p:nvPr/>
        </p:nvSpPr>
        <p:spPr bwMode="auto">
          <a:xfrm>
            <a:off x="5013325" y="5826125"/>
            <a:ext cx="2963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حيطه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 محدود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animBg="1"/>
      <p:bldP spid="329733" grpId="0" animBg="1"/>
      <p:bldP spid="329734" grpId="0" animBg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51" grpId="0" animBg="1"/>
      <p:bldP spid="329752" grpId="0" animBg="1"/>
      <p:bldP spid="329753" grpId="0" animBg="1"/>
      <p:bldP spid="3297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اصول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مديريت اداري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6538" y="1905000"/>
            <a:ext cx="3827462" cy="3611563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تقسيم </a:t>
            </a:r>
            <a:r>
              <a:rPr lang="fa-IR" sz="2800" dirty="0">
                <a:cs typeface="Zar" pitchFamily="2" charset="-78"/>
              </a:rPr>
              <a:t>کار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6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اختيار</a:t>
            </a: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6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انضباط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6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وحدت </a:t>
            </a:r>
            <a:r>
              <a:rPr lang="fa-IR" sz="2800" dirty="0" smtClean="0">
                <a:cs typeface="Zar" pitchFamily="2" charset="-78"/>
              </a:rPr>
              <a:t>فرماندهي</a:t>
            </a: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6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وحدت جهت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6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الويت </a:t>
            </a:r>
            <a:r>
              <a:rPr lang="fa-IR" sz="2800" dirty="0">
                <a:cs typeface="Zar" pitchFamily="2" charset="-78"/>
              </a:rPr>
              <a:t>منافع </a:t>
            </a:r>
            <a:r>
              <a:rPr lang="fa-IR" sz="2800" dirty="0" smtClean="0">
                <a:cs typeface="Zar" pitchFamily="2" charset="-78"/>
              </a:rPr>
              <a:t>عمومي </a:t>
            </a:r>
            <a:r>
              <a:rPr lang="fa-IR" sz="2800" dirty="0">
                <a:cs typeface="Zar" pitchFamily="2" charset="-78"/>
              </a:rPr>
              <a:t>بر منافع </a:t>
            </a:r>
            <a:r>
              <a:rPr lang="fa-IR" sz="2800" dirty="0" smtClean="0">
                <a:cs typeface="Zar" pitchFamily="2" charset="-78"/>
              </a:rPr>
              <a:t>فردي</a:t>
            </a: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6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جبران خدمات کارکنان</a:t>
            </a:r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-144463" y="1916113"/>
            <a:ext cx="38274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تمرکز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سلسله مراتب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نظم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انصاف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ثبات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شغلي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استخدام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ابتکار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روحيه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گروهي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5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5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5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5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5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5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5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5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5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5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5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5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5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5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5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5" grpId="0" build="p"/>
      <p:bldP spid="658436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06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تمرکز و عدم تمرکز: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62150"/>
            <a:ext cx="8229600" cy="46085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تمرکز: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</a:t>
            </a:r>
            <a:r>
              <a:rPr lang="fa-IR" dirty="0" smtClean="0">
                <a:cs typeface="Zar" pitchFamily="2" charset="-78"/>
              </a:rPr>
              <a:t>وقتي </a:t>
            </a:r>
            <a:r>
              <a:rPr lang="fa-IR" dirty="0">
                <a:cs typeface="Zar" pitchFamily="2" charset="-78"/>
              </a:rPr>
              <a:t>تحقق </a:t>
            </a:r>
            <a:r>
              <a:rPr lang="fa-IR" dirty="0" smtClean="0">
                <a:cs typeface="Zar" pitchFamily="2" charset="-78"/>
              </a:rPr>
              <a:t>مي يابد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اختيار </a:t>
            </a:r>
            <a:r>
              <a:rPr lang="fa-IR" dirty="0">
                <a:cs typeface="Zar" pitchFamily="2" charset="-78"/>
              </a:rPr>
              <a:t>در سطوح </a:t>
            </a:r>
            <a:r>
              <a:rPr lang="fa-IR" dirty="0" smtClean="0">
                <a:cs typeface="Zar" pitchFamily="2" charset="-78"/>
              </a:rPr>
              <a:t>عالي مديريت </a:t>
            </a:r>
            <a:r>
              <a:rPr lang="fa-IR" dirty="0">
                <a:cs typeface="Zar" pitchFamily="2" charset="-78"/>
              </a:rPr>
              <a:t>جمع شده و </a:t>
            </a:r>
            <a:r>
              <a:rPr lang="fa-IR" dirty="0" smtClean="0">
                <a:cs typeface="Zar" pitchFamily="2" charset="-78"/>
              </a:rPr>
              <a:t>باقي </a:t>
            </a:r>
            <a:r>
              <a:rPr lang="fa-IR" dirty="0">
                <a:cs typeface="Zar" pitchFamily="2" charset="-78"/>
              </a:rPr>
              <a:t>مانده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عدم تمرکز: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</a:t>
            </a:r>
            <a:r>
              <a:rPr lang="fa-IR" dirty="0" smtClean="0">
                <a:cs typeface="Zar" pitchFamily="2" charset="-78"/>
              </a:rPr>
              <a:t>يعني واگذاري اختيار </a:t>
            </a:r>
            <a:r>
              <a:rPr lang="fa-IR" dirty="0">
                <a:cs typeface="Zar" pitchFamily="2" charset="-78"/>
              </a:rPr>
              <a:t>به سطوح </a:t>
            </a:r>
            <a:r>
              <a:rPr lang="fa-IR" dirty="0" smtClean="0">
                <a:cs typeface="Zar" pitchFamily="2" charset="-78"/>
              </a:rPr>
              <a:t>پايين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تر </a:t>
            </a:r>
            <a:r>
              <a:rPr lang="fa-IR" dirty="0" smtClean="0">
                <a:cs typeface="Zar" pitchFamily="2" charset="-78"/>
              </a:rPr>
              <a:t>مديريت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1146175" y="3454400"/>
            <a:ext cx="7345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81" name="Line 5"/>
          <p:cNvSpPr>
            <a:spLocks noChangeShapeType="1"/>
          </p:cNvSpPr>
          <p:nvPr/>
        </p:nvSpPr>
        <p:spPr bwMode="auto">
          <a:xfrm>
            <a:off x="8389938" y="323691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>
            <a:off x="8113713" y="323691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86" name="Line 10"/>
          <p:cNvSpPr>
            <a:spLocks noChangeShapeType="1"/>
          </p:cNvSpPr>
          <p:nvPr/>
        </p:nvSpPr>
        <p:spPr bwMode="auto">
          <a:xfrm>
            <a:off x="7805738" y="32480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7485063" y="324643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6215063" y="324326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>
            <a:off x="7154863" y="32353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>
            <a:off x="6832600" y="3232150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6508750" y="323056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>
            <a:off x="5948363" y="323373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5668963" y="323373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5362575" y="323056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>
            <a:off x="4117975" y="32353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046663" y="323373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4725988" y="323056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>
            <a:off x="4405313" y="3230563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2887663" y="32353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0" name="Line 24"/>
          <p:cNvSpPr>
            <a:spLocks noChangeShapeType="1"/>
          </p:cNvSpPr>
          <p:nvPr/>
        </p:nvSpPr>
        <p:spPr bwMode="auto">
          <a:xfrm>
            <a:off x="3189288" y="323373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1" name="Line 25"/>
          <p:cNvSpPr>
            <a:spLocks noChangeShapeType="1"/>
          </p:cNvSpPr>
          <p:nvPr/>
        </p:nvSpPr>
        <p:spPr bwMode="auto">
          <a:xfrm>
            <a:off x="3492500" y="3232150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2" name="Line 26"/>
          <p:cNvSpPr>
            <a:spLocks noChangeShapeType="1"/>
          </p:cNvSpPr>
          <p:nvPr/>
        </p:nvSpPr>
        <p:spPr bwMode="auto">
          <a:xfrm>
            <a:off x="3810000" y="321627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3" name="Line 27"/>
          <p:cNvSpPr>
            <a:spLocks noChangeShapeType="1"/>
          </p:cNvSpPr>
          <p:nvPr/>
        </p:nvSpPr>
        <p:spPr bwMode="auto">
          <a:xfrm>
            <a:off x="2116138" y="32353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4" name="Line 28"/>
          <p:cNvSpPr>
            <a:spLocks noChangeShapeType="1"/>
          </p:cNvSpPr>
          <p:nvPr/>
        </p:nvSpPr>
        <p:spPr bwMode="auto">
          <a:xfrm>
            <a:off x="2624138" y="324643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5" name="Line 29"/>
          <p:cNvSpPr>
            <a:spLocks noChangeShapeType="1"/>
          </p:cNvSpPr>
          <p:nvPr/>
        </p:nvSpPr>
        <p:spPr bwMode="auto">
          <a:xfrm>
            <a:off x="2374900" y="3232150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6" name="Line 30"/>
          <p:cNvSpPr>
            <a:spLocks noChangeShapeType="1"/>
          </p:cNvSpPr>
          <p:nvPr/>
        </p:nvSpPr>
        <p:spPr bwMode="auto">
          <a:xfrm>
            <a:off x="1292225" y="32353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7" name="Line 31"/>
          <p:cNvSpPr>
            <a:spLocks noChangeShapeType="1"/>
          </p:cNvSpPr>
          <p:nvPr/>
        </p:nvSpPr>
        <p:spPr bwMode="auto">
          <a:xfrm>
            <a:off x="1854200" y="3248025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8" name="Line 32"/>
          <p:cNvSpPr>
            <a:spLocks noChangeShapeType="1"/>
          </p:cNvSpPr>
          <p:nvPr/>
        </p:nvSpPr>
        <p:spPr bwMode="auto">
          <a:xfrm>
            <a:off x="1576388" y="3244850"/>
            <a:ext cx="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09" name="Text Box 33"/>
          <p:cNvSpPr txBox="1">
            <a:spLocks noChangeArrowheads="1"/>
          </p:cNvSpPr>
          <p:nvPr/>
        </p:nvSpPr>
        <p:spPr bwMode="auto">
          <a:xfrm>
            <a:off x="4233863" y="2438400"/>
            <a:ext cx="1450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درجات مختلف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واگذاري اختيار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7386638" y="2424113"/>
            <a:ext cx="1654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واگذاري اختيار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811" name="Text Box 35"/>
          <p:cNvSpPr txBox="1">
            <a:spLocks noChangeArrowheads="1"/>
          </p:cNvSpPr>
          <p:nvPr/>
        </p:nvSpPr>
        <p:spPr bwMode="auto">
          <a:xfrm>
            <a:off x="823913" y="2436813"/>
            <a:ext cx="1814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حداکثر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واگذاري اختيار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084888" y="4019550"/>
            <a:ext cx="283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 متمرکز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280988" y="3975100"/>
            <a:ext cx="227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متمرکز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814" name="Text Box 38"/>
          <p:cNvSpPr txBox="1">
            <a:spLocks noChangeArrowheads="1"/>
          </p:cNvSpPr>
          <p:nvPr/>
        </p:nvSpPr>
        <p:spPr bwMode="auto">
          <a:xfrm>
            <a:off x="3860800" y="3875088"/>
            <a:ext cx="193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درجات گوناگون تمرکز و عدم تمرکز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815" name="Line 39"/>
          <p:cNvSpPr>
            <a:spLocks noChangeShapeType="1"/>
          </p:cNvSpPr>
          <p:nvPr/>
        </p:nvSpPr>
        <p:spPr bwMode="auto">
          <a:xfrm>
            <a:off x="5632450" y="2786063"/>
            <a:ext cx="16414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16" name="Line 40"/>
          <p:cNvSpPr>
            <a:spLocks noChangeShapeType="1"/>
          </p:cNvSpPr>
          <p:nvPr/>
        </p:nvSpPr>
        <p:spPr bwMode="auto">
          <a:xfrm flipH="1">
            <a:off x="2654300" y="2786063"/>
            <a:ext cx="1654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>
            <a:off x="5759450" y="4191000"/>
            <a:ext cx="16414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18" name="Line 42"/>
          <p:cNvSpPr>
            <a:spLocks noChangeShapeType="1"/>
          </p:cNvSpPr>
          <p:nvPr/>
        </p:nvSpPr>
        <p:spPr bwMode="auto">
          <a:xfrm flipH="1">
            <a:off x="2593975" y="4192588"/>
            <a:ext cx="1654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1819" name="Text Box 43"/>
          <p:cNvSpPr txBox="1">
            <a:spLocks noChangeArrowheads="1"/>
          </p:cNvSpPr>
          <p:nvPr/>
        </p:nvSpPr>
        <p:spPr bwMode="auto">
          <a:xfrm>
            <a:off x="1463675" y="5064125"/>
            <a:ext cx="6646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سازمانهاي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متمرکز و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غير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متمرکز بر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پيوستار واگذاري اختيار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3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9" grpId="0"/>
      <p:bldP spid="331810" grpId="0"/>
      <p:bldP spid="331811" grpId="0"/>
      <p:bldP spid="331812" grpId="0"/>
      <p:bldP spid="331813" grpId="0"/>
      <p:bldP spid="331814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عوامل موثر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غيرمتمرکز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کردن سازمان: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1)اندازه </a:t>
            </a:r>
            <a:r>
              <a:rPr lang="fa-IR" dirty="0" smtClean="0">
                <a:cs typeface="Zar" pitchFamily="2" charset="-78"/>
              </a:rPr>
              <a:t>فعلي </a:t>
            </a:r>
            <a:r>
              <a:rPr lang="fa-IR" dirty="0">
                <a:cs typeface="Zar" pitchFamily="2" charset="-78"/>
              </a:rPr>
              <a:t>سازمان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2)مشتريان </a:t>
            </a:r>
            <a:r>
              <a:rPr lang="fa-IR" dirty="0">
                <a:cs typeface="Zar" pitchFamily="2" charset="-78"/>
              </a:rPr>
              <a:t>سازمان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3)تجانس خط </a:t>
            </a:r>
            <a:r>
              <a:rPr lang="fa-IR" dirty="0" smtClean="0">
                <a:cs typeface="Zar" pitchFamily="2" charset="-78"/>
              </a:rPr>
              <a:t>توليد </a:t>
            </a:r>
            <a:r>
              <a:rPr lang="fa-IR" dirty="0">
                <a:cs typeface="Zar" pitchFamily="2" charset="-78"/>
              </a:rPr>
              <a:t>سازمان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4)عرضه کنندگان </a:t>
            </a:r>
            <a:r>
              <a:rPr lang="fa-IR" dirty="0" smtClean="0">
                <a:cs typeface="Zar" pitchFamily="2" charset="-78"/>
              </a:rPr>
              <a:t>کالاهاي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سازمان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5)اتخاذ </a:t>
            </a:r>
            <a:r>
              <a:rPr lang="fa-IR" dirty="0" smtClean="0">
                <a:cs typeface="Zar" pitchFamily="2" charset="-78"/>
              </a:rPr>
              <a:t>تصميمات سريع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6)مطلوب بودن </a:t>
            </a:r>
            <a:r>
              <a:rPr lang="fa-IR" dirty="0" smtClean="0">
                <a:cs typeface="Zar" pitchFamily="2" charset="-78"/>
              </a:rPr>
              <a:t>خلاقيت </a:t>
            </a:r>
            <a:r>
              <a:rPr lang="fa-IR" dirty="0">
                <a:cs typeface="Zar" pitchFamily="2" charset="-78"/>
              </a:rPr>
              <a:t>در سازمان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Line 4"/>
          <p:cNvSpPr>
            <a:spLocks noChangeShapeType="1"/>
          </p:cNvSpPr>
          <p:nvPr/>
        </p:nvSpPr>
        <p:spPr bwMode="auto">
          <a:xfrm flipH="1">
            <a:off x="2601913" y="928688"/>
            <a:ext cx="1743075" cy="399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>
            <a:off x="4402138" y="928688"/>
            <a:ext cx="1768475" cy="404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5880" name="Line 8"/>
          <p:cNvSpPr>
            <a:spLocks noChangeShapeType="1"/>
          </p:cNvSpPr>
          <p:nvPr/>
        </p:nvSpPr>
        <p:spPr bwMode="auto">
          <a:xfrm>
            <a:off x="2657475" y="4978400"/>
            <a:ext cx="3424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280988" y="5665788"/>
            <a:ext cx="67198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رابطه </a:t>
            </a: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بلندي </a:t>
            </a: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سازماني،حيطه </a:t>
            </a: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 و درجه تمرکز</a:t>
            </a:r>
            <a:endParaRPr lang="en-US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516313" y="506413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درجه تمرکز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6342063" y="4833938"/>
            <a:ext cx="1916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بلندي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1039813" y="4849813"/>
            <a:ext cx="1363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حيطه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1" grpId="0"/>
      <p:bldP spid="335882" grpId="0"/>
      <p:bldP spid="335883" grpId="0"/>
      <p:bldP spid="335884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1350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قدرت: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46475"/>
            <a:ext cx="8229600" cy="13573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توانايي </a:t>
            </a:r>
            <a:r>
              <a:rPr lang="fa-IR" dirty="0">
                <a:cs typeface="Zar" pitchFamily="2" charset="-78"/>
              </a:rPr>
              <a:t>اعمال نفوذ بر </a:t>
            </a:r>
            <a:r>
              <a:rPr lang="fa-IR" dirty="0" smtClean="0">
                <a:cs typeface="Zar" pitchFamily="2" charset="-78"/>
              </a:rPr>
              <a:t>ديگران</a:t>
            </a:r>
            <a:r>
              <a:rPr lang="fa-IR" dirty="0">
                <a:cs typeface="Zar" pitchFamily="2" charset="-78"/>
              </a:rPr>
              <a:t>، به </a:t>
            </a:r>
            <a:r>
              <a:rPr lang="fa-IR" dirty="0" smtClean="0">
                <a:cs typeface="Zar" pitchFamily="2" charset="-78"/>
              </a:rPr>
              <a:t>طوري </a:t>
            </a:r>
            <a:r>
              <a:rPr lang="fa-IR" dirty="0">
                <a:cs typeface="Zar" pitchFamily="2" charset="-78"/>
              </a:rPr>
              <a:t>که رفتار آنان مطابق نظر صاحب قدرت </a:t>
            </a:r>
            <a:r>
              <a:rPr lang="fa-IR" dirty="0" smtClean="0">
                <a:cs typeface="Zar" pitchFamily="2" charset="-78"/>
              </a:rPr>
              <a:t>تغيير </a:t>
            </a:r>
            <a:r>
              <a:rPr lang="fa-IR" dirty="0">
                <a:cs typeface="Zar" pitchFamily="2" charset="-78"/>
              </a:rPr>
              <a:t>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35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منابع قدرت: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27225"/>
            <a:ext cx="8229600" cy="36353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1)قدرت پاداش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2)قدرت </a:t>
            </a:r>
            <a:r>
              <a:rPr lang="fa-IR" dirty="0" smtClean="0">
                <a:cs typeface="Zar" pitchFamily="2" charset="-78"/>
              </a:rPr>
              <a:t>قانوني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3)قدرت اجبار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4)قدرت تخصص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5)قدرت مرجع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2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اختيار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48050"/>
            <a:ext cx="8229600" cy="182086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حقي </a:t>
            </a:r>
            <a:r>
              <a:rPr lang="fa-IR" dirty="0">
                <a:cs typeface="Zar" pitchFamily="2" charset="-78"/>
              </a:rPr>
              <a:t>است که به </a:t>
            </a:r>
            <a:r>
              <a:rPr lang="fa-IR" dirty="0" smtClean="0">
                <a:cs typeface="Zar" pitchFamily="2" charset="-78"/>
              </a:rPr>
              <a:t>پستي </a:t>
            </a:r>
            <a:r>
              <a:rPr lang="fa-IR" dirty="0">
                <a:cs typeface="Zar" pitchFamily="2" charset="-78"/>
              </a:rPr>
              <a:t>داده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تا فرد بتواند بر </a:t>
            </a:r>
            <a:r>
              <a:rPr lang="fa-IR" dirty="0" smtClean="0">
                <a:cs typeface="Zar" pitchFamily="2" charset="-78"/>
              </a:rPr>
              <a:t>مبناي </a:t>
            </a:r>
            <a:r>
              <a:rPr lang="fa-IR" dirty="0">
                <a:cs typeface="Zar" pitchFamily="2" charset="-78"/>
              </a:rPr>
              <a:t>آن قوه </a:t>
            </a:r>
            <a:r>
              <a:rPr lang="fa-IR" dirty="0" smtClean="0">
                <a:cs typeface="Zar" pitchFamily="2" charset="-78"/>
              </a:rPr>
              <a:t>تشخيص </a:t>
            </a:r>
            <a:r>
              <a:rPr lang="fa-IR" dirty="0">
                <a:cs typeface="Zar" pitchFamily="2" charset="-78"/>
              </a:rPr>
              <a:t>خود را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اتخاذ </a:t>
            </a:r>
            <a:r>
              <a:rPr lang="fa-IR" dirty="0" smtClean="0">
                <a:cs typeface="Zar" pitchFamily="2" charset="-78"/>
              </a:rPr>
              <a:t>تصميماتي </a:t>
            </a:r>
            <a:r>
              <a:rPr lang="fa-IR" dirty="0">
                <a:cs typeface="Zar" pitchFamily="2" charset="-78"/>
              </a:rPr>
              <a:t>جهت </a:t>
            </a:r>
            <a:r>
              <a:rPr lang="fa-IR" dirty="0" smtClean="0">
                <a:cs typeface="Zar" pitchFamily="2" charset="-78"/>
              </a:rPr>
              <a:t>تاثير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ديگران </a:t>
            </a:r>
            <a:r>
              <a:rPr lang="fa-IR" dirty="0">
                <a:cs typeface="Zar" pitchFamily="2" charset="-78"/>
              </a:rPr>
              <a:t>به کار بندد.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اختيار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latin typeface="Arial" pitchFamily="34" charset="0"/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latin typeface="Arial" pitchFamily="34" charset="0"/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			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1)نظريه کلاسيک اختيار</a:t>
            </a:r>
            <a:endParaRPr lang="fa-IR" dirty="0">
              <a:latin typeface="Arial" pitchFamily="34" charset="0"/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latin typeface="Arial" pitchFamily="34" charset="0"/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latin typeface="Arial" pitchFamily="34" charset="0"/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			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2)نظريه پذيرش اختيار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906463" y="1377950"/>
            <a:ext cx="3105150" cy="774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قانون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اساسي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حق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مالکيت فردي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کنترل کسب و کار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تضمين 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906463" y="3013075"/>
            <a:ext cx="3105150" cy="874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دستورات را صادر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847725" y="4833938"/>
            <a:ext cx="3221038" cy="849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دستورات اطاعت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مي‌شوند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76" name="AutoShape 8"/>
          <p:cNvSpPr>
            <a:spLocks noChangeArrowheads="1"/>
          </p:cNvSpPr>
          <p:nvPr/>
        </p:nvSpPr>
        <p:spPr bwMode="auto">
          <a:xfrm>
            <a:off x="2127250" y="2163763"/>
            <a:ext cx="485775" cy="874712"/>
          </a:xfrm>
          <a:prstGeom prst="downArrow">
            <a:avLst>
              <a:gd name="adj1" fmla="val 50000"/>
              <a:gd name="adj2" fmla="val 450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39977" name="AutoShape 9"/>
          <p:cNvSpPr>
            <a:spLocks noChangeArrowheads="1"/>
          </p:cNvSpPr>
          <p:nvPr/>
        </p:nvSpPr>
        <p:spPr bwMode="auto">
          <a:xfrm>
            <a:off x="2155825" y="3890963"/>
            <a:ext cx="465138" cy="898525"/>
          </a:xfrm>
          <a:prstGeom prst="downArrow">
            <a:avLst>
              <a:gd name="adj1" fmla="val 50000"/>
              <a:gd name="adj2" fmla="val 482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1636713" y="449263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کلاسيک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5041900" y="1376363"/>
            <a:ext cx="3556000" cy="74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دستورات را صادر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021263" y="3006725"/>
            <a:ext cx="3556000" cy="85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کننده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پذيرش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دستور را مطالعه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008563" y="4775200"/>
            <a:ext cx="3554412" cy="831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نمي‌پذيرد                   مي‌پذيرد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6778625" y="4775200"/>
            <a:ext cx="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39983" name="AutoShape 15"/>
          <p:cNvSpPr>
            <a:spLocks noChangeArrowheads="1"/>
          </p:cNvSpPr>
          <p:nvPr/>
        </p:nvSpPr>
        <p:spPr bwMode="auto">
          <a:xfrm>
            <a:off x="6521450" y="2133600"/>
            <a:ext cx="485775" cy="874713"/>
          </a:xfrm>
          <a:prstGeom prst="downArrow">
            <a:avLst>
              <a:gd name="adj1" fmla="val 50000"/>
              <a:gd name="adj2" fmla="val 450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39984" name="AutoShape 16"/>
          <p:cNvSpPr>
            <a:spLocks noChangeArrowheads="1"/>
          </p:cNvSpPr>
          <p:nvPr/>
        </p:nvSpPr>
        <p:spPr bwMode="auto">
          <a:xfrm>
            <a:off x="6565900" y="3875088"/>
            <a:ext cx="465138" cy="855662"/>
          </a:xfrm>
          <a:prstGeom prst="downArrow">
            <a:avLst>
              <a:gd name="adj1" fmla="val 50000"/>
              <a:gd name="adj2" fmla="val 459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5795963" y="420688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پذيرش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3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3" grpId="0" animBg="1"/>
      <p:bldP spid="339974" grpId="0" animBg="1"/>
      <p:bldP spid="339975" grpId="0" animBg="1"/>
      <p:bldP spid="339976" grpId="0" animBg="1"/>
      <p:bldP spid="339977" grpId="0" animBg="1"/>
      <p:bldP spid="339978" grpId="0"/>
      <p:bldP spid="339979" grpId="0" animBg="1"/>
      <p:bldP spid="339980" grpId="0" animBg="1"/>
      <p:bldP spid="339981" grpId="0" animBg="1"/>
      <p:bldP spid="339983" grpId="0" animBg="1"/>
      <p:bldP spid="339984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اصول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واگذاري اختيار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1)واگذاري اختيار </a:t>
            </a:r>
            <a:r>
              <a:rPr lang="fa-IR" dirty="0">
                <a:cs typeface="Zar" pitchFamily="2" charset="-78"/>
              </a:rPr>
              <a:t>نسبت به </a:t>
            </a:r>
            <a:r>
              <a:rPr lang="fa-IR" dirty="0" smtClean="0">
                <a:cs typeface="Zar" pitchFamily="2" charset="-78"/>
              </a:rPr>
              <a:t>قسمتي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اختيارات </a:t>
            </a:r>
            <a:r>
              <a:rPr lang="fa-IR" dirty="0">
                <a:cs typeface="Zar" pitchFamily="2" charset="-78"/>
              </a:rPr>
              <a:t>ممکن است نه نسبت به تمام آنها.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2)واگذاري اختيار </a:t>
            </a:r>
            <a:r>
              <a:rPr lang="fa-IR" dirty="0">
                <a:cs typeface="Zar" pitchFamily="2" charset="-78"/>
              </a:rPr>
              <a:t>از واگذارنده </a:t>
            </a:r>
            <a:r>
              <a:rPr lang="fa-IR" dirty="0" smtClean="0">
                <a:cs typeface="Zar" pitchFamily="2" charset="-78"/>
              </a:rPr>
              <a:t>اختيار </a:t>
            </a:r>
            <a:r>
              <a:rPr lang="fa-IR" dirty="0">
                <a:cs typeface="Zar" pitchFamily="2" charset="-78"/>
              </a:rPr>
              <a:t>سلب </a:t>
            </a:r>
            <a:r>
              <a:rPr lang="fa-IR" dirty="0" smtClean="0">
                <a:cs typeface="Zar" pitchFamily="2" charset="-78"/>
              </a:rPr>
              <a:t>مسئوليت 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3)واگذاري اختيار </a:t>
            </a:r>
            <a:r>
              <a:rPr lang="fa-IR" dirty="0">
                <a:cs typeface="Zar" pitchFamily="2" charset="-78"/>
              </a:rPr>
              <a:t>قابل فسخ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4)واگذاري اختيار بايد </a:t>
            </a:r>
            <a:r>
              <a:rPr lang="fa-IR" dirty="0">
                <a:cs typeface="Zar" pitchFamily="2" charset="-78"/>
              </a:rPr>
              <a:t>با نظارت توام باشد.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5)تناسب </a:t>
            </a:r>
            <a:r>
              <a:rPr lang="fa-IR" dirty="0" smtClean="0">
                <a:cs typeface="Zar" pitchFamily="2" charset="-78"/>
              </a:rPr>
              <a:t>بين اختيار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مسئوليت بايد </a:t>
            </a:r>
            <a:r>
              <a:rPr lang="fa-IR" dirty="0">
                <a:cs typeface="Zar" pitchFamily="2" charset="-78"/>
              </a:rPr>
              <a:t>حفظ شود.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وظايف مدير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63813"/>
            <a:ext cx="8135938" cy="3457575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1)برنامه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ريزي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</a:t>
            </a:r>
            <a:r>
              <a:rPr lang="fa-IR" dirty="0" smtClean="0">
                <a:cs typeface="Zar" pitchFamily="2" charset="-78"/>
              </a:rPr>
              <a:t>2)سازماندهي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3)هدايت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4)نظارت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5)خلاقيت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78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واگذاري اختيار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1)مدير </a:t>
            </a:r>
            <a:r>
              <a:rPr lang="fa-IR" dirty="0">
                <a:cs typeface="Zar" pitchFamily="2" charset="-78"/>
              </a:rPr>
              <a:t>فرصت </a:t>
            </a:r>
            <a:r>
              <a:rPr lang="fa-IR" dirty="0" smtClean="0">
                <a:cs typeface="Zar" pitchFamily="2" charset="-78"/>
              </a:rPr>
              <a:t>بيشتري </a:t>
            </a:r>
            <a:r>
              <a:rPr lang="fa-IR" dirty="0">
                <a:cs typeface="Zar" pitchFamily="2" charset="-78"/>
              </a:rPr>
              <a:t>خواهد داشت تا به </a:t>
            </a:r>
            <a:r>
              <a:rPr lang="fa-IR" dirty="0" smtClean="0">
                <a:cs typeface="Zar" pitchFamily="2" charset="-78"/>
              </a:rPr>
              <a:t>مسئوليتهاي </a:t>
            </a:r>
            <a:r>
              <a:rPr lang="fa-IR" dirty="0">
                <a:cs typeface="Zar" pitchFamily="2" charset="-78"/>
              </a:rPr>
              <a:t>مهمتر خود در سطح </a:t>
            </a:r>
            <a:r>
              <a:rPr lang="fa-IR" dirty="0" smtClean="0">
                <a:cs typeface="Zar" pitchFamily="2" charset="-78"/>
              </a:rPr>
              <a:t>عالي مديريت </a:t>
            </a:r>
            <a:r>
              <a:rPr lang="fa-IR" dirty="0">
                <a:cs typeface="Zar" pitchFamily="2" charset="-78"/>
              </a:rPr>
              <a:t>بپردازد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2)واگذاري اختيار </a:t>
            </a:r>
            <a:r>
              <a:rPr lang="fa-IR" dirty="0">
                <a:cs typeface="Zar" pitchFamily="2" charset="-78"/>
              </a:rPr>
              <a:t>موجب اتخاذ </a:t>
            </a:r>
            <a:r>
              <a:rPr lang="fa-IR" dirty="0" smtClean="0">
                <a:cs typeface="Zar" pitchFamily="2" charset="-78"/>
              </a:rPr>
              <a:t>تصميمهاي </a:t>
            </a:r>
            <a:r>
              <a:rPr lang="fa-IR" dirty="0">
                <a:cs typeface="Zar" pitchFamily="2" charset="-78"/>
              </a:rPr>
              <a:t>معتبر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3)به </a:t>
            </a:r>
            <a:r>
              <a:rPr lang="fa-IR" dirty="0" smtClean="0">
                <a:cs typeface="Zar" pitchFamily="2" charset="-78"/>
              </a:rPr>
              <a:t>تصميم گيري </a:t>
            </a:r>
            <a:r>
              <a:rPr lang="fa-IR" dirty="0">
                <a:cs typeface="Zar" pitchFamily="2" charset="-78"/>
              </a:rPr>
              <a:t>سرعت </a:t>
            </a:r>
            <a:r>
              <a:rPr lang="fa-IR" dirty="0" smtClean="0">
                <a:cs typeface="Zar" pitchFamily="2" charset="-78"/>
              </a:rPr>
              <a:t>مي </a:t>
            </a:r>
            <a:r>
              <a:rPr lang="fa-IR" dirty="0">
                <a:cs typeface="Zar" pitchFamily="2" charset="-78"/>
              </a:rPr>
              <a:t>بخشد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3578225" y="1724025"/>
            <a:ext cx="1960563" cy="584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هدايت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5918200" y="3175000"/>
            <a:ext cx="1743075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746500" y="3189288"/>
            <a:ext cx="1741488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512888" y="3190875"/>
            <a:ext cx="1741487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68" name="Line 8"/>
          <p:cNvSpPr>
            <a:spLocks noChangeShapeType="1"/>
          </p:cNvSpPr>
          <p:nvPr/>
        </p:nvSpPr>
        <p:spPr bwMode="auto">
          <a:xfrm flipH="1">
            <a:off x="2493963" y="2347913"/>
            <a:ext cx="2103437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4597400" y="23622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48170" name="Line 10"/>
          <p:cNvSpPr>
            <a:spLocks noChangeShapeType="1"/>
          </p:cNvSpPr>
          <p:nvPr/>
        </p:nvSpPr>
        <p:spPr bwMode="auto">
          <a:xfrm>
            <a:off x="4597400" y="2347913"/>
            <a:ext cx="2265363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animBg="1"/>
      <p:bldP spid="348165" grpId="0" animBg="1"/>
      <p:bldP spid="348166" grpId="0" animBg="1"/>
      <p:bldP spid="348167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50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انگيزش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05175"/>
            <a:ext cx="8229600" cy="12557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هر نوع </a:t>
            </a:r>
            <a:r>
              <a:rPr lang="fa-IR" dirty="0" smtClean="0">
                <a:cs typeface="Zar" pitchFamily="2" charset="-78"/>
              </a:rPr>
              <a:t>تاثيري </a:t>
            </a:r>
            <a:r>
              <a:rPr lang="fa-IR" dirty="0">
                <a:cs typeface="Zar" pitchFamily="2" charset="-78"/>
              </a:rPr>
              <a:t>است که موجب </a:t>
            </a:r>
            <a:r>
              <a:rPr lang="fa-IR" dirty="0" smtClean="0">
                <a:cs typeface="Zar" pitchFamily="2" charset="-78"/>
              </a:rPr>
              <a:t>تقويت،جهت گيري </a:t>
            </a:r>
            <a:r>
              <a:rPr lang="fa-IR" dirty="0">
                <a:cs typeface="Zar" pitchFamily="2" charset="-78"/>
              </a:rPr>
              <a:t>و بروز رفتار انسانها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5681663" y="1887538"/>
            <a:ext cx="1597025" cy="609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1603375" y="1812925"/>
            <a:ext cx="1597025" cy="609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3659188" y="1841500"/>
            <a:ext cx="1597025" cy="609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3325813" y="3716338"/>
            <a:ext cx="2466975" cy="739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559425" y="1989138"/>
            <a:ext cx="1495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انگيزش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2409825" y="1960563"/>
            <a:ext cx="259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توانايي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1655763" y="19716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محيط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3282950" y="386080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موفقيت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2379663" y="2424113"/>
            <a:ext cx="0" cy="71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>
            <a:off x="2365375" y="3135313"/>
            <a:ext cx="406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 flipV="1">
            <a:off x="6415088" y="2506663"/>
            <a:ext cx="0" cy="623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1248" name="Line 16"/>
          <p:cNvSpPr>
            <a:spLocks noChangeShapeType="1"/>
          </p:cNvSpPr>
          <p:nvPr/>
        </p:nvSpPr>
        <p:spPr bwMode="auto">
          <a:xfrm>
            <a:off x="4456113" y="2438400"/>
            <a:ext cx="0" cy="127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2273300" y="5181600"/>
            <a:ext cx="3802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عوامل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موفقيت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سازمان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animBg="1"/>
      <p:bldP spid="351238" grpId="0" animBg="1"/>
      <p:bldP spid="351239" grpId="0" animBg="1"/>
      <p:bldP spid="351240" grpId="0" animBg="1"/>
      <p:bldP spid="351241" grpId="0"/>
      <p:bldP spid="351242" grpId="0"/>
      <p:bldP spid="351243" grpId="0"/>
      <p:bldP spid="351244" grpId="0"/>
      <p:bldP spid="351249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96" name="Rectangle 40"/>
          <p:cNvSpPr>
            <a:spLocks noChangeArrowheads="1"/>
          </p:cNvSpPr>
          <p:nvPr/>
        </p:nvSpPr>
        <p:spPr bwMode="auto">
          <a:xfrm>
            <a:off x="203200" y="1668463"/>
            <a:ext cx="8548688" cy="286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297" name="Rectangle 41"/>
          <p:cNvSpPr>
            <a:spLocks noChangeArrowheads="1"/>
          </p:cNvSpPr>
          <p:nvPr/>
        </p:nvSpPr>
        <p:spPr bwMode="auto">
          <a:xfrm>
            <a:off x="463550" y="1885950"/>
            <a:ext cx="8083550" cy="2395538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298" name="AutoShape 42"/>
          <p:cNvSpPr>
            <a:spLocks noChangeArrowheads="1"/>
          </p:cNvSpPr>
          <p:nvPr/>
        </p:nvSpPr>
        <p:spPr bwMode="auto">
          <a:xfrm rot="16200000">
            <a:off x="7131050" y="2393951"/>
            <a:ext cx="1292225" cy="13208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299" name="AutoShape 43"/>
          <p:cNvSpPr>
            <a:spLocks noChangeArrowheads="1"/>
          </p:cNvSpPr>
          <p:nvPr/>
        </p:nvSpPr>
        <p:spPr bwMode="auto">
          <a:xfrm rot="16200000">
            <a:off x="5772150" y="2406651"/>
            <a:ext cx="1292225" cy="13208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300" name="AutoShape 44"/>
          <p:cNvSpPr>
            <a:spLocks noChangeArrowheads="1"/>
          </p:cNvSpPr>
          <p:nvPr/>
        </p:nvSpPr>
        <p:spPr bwMode="auto">
          <a:xfrm rot="16200000">
            <a:off x="4418012" y="2395538"/>
            <a:ext cx="1292225" cy="13208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301" name="AutoShape 45"/>
          <p:cNvSpPr>
            <a:spLocks noChangeArrowheads="1"/>
          </p:cNvSpPr>
          <p:nvPr/>
        </p:nvSpPr>
        <p:spPr bwMode="auto">
          <a:xfrm rot="16200000">
            <a:off x="3070225" y="2392363"/>
            <a:ext cx="1292225" cy="13208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302" name="AutoShape 46"/>
          <p:cNvSpPr>
            <a:spLocks noChangeArrowheads="1"/>
          </p:cNvSpPr>
          <p:nvPr/>
        </p:nvSpPr>
        <p:spPr bwMode="auto">
          <a:xfrm rot="16200000">
            <a:off x="1716087" y="2393951"/>
            <a:ext cx="1292225" cy="13208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304" name="Rectangle 48"/>
          <p:cNvSpPr>
            <a:spLocks noChangeArrowheads="1"/>
          </p:cNvSpPr>
          <p:nvPr/>
        </p:nvSpPr>
        <p:spPr bwMode="auto">
          <a:xfrm>
            <a:off x="522288" y="2513013"/>
            <a:ext cx="1103312" cy="108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6486525" y="2555875"/>
            <a:ext cx="19891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 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ارضا نشده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06" name="Text Box 50"/>
          <p:cNvSpPr txBox="1">
            <a:spLocks noChangeArrowheads="1"/>
          </p:cNvSpPr>
          <p:nvPr/>
        </p:nvSpPr>
        <p:spPr bwMode="auto">
          <a:xfrm>
            <a:off x="4926013" y="2846388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تنش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07" name="Text Box 51"/>
          <p:cNvSpPr txBox="1">
            <a:spLocks noChangeArrowheads="1"/>
          </p:cNvSpPr>
          <p:nvPr/>
        </p:nvSpPr>
        <p:spPr bwMode="auto">
          <a:xfrm>
            <a:off x="3222625" y="2860675"/>
            <a:ext cx="2322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سائق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08" name="Text Box 52"/>
          <p:cNvSpPr txBox="1">
            <a:spLocks noChangeArrowheads="1"/>
          </p:cNvSpPr>
          <p:nvPr/>
        </p:nvSpPr>
        <p:spPr bwMode="auto">
          <a:xfrm>
            <a:off x="2714625" y="2557463"/>
            <a:ext cx="1712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تلاش</a:t>
            </a:r>
          </a:p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وکوشش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09" name="Text Box 53"/>
          <p:cNvSpPr txBox="1">
            <a:spLocks noChangeArrowheads="1"/>
          </p:cNvSpPr>
          <p:nvPr/>
        </p:nvSpPr>
        <p:spPr bwMode="auto">
          <a:xfrm>
            <a:off x="565150" y="2586038"/>
            <a:ext cx="24971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ارضا شده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10" name="Text Box 54"/>
          <p:cNvSpPr txBox="1">
            <a:spLocks noChangeArrowheads="1"/>
          </p:cNvSpPr>
          <p:nvPr/>
        </p:nvSpPr>
        <p:spPr bwMode="auto">
          <a:xfrm>
            <a:off x="-1057275" y="2860675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کاهش تنش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2090738" y="5181600"/>
            <a:ext cx="53260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3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 انگيزش</a:t>
            </a:r>
            <a:endParaRPr lang="en-US" sz="3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3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3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35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96" grpId="0" animBg="1"/>
      <p:bldP spid="352297" grpId="0" animBg="1"/>
      <p:bldP spid="352298" grpId="0" animBg="1"/>
      <p:bldP spid="352299" grpId="0" animBg="1"/>
      <p:bldP spid="352300" grpId="0" animBg="1"/>
      <p:bldP spid="352301" grpId="0" animBg="1"/>
      <p:bldP spid="352302" grpId="0" animBg="1"/>
      <p:bldP spid="352304" grpId="0" animBg="1"/>
      <p:bldP spid="352305" grpId="0"/>
      <p:bldP spid="352306" grpId="0"/>
      <p:bldP spid="352307" grpId="0"/>
      <p:bldP spid="352308" grpId="0"/>
      <p:bldP spid="352309" grpId="0"/>
      <p:bldP spid="352310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AutoShape 4"/>
          <p:cNvSpPr>
            <a:spLocks/>
          </p:cNvSpPr>
          <p:nvPr/>
        </p:nvSpPr>
        <p:spPr bwMode="auto">
          <a:xfrm>
            <a:off x="6927850" y="1195388"/>
            <a:ext cx="668338" cy="3598862"/>
          </a:xfrm>
          <a:prstGeom prst="rightBrace">
            <a:avLst>
              <a:gd name="adj1" fmla="val 448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7016750" y="2843213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4738688" y="968375"/>
            <a:ext cx="220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سنتي 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4524375" y="4554538"/>
            <a:ext cx="246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معاصر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88" name="AutoShape 8"/>
          <p:cNvSpPr>
            <a:spLocks/>
          </p:cNvSpPr>
          <p:nvPr/>
        </p:nvSpPr>
        <p:spPr bwMode="auto">
          <a:xfrm>
            <a:off x="4506913" y="195263"/>
            <a:ext cx="477837" cy="1958975"/>
          </a:xfrm>
          <a:prstGeom prst="rightBrace">
            <a:avLst>
              <a:gd name="adj1" fmla="val 341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1270000" y="57150"/>
            <a:ext cx="326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1)نظريه مديريت علمي(الگوي سنتي)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2765425" y="6111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2)نظريه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روابط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2171700" y="1189038"/>
            <a:ext cx="242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3)نظريه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منابع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2590800" y="1741488"/>
            <a:ext cx="198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4)نظريه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</a:t>
            </a:r>
          </a:p>
        </p:txBody>
      </p:sp>
      <p:sp>
        <p:nvSpPr>
          <p:cNvPr id="353293" name="AutoShape 13"/>
          <p:cNvSpPr>
            <a:spLocks/>
          </p:cNvSpPr>
          <p:nvPr/>
        </p:nvSpPr>
        <p:spPr bwMode="auto">
          <a:xfrm>
            <a:off x="4208463" y="3352800"/>
            <a:ext cx="536575" cy="2598738"/>
          </a:xfrm>
          <a:prstGeom prst="rightBrace">
            <a:avLst>
              <a:gd name="adj1" fmla="val 403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2609850" y="3121025"/>
            <a:ext cx="1641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محتوايي 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2405063" y="5380038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فرآيندي 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6" name="AutoShape 16"/>
          <p:cNvSpPr>
            <a:spLocks/>
          </p:cNvSpPr>
          <p:nvPr/>
        </p:nvSpPr>
        <p:spPr bwMode="auto">
          <a:xfrm>
            <a:off x="2092325" y="2216150"/>
            <a:ext cx="593725" cy="2309813"/>
          </a:xfrm>
          <a:prstGeom prst="rightBrace">
            <a:avLst>
              <a:gd name="adj1" fmla="val 324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273050" y="2033588"/>
            <a:ext cx="1785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سلسله مراتب </a:t>
            </a: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</a:t>
            </a:r>
            <a:r>
              <a:rPr lang="fa-IR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مازلو</a:t>
            </a:r>
            <a:endParaRPr lang="en-US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481013" y="2576513"/>
            <a:ext cx="15668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اي.آر.جي</a:t>
            </a:r>
            <a:endParaRPr lang="en-US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14288" y="3179763"/>
            <a:ext cx="20605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fa-IR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رشد </a:t>
            </a: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يافتگي </a:t>
            </a:r>
            <a:r>
              <a:rPr lang="fa-IR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–رشد </a:t>
            </a: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نيافتگي</a:t>
            </a:r>
            <a:endParaRPr lang="en-US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300" name="Text Box 20"/>
          <p:cNvSpPr txBox="1">
            <a:spLocks noChangeArrowheads="1"/>
          </p:cNvSpPr>
          <p:nvPr/>
        </p:nvSpPr>
        <p:spPr bwMode="auto">
          <a:xfrm>
            <a:off x="-71438" y="3789363"/>
            <a:ext cx="213360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fa-IR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دو </a:t>
            </a:r>
            <a:r>
              <a:rPr lang="fa-IR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عاملي انگيزش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301" name="Text Box 21"/>
          <p:cNvSpPr txBox="1">
            <a:spLocks noChangeArrowheads="1"/>
          </p:cNvSpPr>
          <p:nvPr/>
        </p:nvSpPr>
        <p:spPr bwMode="auto">
          <a:xfrm>
            <a:off x="506413" y="4308475"/>
            <a:ext cx="15827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نيازهاي اکتسابي</a:t>
            </a:r>
            <a:endParaRPr lang="en-US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302" name="AutoShape 22"/>
          <p:cNvSpPr>
            <a:spLocks/>
          </p:cNvSpPr>
          <p:nvPr/>
        </p:nvSpPr>
        <p:spPr bwMode="auto">
          <a:xfrm>
            <a:off x="2162175" y="4703763"/>
            <a:ext cx="479425" cy="1755775"/>
          </a:xfrm>
          <a:prstGeom prst="rightBrace">
            <a:avLst>
              <a:gd name="adj1" fmla="val 305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420688" y="4962525"/>
            <a:ext cx="1670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</a:t>
            </a:r>
            <a:r>
              <a:rPr lang="fa-IR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انتظار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739775" y="5426075"/>
            <a:ext cx="13350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برابري</a:t>
            </a:r>
            <a:endParaRPr lang="en-US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447675" y="5953125"/>
            <a:ext cx="159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تعيين </a:t>
            </a:r>
            <a:r>
              <a:rPr lang="fa-I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هدف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nimBg="1"/>
      <p:bldP spid="353285" grpId="0"/>
      <p:bldP spid="353286" grpId="0"/>
      <p:bldP spid="353287" grpId="0"/>
      <p:bldP spid="353288" grpId="0" animBg="1"/>
      <p:bldP spid="353289" grpId="0"/>
      <p:bldP spid="353290" grpId="0"/>
      <p:bldP spid="353291" grpId="0"/>
      <p:bldP spid="353292" grpId="0"/>
      <p:bldP spid="353293" grpId="0" animBg="1"/>
      <p:bldP spid="353294" grpId="0"/>
      <p:bldP spid="353295" grpId="0"/>
      <p:bldP spid="353296" grpId="0" animBg="1"/>
      <p:bldP spid="353297" grpId="0"/>
      <p:bldP spid="353298" grpId="0"/>
      <p:bldP spid="353299" grpId="0"/>
      <p:bldP spid="353300" grpId="0"/>
      <p:bldP spid="353301" grpId="0"/>
      <p:bldP spid="353302" grpId="0" animBg="1"/>
      <p:bldP spid="353303" grpId="0"/>
      <p:bldP spid="353304" grpId="0"/>
      <p:bldP spid="353305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488950" y="539750"/>
            <a:ext cx="8156575" cy="46148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4311" name="Line 7"/>
          <p:cNvSpPr>
            <a:spLocks noChangeShapeType="1"/>
          </p:cNvSpPr>
          <p:nvPr/>
        </p:nvSpPr>
        <p:spPr bwMode="auto">
          <a:xfrm>
            <a:off x="479425" y="1090613"/>
            <a:ext cx="8170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6132513" y="598488"/>
            <a:ext cx="2387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سنتي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2090738" y="611188"/>
            <a:ext cx="37719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روابط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1279525" y="611188"/>
            <a:ext cx="18351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منابع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5753100" y="1522413"/>
            <a:ext cx="2924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1">
              <a:spcBef>
                <a:spcPct val="50000"/>
              </a:spcBef>
              <a:defRPr/>
            </a:pP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1)کار به طور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ذاتي براي بيشتر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مردم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ناخوشايند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2)افراد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درآمد حاصل از کار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بيش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خود کار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اهميت قايل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3)عده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کمي مايل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اند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 مي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توانند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که مستلزم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،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خودهدايتي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خود </a:t>
            </a:r>
            <a:r>
              <a:rPr 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کنترلي </a:t>
            </a:r>
            <a:r>
              <a:rPr 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باشد انجام دهند.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3581400" y="1566863"/>
            <a:ext cx="21272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1)افراد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مايل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اند که احساس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اهميت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مفيد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بودن داشته باشند.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2)افراد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مايل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اند احساس تعلق خاطر کنند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شخصيت قايل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شوند.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3)اين نيازها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افراد در کارشان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اهميت بيشتري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دارد.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644525" y="1554163"/>
            <a:ext cx="270986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1)کار به طور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ذاتي خوشايند نيست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مردم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مي‌خواهند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تحقق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هدفهاي معني</a:t>
            </a:r>
            <a:r>
              <a:rPr lang="en-US" dirty="0" smtClean="0">
                <a:solidFill>
                  <a:schemeClr val="tx2"/>
                </a:solidFill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خود 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تنظيم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 کمک کرده اند مشارکت داشته باشند.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2)بيشتر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افراد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</a:t>
            </a:r>
            <a:r>
              <a:rPr lang="en-US" dirty="0" smtClean="0">
                <a:solidFill>
                  <a:schemeClr val="tx2"/>
                </a:solidFill>
                <a:effectLst/>
              </a:rPr>
              <a:t>‌</a:t>
            </a:r>
            <a:r>
              <a:rPr lang="fa-IR" dirty="0">
                <a:solidFill>
                  <a:schemeClr val="tx2"/>
                </a:solidFill>
                <a:effectLst/>
              </a:rPr>
              <a:t>ت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وانند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بسيار بيش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آنچه که کار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فعلي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آنان تقاضا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دارد(نياز دارد)خلاق،خودهدايت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خود کنترل باشند.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660650" y="5526088"/>
            <a:ext cx="33940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ابتدايي انگيزش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0" grpId="0" animBg="1"/>
      <p:bldP spid="354312" grpId="0"/>
      <p:bldP spid="354313" grpId="0"/>
      <p:bldP spid="354314" grpId="0"/>
      <p:bldP spid="354315" grpId="0"/>
      <p:bldP spid="354316" grpId="0"/>
      <p:bldP spid="354317" grpId="0"/>
      <p:bldP spid="354319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433388" y="455613"/>
            <a:ext cx="8301037" cy="5226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420688" y="993775"/>
            <a:ext cx="83169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6375400" y="527050"/>
            <a:ext cx="2387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سنتي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2333625" y="525463"/>
            <a:ext cx="37719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روابط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1250950" y="511175"/>
            <a:ext cx="1835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منابع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6354763" y="1181100"/>
            <a:ext cx="23955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1)مدير 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نزديک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زيردستان سرپرستي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کند و آنان را کنترل کند.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2)مدير بايد وظايف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عمليات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تکراري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آساني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آموخته شود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تقسيم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3)مدير 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روشها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جريانهاي کاري تقسيم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تنظيم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آنها را به طور منصفانه اما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محکم اعمال کند.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3859213" y="1182688"/>
            <a:ext cx="23510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1)مدير بايد براي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هر کارگر احساس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مفيد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مهم بودن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ايجاد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2)مدير 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زيردستان آگاهي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دهد و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ايرادات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آنها نسبت به برنامه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توجه کند.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3)مدير 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اجازه دهد که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خودهدايتي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خودکنترلي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در 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تمرين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کنند.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625475" y="1195388"/>
            <a:ext cx="26273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1)مدير 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منابع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کمتر استفاده شده است بهره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گيرد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2)او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بايد محيطي ايجاد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کند که در آن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کليه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اعضا امکان مشارکت در محدوده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تواناييشان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داشته باشند.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3)او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مشارکت کامل در موارد مهم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تشويق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کند و به طور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دايم خودهدايتي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خودکنترلي زيردستان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گسترش دهد.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2022475" y="5957888"/>
            <a:ext cx="441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مشي</a:t>
            </a:r>
            <a:r>
              <a:rPr lang="en-US" dirty="0" smtClean="0">
                <a:solidFill>
                  <a:schemeClr val="tx2"/>
                </a:solidFill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نظريه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ابتدايي 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  <p:bldP spid="355334" grpId="0"/>
      <p:bldP spid="355335" grpId="0"/>
      <p:bldP spid="355336" grpId="0"/>
      <p:bldP spid="355337" grpId="0"/>
      <p:bldP spid="355338" grpId="0"/>
      <p:bldP spid="355339" grpId="0"/>
      <p:bldP spid="355340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433388" y="455613"/>
            <a:ext cx="8301037" cy="5226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420688" y="993775"/>
            <a:ext cx="83169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6375400" y="527050"/>
            <a:ext cx="2387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سنتي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2333625" y="525463"/>
            <a:ext cx="37719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روابط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1250950" y="511175"/>
            <a:ext cx="1835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منابع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انساني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6354763" y="1181100"/>
            <a:ext cx="239553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1)مردم (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افراد)مي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توانند کار را تحمل کنند اگر پرداخت به آنان مناسب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رييس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آنان منصف باشد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2)اگر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وظايف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اندازه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کافي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آسان باشند و افراد 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نزديک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 شوند آنان تا سطح استاندارد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خواهند کرد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3522663" y="1182688"/>
            <a:ext cx="29162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1)تبادل اطلاعات 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کردن (مشارکت دادن )آنان 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تصميمهاي عادي،نيازهاي اساسي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آنان به تعلق و احساس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اهميت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ارضا خواهد کرد.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2)ارضاي اين نيازها روحيه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بالا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برد و مقاومت در برابر فدرت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رسمي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کاهش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مي‌دهد.زيردستان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مشتاقانه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تشريک مساعي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(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همکاري)خواهند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381000" y="1223963"/>
            <a:ext cx="30448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1)گسترش نفوذ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زيردست،خودهدايتي،و خودکنترلي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موجب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افزايش کارايي عملياتي مي‌شود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2)رضايت کاري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عنوان محصول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فرعي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استفاده کامل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منابعشان ممکن است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افزايش يابد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1765300" y="5957888"/>
            <a:ext cx="441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انتظارات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ابتدايي انگيزش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animBg="1"/>
      <p:bldP spid="356358" grpId="0"/>
      <p:bldP spid="356359" grpId="0"/>
      <p:bldP spid="356360" grpId="0"/>
      <p:bldP spid="356361" grpId="0"/>
      <p:bldP spid="356362" grpId="0"/>
      <p:bldP spid="35636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747713" y="412750"/>
            <a:ext cx="7896225" cy="54419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>
            <a:off x="754063" y="1052513"/>
            <a:ext cx="78819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6243638" y="55721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05025" y="544513"/>
            <a:ext cx="197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5037138" y="1184275"/>
            <a:ext cx="34242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1)براي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اغلب مردم کار ذاتا نامطلوب است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2)اغلب مردم جاه طلب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نيستند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تمابل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اندکي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پذيرش مسئوليت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دارند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ترجيح مي‌دهند هدايت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شوند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3)اغلب مردم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قابليت اندکي براي خلاقيت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حل مشکلات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دارند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4)انگيزش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فقط در سطوح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فيزيولوژيکي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تامين ايجاد مي‌شود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5)اغلب مردم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تحت کنترل و غالبا اجبار قرار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گيرند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هدفهاي سازماني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تحقق بخشند.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971550" y="1184275"/>
            <a:ext cx="32670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1)اگر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شرايط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مطلوب باشد کار مثل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بازي طبيعي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2)براي نيل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هدفهاي سازماني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وسيله خويشتن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غالبا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ضروري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3)قابليت براي خلاقيت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حل مشکلات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طور نامحدود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همه مردم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توزيع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 است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4)انگيزش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سطوح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اجتماعي،احترام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خوديابي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نيز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سطوح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فيزيولوژيکي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تامين ايجاد مي‌شود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5)مردم اگر به طور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مقتضي انگيزش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داشته باشند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توانند در کار خود خلاق و خود رهبر باشند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3819525" y="6215063"/>
            <a:ext cx="227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فهرست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فرضيه هاي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7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7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7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  <p:bldP spid="357382" grpId="0"/>
      <p:bldP spid="357383" grpId="0"/>
      <p:bldP spid="357384" grpId="0"/>
      <p:bldP spid="3573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وظايف مدير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0483" name="AutoShape 3"/>
          <p:cNvSpPr>
            <a:spLocks noChangeArrowheads="1"/>
          </p:cNvSpPr>
          <p:nvPr/>
        </p:nvSpPr>
        <p:spPr bwMode="auto">
          <a:xfrm>
            <a:off x="539750" y="1989138"/>
            <a:ext cx="6408738" cy="4105275"/>
          </a:xfrm>
          <a:prstGeom prst="rightArrow">
            <a:avLst>
              <a:gd name="adj1" fmla="val 50000"/>
              <a:gd name="adj2" fmla="val 3902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effectLst/>
            </a:endParaRPr>
          </a:p>
        </p:txBody>
      </p:sp>
      <p:sp>
        <p:nvSpPr>
          <p:cNvPr id="660484" name="Line 4"/>
          <p:cNvSpPr>
            <a:spLocks noChangeShapeType="1"/>
          </p:cNvSpPr>
          <p:nvPr/>
        </p:nvSpPr>
        <p:spPr bwMode="auto">
          <a:xfrm>
            <a:off x="5349875" y="2997200"/>
            <a:ext cx="0" cy="20875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3276600" y="3429000"/>
            <a:ext cx="865188" cy="10795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fa-IR" sz="2500">
                <a:effectLst/>
              </a:rPr>
              <a:t>نظارت</a:t>
            </a:r>
            <a:endParaRPr lang="en-US" sz="2500">
              <a:effectLst/>
            </a:endParaRP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2411413" y="3429000"/>
            <a:ext cx="863600" cy="10795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fa-IR" sz="2500" dirty="0" smtClean="0">
                <a:effectLst/>
              </a:rPr>
              <a:t>هدايت</a:t>
            </a:r>
            <a:endParaRPr lang="en-US" sz="2500" dirty="0">
              <a:effectLst/>
            </a:endParaRPr>
          </a:p>
        </p:txBody>
      </p:sp>
      <p:sp>
        <p:nvSpPr>
          <p:cNvPr id="660487" name="Text Box 7"/>
          <p:cNvSpPr txBox="1">
            <a:spLocks noChangeArrowheads="1"/>
          </p:cNvSpPr>
          <p:nvPr/>
        </p:nvSpPr>
        <p:spPr bwMode="auto">
          <a:xfrm>
            <a:off x="1489075" y="3429000"/>
            <a:ext cx="922338" cy="10795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rtl="1">
              <a:spcBef>
                <a:spcPct val="50000"/>
              </a:spcBef>
            </a:pPr>
            <a:r>
              <a:rPr lang="fa-IR" sz="1600" b="1" dirty="0" smtClean="0">
                <a:effectLst/>
              </a:rPr>
              <a:t>سازماندهي</a:t>
            </a:r>
            <a:endParaRPr lang="en-US" sz="1600" b="1" dirty="0">
              <a:effectLst/>
            </a:endParaRP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698500" y="3429000"/>
            <a:ext cx="792163" cy="10795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rtl="1">
              <a:spcBef>
                <a:spcPct val="50000"/>
              </a:spcBef>
            </a:pPr>
            <a:r>
              <a:rPr lang="fa-IR" sz="1400" b="1" dirty="0">
                <a:effectLst/>
              </a:rPr>
              <a:t>برنامه</a:t>
            </a:r>
            <a:r>
              <a:rPr lang="en-US" sz="1400" b="1" dirty="0">
                <a:effectLst/>
                <a:cs typeface="Tahoma" pitchFamily="34" charset="0"/>
              </a:rPr>
              <a:t>‏</a:t>
            </a:r>
            <a:r>
              <a:rPr lang="fa-IR" sz="1400" b="1" dirty="0" smtClean="0">
                <a:effectLst/>
              </a:rPr>
              <a:t>ريزي</a:t>
            </a:r>
            <a:endParaRPr lang="en-US" sz="1400" b="1" dirty="0">
              <a:effectLst/>
            </a:endParaRPr>
          </a:p>
        </p:txBody>
      </p:sp>
      <p:sp>
        <p:nvSpPr>
          <p:cNvPr id="660489" name="Text Box 9"/>
          <p:cNvSpPr txBox="1">
            <a:spLocks noChangeArrowheads="1"/>
          </p:cNvSpPr>
          <p:nvPr/>
        </p:nvSpPr>
        <p:spPr bwMode="auto">
          <a:xfrm>
            <a:off x="4284663" y="3759200"/>
            <a:ext cx="86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200" dirty="0" smtClean="0">
                <a:effectLst/>
              </a:rPr>
              <a:t>خلاقيت</a:t>
            </a:r>
            <a:endParaRPr lang="en-US" sz="2200" dirty="0">
              <a:effectLst/>
            </a:endParaRPr>
          </a:p>
        </p:txBody>
      </p:sp>
      <p:sp>
        <p:nvSpPr>
          <p:cNvPr id="660490" name="Text Box 10"/>
          <p:cNvSpPr txBox="1">
            <a:spLocks noChangeArrowheads="1"/>
          </p:cNvSpPr>
          <p:nvPr/>
        </p:nvSpPr>
        <p:spPr bwMode="auto">
          <a:xfrm>
            <a:off x="6962775" y="3317875"/>
            <a:ext cx="1368425" cy="14208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rtl="1">
              <a:spcBef>
                <a:spcPct val="50000"/>
              </a:spcBef>
            </a:pPr>
            <a:r>
              <a:rPr lang="fa-IR" sz="2500" dirty="0">
                <a:effectLst/>
              </a:rPr>
              <a:t>اهداف </a:t>
            </a:r>
            <a:r>
              <a:rPr lang="fa-IR" sz="2500" dirty="0" smtClean="0">
                <a:effectLst/>
              </a:rPr>
              <a:t>سازماني</a:t>
            </a:r>
            <a:endParaRPr lang="en-US" sz="25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animBg="1"/>
      <p:bldP spid="660485" grpId="0" animBg="1"/>
      <p:bldP spid="660486" grpId="0" animBg="1"/>
      <p:bldP spid="660487" grpId="0" animBg="1"/>
      <p:bldP spid="660488" grpId="0" animBg="1"/>
      <p:bldP spid="660489" grpId="0"/>
      <p:bldP spid="660490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AutoShape 4"/>
          <p:cNvSpPr>
            <a:spLocks noChangeArrowheads="1"/>
          </p:cNvSpPr>
          <p:nvPr/>
        </p:nvSpPr>
        <p:spPr bwMode="auto">
          <a:xfrm>
            <a:off x="2292350" y="204788"/>
            <a:ext cx="4846638" cy="5965825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>
            <a:off x="4165600" y="1566863"/>
            <a:ext cx="10985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 flipV="1">
            <a:off x="3840163" y="2349500"/>
            <a:ext cx="1760537" cy="47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2827338" y="4830763"/>
            <a:ext cx="3775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>
            <a:off x="3522663" y="3135313"/>
            <a:ext cx="23796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>
            <a:off x="3149600" y="4049713"/>
            <a:ext cx="31353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>
            <a:off x="2584450" y="5487988"/>
            <a:ext cx="42973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 rot="17580000">
            <a:off x="1710532" y="2829719"/>
            <a:ext cx="214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ترتيب ارضاي نيازها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3987800" y="795338"/>
            <a:ext cx="14366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خوديابي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3859213" y="1524000"/>
            <a:ext cx="16557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زيبا شناسي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919538" y="2584450"/>
            <a:ext cx="143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شناختي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603625" y="4211638"/>
            <a:ext cx="179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اجتماعي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3673475" y="3384550"/>
            <a:ext cx="1697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احترام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3917950" y="4964113"/>
            <a:ext cx="149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ايمني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889375" y="5549900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زيستي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 flipV="1">
            <a:off x="2003425" y="679450"/>
            <a:ext cx="2060575" cy="4775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328613" y="6372225"/>
            <a:ext cx="553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سلسله مراتب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مازلو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 animBg="1"/>
      <p:bldP spid="358412" grpId="0"/>
      <p:bldP spid="358413" grpId="0"/>
      <p:bldP spid="358414" grpId="0"/>
      <p:bldP spid="358415" grpId="0"/>
      <p:bldP spid="358416" grpId="0"/>
      <p:bldP spid="358418" grpId="0"/>
      <p:bldP spid="358419" grpId="0"/>
      <p:bldP spid="358420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اي.آر.جي: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1)نيازهاي زيستي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2)نيازهاي </a:t>
            </a:r>
            <a:r>
              <a:rPr lang="fa-IR" dirty="0">
                <a:cs typeface="Zar" pitchFamily="2" charset="-78"/>
              </a:rPr>
              <a:t>تعلق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3)نيازهاي </a:t>
            </a:r>
            <a:r>
              <a:rPr lang="fa-IR" dirty="0">
                <a:cs typeface="Zar" pitchFamily="2" charset="-78"/>
              </a:rPr>
              <a:t>رشد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Line 4"/>
          <p:cNvSpPr>
            <a:spLocks noChangeShapeType="1"/>
          </p:cNvSpPr>
          <p:nvPr/>
        </p:nvSpPr>
        <p:spPr bwMode="auto">
          <a:xfrm>
            <a:off x="1001713" y="1001713"/>
            <a:ext cx="7504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>
            <a:off x="1031875" y="1531938"/>
            <a:ext cx="7504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5545138" y="1089025"/>
            <a:ext cx="297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رشد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نيافتگي(عدم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بلوغ)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876300" y="1089025"/>
            <a:ext cx="283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رشد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يافتگي(بلوغ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6357938" y="168433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منفعل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7081838" y="2192338"/>
            <a:ext cx="1379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اتکاء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383213" y="2613025"/>
            <a:ext cx="309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چند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طريق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6515100" y="3103563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علايق سطحي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6386513" y="360045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چشم انداز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زماني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محدود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6024563" y="4137025"/>
            <a:ext cx="255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وضعيت زير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 و تابع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7108825" y="4687888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نآگاه از(( خود))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3" name="Line 15"/>
          <p:cNvSpPr>
            <a:spLocks noChangeShapeType="1"/>
          </p:cNvSpPr>
          <p:nvPr/>
        </p:nvSpPr>
        <p:spPr bwMode="auto">
          <a:xfrm flipH="1">
            <a:off x="3846513" y="1901825"/>
            <a:ext cx="387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2813050" y="1712913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فعال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H="1">
            <a:off x="3889375" y="2379663"/>
            <a:ext cx="391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1958975" y="2189163"/>
            <a:ext cx="197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استقلال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 flipH="1">
            <a:off x="3903663" y="2786063"/>
            <a:ext cx="2395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246063" y="2570163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چندين طريق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69" name="Line 21"/>
          <p:cNvSpPr>
            <a:spLocks noChangeShapeType="1"/>
          </p:cNvSpPr>
          <p:nvPr/>
        </p:nvSpPr>
        <p:spPr bwMode="auto">
          <a:xfrm flipH="1">
            <a:off x="3889375" y="3338513"/>
            <a:ext cx="336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70" name="Text Box 22"/>
          <p:cNvSpPr txBox="1">
            <a:spLocks noChangeArrowheads="1"/>
          </p:cNvSpPr>
          <p:nvPr/>
        </p:nvSpPr>
        <p:spPr bwMode="auto">
          <a:xfrm>
            <a:off x="2098675" y="3140075"/>
            <a:ext cx="1831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علايق عميقتر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قويتر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1884363" y="3571875"/>
            <a:ext cx="206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چشم انداز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زماني وسيع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72" name="Line 24"/>
          <p:cNvSpPr>
            <a:spLocks noChangeShapeType="1"/>
          </p:cNvSpPr>
          <p:nvPr/>
        </p:nvSpPr>
        <p:spPr bwMode="auto">
          <a:xfrm flipH="1">
            <a:off x="3876675" y="3787775"/>
            <a:ext cx="265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73" name="Text Box 25"/>
          <p:cNvSpPr txBox="1">
            <a:spLocks noChangeArrowheads="1"/>
          </p:cNvSpPr>
          <p:nvPr/>
        </p:nvSpPr>
        <p:spPr bwMode="auto">
          <a:xfrm>
            <a:off x="1784350" y="4165600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وضعيت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برابر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برتر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75" name="Line 27"/>
          <p:cNvSpPr>
            <a:spLocks noChangeShapeType="1"/>
          </p:cNvSpPr>
          <p:nvPr/>
        </p:nvSpPr>
        <p:spPr bwMode="auto">
          <a:xfrm flipH="1">
            <a:off x="3903663" y="4383088"/>
            <a:ext cx="264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3976688" y="4848225"/>
            <a:ext cx="319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78" name="Text Box 30"/>
          <p:cNvSpPr txBox="1">
            <a:spLocks noChangeArrowheads="1"/>
          </p:cNvSpPr>
          <p:nvPr/>
        </p:nvSpPr>
        <p:spPr bwMode="auto">
          <a:xfrm>
            <a:off x="1782763" y="4703763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آگاهي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کنترل بر((خود))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79" name="Line 31"/>
          <p:cNvSpPr>
            <a:spLocks noChangeShapeType="1"/>
          </p:cNvSpPr>
          <p:nvPr/>
        </p:nvSpPr>
        <p:spPr bwMode="auto">
          <a:xfrm>
            <a:off x="1004888" y="5119688"/>
            <a:ext cx="7504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0480" name="Text Box 32"/>
          <p:cNvSpPr txBox="1">
            <a:spLocks noChangeArrowheads="1"/>
          </p:cNvSpPr>
          <p:nvPr/>
        </p:nvSpPr>
        <p:spPr bwMode="auto">
          <a:xfrm>
            <a:off x="1352550" y="5602288"/>
            <a:ext cx="6256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رشد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نيافتگي-رشديافتگي کريس آرجريس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/>
      <p:bldP spid="360455" grpId="0"/>
      <p:bldP spid="360456" grpId="0"/>
      <p:bldP spid="360457" grpId="0"/>
      <p:bldP spid="360458" grpId="0"/>
      <p:bldP spid="360459" grpId="0"/>
      <p:bldP spid="360460" grpId="0"/>
      <p:bldP spid="360461" grpId="0"/>
      <p:bldP spid="360462" grpId="0"/>
      <p:bldP spid="360464" grpId="0"/>
      <p:bldP spid="360466" grpId="0"/>
      <p:bldP spid="360468" grpId="0"/>
      <p:bldP spid="360470" grpId="0"/>
      <p:bldP spid="360471" grpId="0"/>
      <p:bldP spid="360473" grpId="0"/>
      <p:bldP spid="360478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AutoShape 4"/>
          <p:cNvSpPr>
            <a:spLocks noChangeArrowheads="1"/>
          </p:cNvSpPr>
          <p:nvPr/>
        </p:nvSpPr>
        <p:spPr bwMode="auto">
          <a:xfrm>
            <a:off x="2224088" y="1393825"/>
            <a:ext cx="4295775" cy="1697038"/>
          </a:xfrm>
          <a:prstGeom prst="parallelogram">
            <a:avLst>
              <a:gd name="adj" fmla="val 6328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1477" name="AutoShape 5"/>
          <p:cNvSpPr>
            <a:spLocks noChangeArrowheads="1"/>
          </p:cNvSpPr>
          <p:nvPr/>
        </p:nvSpPr>
        <p:spPr bwMode="auto">
          <a:xfrm>
            <a:off x="3722688" y="3654425"/>
            <a:ext cx="4295775" cy="1697038"/>
          </a:xfrm>
          <a:prstGeom prst="parallelogram">
            <a:avLst>
              <a:gd name="adj" fmla="val 6328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1483" name="AutoShape 11"/>
          <p:cNvSpPr>
            <a:spLocks noChangeArrowheads="1"/>
          </p:cNvSpPr>
          <p:nvPr/>
        </p:nvSpPr>
        <p:spPr bwMode="auto">
          <a:xfrm rot="10800000">
            <a:off x="3462338" y="41671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1484" name="AutoShape 12"/>
          <p:cNvSpPr>
            <a:spLocks noChangeArrowheads="1"/>
          </p:cNvSpPr>
          <p:nvPr/>
        </p:nvSpPr>
        <p:spPr bwMode="auto">
          <a:xfrm>
            <a:off x="5843588" y="20859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3602038" y="1422400"/>
            <a:ext cx="161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انگيزنده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4191000" y="1684338"/>
            <a:ext cx="206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-کار تلاش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برانگيز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87" name="Text Box 15"/>
          <p:cNvSpPr txBox="1">
            <a:spLocks noChangeArrowheads="1"/>
          </p:cNvSpPr>
          <p:nvPr/>
        </p:nvSpPr>
        <p:spPr bwMode="auto">
          <a:xfrm>
            <a:off x="3074988" y="1919288"/>
            <a:ext cx="306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موفقيت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پيشرفت کاري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4306888" y="2178050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مسئوليت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89" name="Text Box 17"/>
          <p:cNvSpPr txBox="1">
            <a:spLocks noChangeArrowheads="1"/>
          </p:cNvSpPr>
          <p:nvPr/>
        </p:nvSpPr>
        <p:spPr bwMode="auto">
          <a:xfrm>
            <a:off x="4378325" y="2425700"/>
            <a:ext cx="145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-رشد و توسعه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4264025" y="2686050"/>
            <a:ext cx="140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شناسايي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1" name="Text Box 19"/>
          <p:cNvSpPr txBox="1">
            <a:spLocks noChangeArrowheads="1"/>
          </p:cNvSpPr>
          <p:nvPr/>
        </p:nvSpPr>
        <p:spPr bwMode="auto">
          <a:xfrm>
            <a:off x="5037138" y="3587750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عوامل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بهداشتي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6702425" y="3832225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-شان ومقام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3" name="Text Box 21"/>
          <p:cNvSpPr txBox="1">
            <a:spLocks noChangeArrowheads="1"/>
          </p:cNvSpPr>
          <p:nvPr/>
        </p:nvSpPr>
        <p:spPr bwMode="auto">
          <a:xfrm>
            <a:off x="5603875" y="4106863"/>
            <a:ext cx="1800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-خط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مشيها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اداره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4" name="Text Box 22"/>
          <p:cNvSpPr txBox="1">
            <a:spLocks noChangeArrowheads="1"/>
          </p:cNvSpPr>
          <p:nvPr/>
        </p:nvSpPr>
        <p:spPr bwMode="auto">
          <a:xfrm>
            <a:off x="5240338" y="4948238"/>
            <a:ext cx="190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کيفيت سرپرستي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5" name="Text Box 23"/>
          <p:cNvSpPr txBox="1">
            <a:spLocks noChangeArrowheads="1"/>
          </p:cNvSpPr>
          <p:nvPr/>
        </p:nvSpPr>
        <p:spPr bwMode="auto">
          <a:xfrm>
            <a:off x="4502150" y="3832225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شرايط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6" name="Text Box 24"/>
          <p:cNvSpPr txBox="1">
            <a:spLocks noChangeArrowheads="1"/>
          </p:cNvSpPr>
          <p:nvPr/>
        </p:nvSpPr>
        <p:spPr bwMode="auto">
          <a:xfrm>
            <a:off x="4224338" y="423862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امنيت شغلي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7" name="Text Box 25"/>
          <p:cNvSpPr txBox="1">
            <a:spLocks noChangeArrowheads="1"/>
          </p:cNvSpPr>
          <p:nvPr/>
        </p:nvSpPr>
        <p:spPr bwMode="auto">
          <a:xfrm>
            <a:off x="4124325" y="461645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-دستمزد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8" name="Text Box 26"/>
          <p:cNvSpPr txBox="1">
            <a:spLocks noChangeArrowheads="1"/>
          </p:cNvSpPr>
          <p:nvPr/>
        </p:nvSpPr>
        <p:spPr bwMode="auto">
          <a:xfrm>
            <a:off x="1146175" y="42084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نارضايتي شغلي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99" name="Text Box 27"/>
          <p:cNvSpPr txBox="1">
            <a:spLocks noChangeArrowheads="1"/>
          </p:cNvSpPr>
          <p:nvPr/>
        </p:nvSpPr>
        <p:spPr bwMode="auto">
          <a:xfrm>
            <a:off x="6435725" y="2105025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رضايتي شغلي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500" name="Text Box 28"/>
          <p:cNvSpPr txBox="1">
            <a:spLocks noChangeArrowheads="1"/>
          </p:cNvSpPr>
          <p:nvPr/>
        </p:nvSpPr>
        <p:spPr bwMode="auto">
          <a:xfrm>
            <a:off x="1212850" y="5661025"/>
            <a:ext cx="6256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انگيزنده</a:t>
            </a:r>
            <a:r>
              <a:rPr lang="en-US" sz="2800" dirty="0">
                <a:solidFill>
                  <a:schemeClr val="tx2"/>
                </a:solidFill>
                <a:effectLst/>
              </a:rPr>
              <a:t>‌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ها و عوامل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بهداشتي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دو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عاملي انگيزش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7" grpId="0" animBg="1"/>
      <p:bldP spid="361483" grpId="0" animBg="1"/>
      <p:bldP spid="361484" grpId="0" animBg="1"/>
      <p:bldP spid="361485" grpId="0"/>
      <p:bldP spid="361486" grpId="0"/>
      <p:bldP spid="361487" grpId="0"/>
      <p:bldP spid="361488" grpId="0"/>
      <p:bldP spid="361489" grpId="0"/>
      <p:bldP spid="361490" grpId="0"/>
      <p:bldP spid="361491" grpId="0"/>
      <p:bldP spid="361492" grpId="0"/>
      <p:bldP spid="361493" grpId="0"/>
      <p:bldP spid="361494" grpId="0"/>
      <p:bldP spid="361495" grpId="0"/>
      <p:bldP spid="361496" grpId="0"/>
      <p:bldP spid="361497" grpId="0"/>
      <p:bldP spid="361498" grpId="0"/>
      <p:bldP spid="361499" grpId="0"/>
      <p:bldP spid="361500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5849938" y="276225"/>
            <a:ext cx="2393950" cy="573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411913" y="3206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 تلاش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برانگيز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5818188" y="714375"/>
            <a:ext cx="242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موفقيت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6442075" y="1135063"/>
            <a:ext cx="184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پيشرفت کاري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5667375" y="1497013"/>
            <a:ext cx="256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مسئوليت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6864350" y="185737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رشد و توسعه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6" name="Text Box 10"/>
          <p:cNvSpPr txBox="1">
            <a:spLocks noChangeArrowheads="1"/>
          </p:cNvSpPr>
          <p:nvPr/>
        </p:nvSpPr>
        <p:spPr bwMode="auto">
          <a:xfrm>
            <a:off x="6127750" y="228123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شناسايي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7" name="Text Box 11"/>
          <p:cNvSpPr txBox="1">
            <a:spLocks noChangeArrowheads="1"/>
          </p:cNvSpPr>
          <p:nvPr/>
        </p:nvSpPr>
        <p:spPr bwMode="auto">
          <a:xfrm>
            <a:off x="6051550" y="2701925"/>
            <a:ext cx="217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شان و مقام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6196013" y="3121025"/>
            <a:ext cx="206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روابط متقابل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6807200" y="3554413"/>
            <a:ext cx="1436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کيفيت سرپرستي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6238875" y="3962400"/>
            <a:ext cx="20018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خط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اداره 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6238875" y="4862513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شرايط کاري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12" name="Text Box 16"/>
          <p:cNvSpPr txBox="1">
            <a:spLocks noChangeArrowheads="1"/>
          </p:cNvSpPr>
          <p:nvPr/>
        </p:nvSpPr>
        <p:spPr bwMode="auto">
          <a:xfrm>
            <a:off x="6092825" y="5283200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امنيت شغلي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13" name="Text Box 17"/>
          <p:cNvSpPr txBox="1">
            <a:spLocks noChangeArrowheads="1"/>
          </p:cNvSpPr>
          <p:nvPr/>
        </p:nvSpPr>
        <p:spPr bwMode="auto">
          <a:xfrm>
            <a:off x="6037263" y="5659438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دستمزد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14" name="Rectangle 18"/>
          <p:cNvSpPr>
            <a:spLocks noChangeArrowheads="1"/>
          </p:cNvSpPr>
          <p:nvPr/>
        </p:nvSpPr>
        <p:spPr bwMode="auto">
          <a:xfrm>
            <a:off x="5094288" y="288925"/>
            <a:ext cx="347662" cy="2206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15" name="Rectangle 19"/>
          <p:cNvSpPr>
            <a:spLocks noChangeArrowheads="1"/>
          </p:cNvSpPr>
          <p:nvPr/>
        </p:nvSpPr>
        <p:spPr bwMode="auto">
          <a:xfrm>
            <a:off x="5095875" y="2490788"/>
            <a:ext cx="347663" cy="3586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16" name="Rectangle 20"/>
          <p:cNvSpPr>
            <a:spLocks noChangeArrowheads="1"/>
          </p:cNvSpPr>
          <p:nvPr/>
        </p:nvSpPr>
        <p:spPr bwMode="auto">
          <a:xfrm>
            <a:off x="693738" y="277813"/>
            <a:ext cx="2393950" cy="573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17" name="Line 21"/>
          <p:cNvSpPr>
            <a:spLocks noChangeShapeType="1"/>
          </p:cNvSpPr>
          <p:nvPr/>
        </p:nvSpPr>
        <p:spPr bwMode="auto">
          <a:xfrm flipH="1">
            <a:off x="681038" y="2481263"/>
            <a:ext cx="2424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2518" name="Line 22"/>
          <p:cNvSpPr>
            <a:spLocks noChangeShapeType="1"/>
          </p:cNvSpPr>
          <p:nvPr/>
        </p:nvSpPr>
        <p:spPr bwMode="auto">
          <a:xfrm flipH="1">
            <a:off x="682625" y="1406525"/>
            <a:ext cx="2408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2519" name="Line 23"/>
          <p:cNvSpPr>
            <a:spLocks noChangeShapeType="1"/>
          </p:cNvSpPr>
          <p:nvPr/>
        </p:nvSpPr>
        <p:spPr bwMode="auto">
          <a:xfrm flipH="1">
            <a:off x="677863" y="3641725"/>
            <a:ext cx="2424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2520" name="Line 24"/>
          <p:cNvSpPr>
            <a:spLocks noChangeShapeType="1"/>
          </p:cNvSpPr>
          <p:nvPr/>
        </p:nvSpPr>
        <p:spPr bwMode="auto">
          <a:xfrm flipH="1">
            <a:off x="676275" y="4784725"/>
            <a:ext cx="2424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2521" name="AutoShape 25"/>
          <p:cNvSpPr>
            <a:spLocks noChangeArrowheads="1"/>
          </p:cNvSpPr>
          <p:nvPr/>
        </p:nvSpPr>
        <p:spPr bwMode="auto">
          <a:xfrm>
            <a:off x="3090863" y="549275"/>
            <a:ext cx="1887537" cy="436563"/>
          </a:xfrm>
          <a:prstGeom prst="rightArrow">
            <a:avLst>
              <a:gd name="adj1" fmla="val 50000"/>
              <a:gd name="adj2" fmla="val 10809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22" name="AutoShape 26"/>
          <p:cNvSpPr>
            <a:spLocks noChangeArrowheads="1"/>
          </p:cNvSpPr>
          <p:nvPr/>
        </p:nvSpPr>
        <p:spPr bwMode="auto">
          <a:xfrm>
            <a:off x="3092450" y="1679575"/>
            <a:ext cx="1887538" cy="436563"/>
          </a:xfrm>
          <a:prstGeom prst="rightArrow">
            <a:avLst>
              <a:gd name="adj1" fmla="val 50000"/>
              <a:gd name="adj2" fmla="val 10809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23" name="AutoShape 27"/>
          <p:cNvSpPr>
            <a:spLocks noChangeArrowheads="1"/>
          </p:cNvSpPr>
          <p:nvPr/>
        </p:nvSpPr>
        <p:spPr bwMode="auto">
          <a:xfrm>
            <a:off x="3092450" y="2765425"/>
            <a:ext cx="1887538" cy="436563"/>
          </a:xfrm>
          <a:prstGeom prst="rightArrow">
            <a:avLst>
              <a:gd name="adj1" fmla="val 50000"/>
              <a:gd name="adj2" fmla="val 10809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24" name="AutoShape 28"/>
          <p:cNvSpPr>
            <a:spLocks noChangeArrowheads="1"/>
          </p:cNvSpPr>
          <p:nvPr/>
        </p:nvSpPr>
        <p:spPr bwMode="auto">
          <a:xfrm>
            <a:off x="3092450" y="3951288"/>
            <a:ext cx="1887538" cy="436562"/>
          </a:xfrm>
          <a:prstGeom prst="rightArrow">
            <a:avLst>
              <a:gd name="adj1" fmla="val 50000"/>
              <a:gd name="adj2" fmla="val 10809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25" name="AutoShape 29"/>
          <p:cNvSpPr>
            <a:spLocks noChangeArrowheads="1"/>
          </p:cNvSpPr>
          <p:nvPr/>
        </p:nvSpPr>
        <p:spPr bwMode="auto">
          <a:xfrm>
            <a:off x="3092450" y="5080000"/>
            <a:ext cx="1887538" cy="436563"/>
          </a:xfrm>
          <a:prstGeom prst="rightArrow">
            <a:avLst>
              <a:gd name="adj1" fmla="val 50000"/>
              <a:gd name="adj2" fmla="val 10809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2526" name="Text Box 30"/>
          <p:cNvSpPr txBox="1">
            <a:spLocks noChangeArrowheads="1"/>
          </p:cNvSpPr>
          <p:nvPr/>
        </p:nvSpPr>
        <p:spPr bwMode="auto">
          <a:xfrm>
            <a:off x="1060450" y="482600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خوديابي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27" name="Text Box 31"/>
          <p:cNvSpPr txBox="1">
            <a:spLocks noChangeArrowheads="1"/>
          </p:cNvSpPr>
          <p:nvPr/>
        </p:nvSpPr>
        <p:spPr bwMode="auto">
          <a:xfrm>
            <a:off x="971550" y="1627188"/>
            <a:ext cx="2046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احترام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28" name="Text Box 32"/>
          <p:cNvSpPr txBox="1">
            <a:spLocks noChangeArrowheads="1"/>
          </p:cNvSpPr>
          <p:nvPr/>
        </p:nvSpPr>
        <p:spPr bwMode="auto">
          <a:xfrm>
            <a:off x="1117600" y="2757488"/>
            <a:ext cx="148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29" name="Text Box 33"/>
          <p:cNvSpPr txBox="1">
            <a:spLocks noChangeArrowheads="1"/>
          </p:cNvSpPr>
          <p:nvPr/>
        </p:nvSpPr>
        <p:spPr bwMode="auto">
          <a:xfrm>
            <a:off x="985838" y="3919538"/>
            <a:ext cx="1857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ايمني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30" name="Text Box 34"/>
          <p:cNvSpPr txBox="1">
            <a:spLocks noChangeArrowheads="1"/>
          </p:cNvSpPr>
          <p:nvPr/>
        </p:nvSpPr>
        <p:spPr bwMode="auto">
          <a:xfrm>
            <a:off x="1087438" y="5051425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زيستي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31" name="Text Box 35"/>
          <p:cNvSpPr txBox="1">
            <a:spLocks noChangeArrowheads="1"/>
          </p:cNvSpPr>
          <p:nvPr/>
        </p:nvSpPr>
        <p:spPr bwMode="auto">
          <a:xfrm>
            <a:off x="1136650" y="6357938"/>
            <a:ext cx="515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مقايسه نظريه‌هاي انگيزشي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مازلو و هرزبرگ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6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6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6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6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3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3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6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3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500"/>
                                        <p:tgtEl>
                                          <p:spTgt spid="3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3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3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/>
      <p:bldP spid="362501" grpId="0"/>
      <p:bldP spid="362502" grpId="0"/>
      <p:bldP spid="362503" grpId="0"/>
      <p:bldP spid="362504" grpId="0"/>
      <p:bldP spid="362505" grpId="0"/>
      <p:bldP spid="362506" grpId="0"/>
      <p:bldP spid="362507" grpId="0"/>
      <p:bldP spid="362508" grpId="0"/>
      <p:bldP spid="362509" grpId="0"/>
      <p:bldP spid="362510" grpId="0"/>
      <p:bldP spid="362511" grpId="0"/>
      <p:bldP spid="362512" grpId="0"/>
      <p:bldP spid="362513" grpId="0"/>
      <p:bldP spid="362514" grpId="0" animBg="1"/>
      <p:bldP spid="362515" grpId="0" animBg="1"/>
      <p:bldP spid="362516" grpId="0" animBg="1"/>
      <p:bldP spid="362521" grpId="0" animBg="1"/>
      <p:bldP spid="362522" grpId="0" animBg="1"/>
      <p:bldP spid="362523" grpId="0" animBg="1"/>
      <p:bldP spid="362524" grpId="0" animBg="1"/>
      <p:bldP spid="362525" grpId="0" animBg="1"/>
      <p:bldP spid="362526" grpId="0"/>
      <p:bldP spid="362527" grpId="0"/>
      <p:bldP spid="362528" grpId="0"/>
      <p:bldP spid="362529" grpId="0"/>
      <p:bldP spid="362530" grpId="0"/>
      <p:bldP spid="362531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انتظار: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9325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ارزش مورد انتظار </a:t>
            </a:r>
            <a:r>
              <a:rPr lang="fa-IR" dirty="0" smtClean="0">
                <a:cs typeface="Zar" pitchFamily="2" charset="-78"/>
              </a:rPr>
              <a:t>براي نتيجه رفتاري </a:t>
            </a:r>
            <a:r>
              <a:rPr lang="fa-IR" dirty="0">
                <a:cs typeface="Zar" pitchFamily="2" charset="-78"/>
              </a:rPr>
              <a:t>که سر </a:t>
            </a:r>
            <a:r>
              <a:rPr lang="fa-IR" dirty="0" smtClean="0">
                <a:cs typeface="Zar" pitchFamily="2" charset="-78"/>
              </a:rPr>
              <a:t>مي </a:t>
            </a:r>
            <a:r>
              <a:rPr lang="fa-IR" dirty="0">
                <a:cs typeface="Zar" pitchFamily="2" charset="-78"/>
              </a:rPr>
              <a:t>زند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×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احتمال مورد انتظار </a:t>
            </a:r>
            <a:r>
              <a:rPr lang="fa-IR" dirty="0" smtClean="0">
                <a:cs typeface="Zar" pitchFamily="2" charset="-78"/>
              </a:rPr>
              <a:t>براي نتيجه اي </a:t>
            </a:r>
            <a:r>
              <a:rPr lang="fa-IR" dirty="0">
                <a:cs typeface="Zar" pitchFamily="2" charset="-78"/>
              </a:rPr>
              <a:t>که تحقق خواهد </a:t>
            </a:r>
            <a:r>
              <a:rPr lang="fa-IR" dirty="0" smtClean="0">
                <a:cs typeface="Zar" pitchFamily="2" charset="-78"/>
              </a:rPr>
              <a:t>يافت                              </a:t>
            </a:r>
            <a:r>
              <a:rPr lang="fa-IR" dirty="0">
                <a:cs typeface="Zar" pitchFamily="2" charset="-78"/>
              </a:rPr>
              <a:t>=</a:t>
            </a:r>
            <a:endParaRPr lang="en-US" dirty="0">
              <a:cs typeface="Zar" pitchFamily="2" charset="-78"/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2566988" y="4630738"/>
            <a:ext cx="3482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شدت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انگيزش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  <p:bldP spid="363524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Line 4"/>
          <p:cNvSpPr>
            <a:spLocks noChangeShapeType="1"/>
          </p:cNvSpPr>
          <p:nvPr/>
        </p:nvSpPr>
        <p:spPr bwMode="auto">
          <a:xfrm>
            <a:off x="122238" y="3411538"/>
            <a:ext cx="3294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-6350" y="2938463"/>
            <a:ext cx="327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نتيجه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حاصل 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فعاليتهاي يک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شخص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319088" y="3497263"/>
            <a:ext cx="227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يک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شخص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51" name="Text Box 7"/>
          <p:cNvSpPr txBox="1">
            <a:spLocks noChangeArrowheads="1"/>
          </p:cNvSpPr>
          <p:nvPr/>
        </p:nvSpPr>
        <p:spPr bwMode="auto">
          <a:xfrm>
            <a:off x="2854325" y="3236913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3668713" y="3413125"/>
            <a:ext cx="4833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3386138" y="2946400"/>
            <a:ext cx="4905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نتيجه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حاصل 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فعاليت 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شخص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ديگر(در وضعيت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مشابه)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4819650" y="3498850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شخص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ديگر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/>
      <p:bldP spid="364550" grpId="0"/>
      <p:bldP spid="364551" grpId="0"/>
      <p:bldP spid="364553" grpId="0"/>
      <p:bldP spid="364554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7921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تعيين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هدف: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19450"/>
            <a:ext cx="8229600" cy="18796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وقتي افرادي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شيوه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عمل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 </a:t>
            </a:r>
            <a:r>
              <a:rPr lang="fa-IR" dirty="0">
                <a:cs typeface="Zar" pitchFamily="2" charset="-78"/>
              </a:rPr>
              <a:t>که آنان را به </a:t>
            </a:r>
            <a:r>
              <a:rPr lang="fa-IR" dirty="0" smtClean="0">
                <a:cs typeface="Zar" pitchFamily="2" charset="-78"/>
              </a:rPr>
              <a:t>سوي هدفهاي روشني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پذيرفته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 و انتظار </a:t>
            </a:r>
            <a:r>
              <a:rPr lang="fa-IR" dirty="0" smtClean="0">
                <a:cs typeface="Zar" pitchFamily="2" charset="-78"/>
              </a:rPr>
              <a:t>منطقي براي </a:t>
            </a:r>
            <a:r>
              <a:rPr lang="fa-IR" dirty="0">
                <a:cs typeface="Zar" pitchFamily="2" charset="-78"/>
              </a:rPr>
              <a:t>تحقق آن دارند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داند، در </a:t>
            </a:r>
            <a:r>
              <a:rPr lang="fa-IR" dirty="0" smtClean="0">
                <a:cs typeface="Zar" pitchFamily="2" charset="-78"/>
              </a:rPr>
              <a:t>حقيقت برانگيخته </a:t>
            </a:r>
            <a:r>
              <a:rPr lang="fa-IR" dirty="0">
                <a:cs typeface="Zar" pitchFamily="2" charset="-78"/>
              </a:rPr>
              <a:t>شده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6965950" y="2701925"/>
            <a:ext cx="1873250" cy="1670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7169150" y="2687638"/>
            <a:ext cx="136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6689725" y="3049588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فيزيولژيکي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7996238" y="34718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269038" y="3892550"/>
            <a:ext cx="261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خوديابي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951538" y="3051175"/>
            <a:ext cx="161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ايمني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5138738" y="3473450"/>
            <a:ext cx="245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احترام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3" name="Rectangle 11"/>
          <p:cNvSpPr>
            <a:spLocks noChangeArrowheads="1"/>
          </p:cNvSpPr>
          <p:nvPr/>
        </p:nvSpPr>
        <p:spPr bwMode="auto">
          <a:xfrm>
            <a:off x="5014913" y="2701925"/>
            <a:ext cx="1233487" cy="1684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6604" name="Rectangle 12"/>
          <p:cNvSpPr>
            <a:spLocks noChangeArrowheads="1"/>
          </p:cNvSpPr>
          <p:nvPr/>
        </p:nvSpPr>
        <p:spPr bwMode="auto">
          <a:xfrm>
            <a:off x="3159125" y="2703513"/>
            <a:ext cx="1233488" cy="1684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4699000" y="3092450"/>
            <a:ext cx="19161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ارضا نشده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001838" y="3354388"/>
            <a:ext cx="240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تنش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ناکامي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7" name="Rectangle 15"/>
          <p:cNvSpPr>
            <a:spLocks noChangeArrowheads="1"/>
          </p:cNvSpPr>
          <p:nvPr/>
        </p:nvSpPr>
        <p:spPr bwMode="auto">
          <a:xfrm>
            <a:off x="495300" y="2689225"/>
            <a:ext cx="1873250" cy="1670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-1074738" y="2887663"/>
            <a:ext cx="3411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جستجوي رفتاري 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تسکين 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تنش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ناکامي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9" name="Rectangle 17"/>
          <p:cNvSpPr>
            <a:spLocks noChangeArrowheads="1"/>
          </p:cNvSpPr>
          <p:nvPr/>
        </p:nvSpPr>
        <p:spPr bwMode="auto">
          <a:xfrm>
            <a:off x="565150" y="333375"/>
            <a:ext cx="3179763" cy="169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696913" y="325438"/>
            <a:ext cx="30321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شکلهاي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نامناسب:   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کناره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گيري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پرخاشگري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غيبت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11" name="Rectangle 19"/>
          <p:cNvSpPr>
            <a:spLocks noChangeArrowheads="1"/>
          </p:cNvSpPr>
          <p:nvPr/>
        </p:nvSpPr>
        <p:spPr bwMode="auto">
          <a:xfrm>
            <a:off x="449263" y="4949825"/>
            <a:ext cx="1960562" cy="985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192088" y="5210175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نامناسب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13" name="Line 21"/>
          <p:cNvSpPr>
            <a:spLocks noChangeShapeType="1"/>
          </p:cNvSpPr>
          <p:nvPr/>
        </p:nvSpPr>
        <p:spPr bwMode="auto">
          <a:xfrm flipH="1">
            <a:off x="6251575" y="3513138"/>
            <a:ext cx="725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14" name="Line 22"/>
          <p:cNvSpPr>
            <a:spLocks noChangeShapeType="1"/>
          </p:cNvSpPr>
          <p:nvPr/>
        </p:nvSpPr>
        <p:spPr bwMode="auto">
          <a:xfrm flipH="1">
            <a:off x="4400550" y="3514725"/>
            <a:ext cx="620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15" name="Line 23"/>
          <p:cNvSpPr>
            <a:spLocks noChangeShapeType="1"/>
          </p:cNvSpPr>
          <p:nvPr/>
        </p:nvSpPr>
        <p:spPr bwMode="auto">
          <a:xfrm flipH="1">
            <a:off x="2371725" y="3514725"/>
            <a:ext cx="787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16" name="Line 24"/>
          <p:cNvSpPr>
            <a:spLocks noChangeShapeType="1"/>
          </p:cNvSpPr>
          <p:nvPr/>
        </p:nvSpPr>
        <p:spPr bwMode="auto">
          <a:xfrm flipV="1">
            <a:off x="1400175" y="2024063"/>
            <a:ext cx="0" cy="666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17" name="Line 25"/>
          <p:cNvSpPr>
            <a:spLocks noChangeShapeType="1"/>
          </p:cNvSpPr>
          <p:nvPr/>
        </p:nvSpPr>
        <p:spPr bwMode="auto">
          <a:xfrm>
            <a:off x="1401763" y="4359275"/>
            <a:ext cx="0" cy="600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20" name="Line 28"/>
          <p:cNvSpPr>
            <a:spLocks noChangeShapeType="1"/>
          </p:cNvSpPr>
          <p:nvPr/>
        </p:nvSpPr>
        <p:spPr bwMode="auto">
          <a:xfrm>
            <a:off x="3730625" y="1160463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21" name="Line 29"/>
          <p:cNvSpPr>
            <a:spLocks noChangeShapeType="1"/>
          </p:cNvSpPr>
          <p:nvPr/>
        </p:nvSpPr>
        <p:spPr bwMode="auto">
          <a:xfrm>
            <a:off x="5629275" y="1160463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22" name="Line 30"/>
          <p:cNvSpPr>
            <a:spLocks noChangeShapeType="1"/>
          </p:cNvSpPr>
          <p:nvPr/>
        </p:nvSpPr>
        <p:spPr bwMode="auto">
          <a:xfrm>
            <a:off x="2379663" y="5457825"/>
            <a:ext cx="323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23" name="Line 31"/>
          <p:cNvSpPr>
            <a:spLocks noChangeShapeType="1"/>
          </p:cNvSpPr>
          <p:nvPr/>
        </p:nvSpPr>
        <p:spPr bwMode="auto">
          <a:xfrm flipV="1">
            <a:off x="5621338" y="4411663"/>
            <a:ext cx="0" cy="103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6624" name="Text Box 32"/>
          <p:cNvSpPr txBox="1">
            <a:spLocks noChangeArrowheads="1"/>
          </p:cNvSpPr>
          <p:nvPr/>
        </p:nvSpPr>
        <p:spPr bwMode="auto">
          <a:xfrm>
            <a:off x="4165600" y="652463"/>
            <a:ext cx="1147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بازخورد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2255838" y="5646738"/>
            <a:ext cx="196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بازخورد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26" name="Text Box 34"/>
          <p:cNvSpPr txBox="1">
            <a:spLocks noChangeArrowheads="1"/>
          </p:cNvSpPr>
          <p:nvPr/>
        </p:nvSpPr>
        <p:spPr bwMode="auto">
          <a:xfrm>
            <a:off x="1668463" y="6069013"/>
            <a:ext cx="523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تاثير نيازهاي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ارضا نشده 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ايجاد رفتارهاي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مناسب و نامناسب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3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3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3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4" dur="5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500"/>
                                        <p:tgtEl>
                                          <p:spTgt spid="3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3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6" dur="500"/>
                                        <p:tgtEl>
                                          <p:spTgt spid="3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9" dur="500"/>
                                        <p:tgtEl>
                                          <p:spTgt spid="3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36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36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animBg="1"/>
      <p:bldP spid="366597" grpId="0"/>
      <p:bldP spid="366598" grpId="0"/>
      <p:bldP spid="366599" grpId="0"/>
      <p:bldP spid="366600" grpId="0"/>
      <p:bldP spid="366601" grpId="0"/>
      <p:bldP spid="366602" grpId="0"/>
      <p:bldP spid="366603" grpId="0" animBg="1"/>
      <p:bldP spid="366604" grpId="0" animBg="1"/>
      <p:bldP spid="366605" grpId="0"/>
      <p:bldP spid="366606" grpId="0"/>
      <p:bldP spid="366607" grpId="0" animBg="1"/>
      <p:bldP spid="366608" grpId="0"/>
      <p:bldP spid="366609" grpId="0" animBg="1"/>
      <p:bldP spid="366610" grpId="0"/>
      <p:bldP spid="366611" grpId="0" animBg="1"/>
      <p:bldP spid="366612" grpId="0"/>
      <p:bldP spid="366624" grpId="0"/>
      <p:bldP spid="366625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راهبردهاي برانگيختن اعضاي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1)ارتباط </a:t>
            </a:r>
            <a:r>
              <a:rPr lang="fa-IR" dirty="0" smtClean="0">
                <a:cs typeface="Zar" pitchFamily="2" charset="-78"/>
              </a:rPr>
              <a:t>مديريتي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2)نظريه </a:t>
            </a:r>
            <a:r>
              <a:rPr lang="en-US" dirty="0">
                <a:cs typeface="Zar" pitchFamily="2" charset="-78"/>
              </a:rPr>
              <a:t>X</a:t>
            </a:r>
            <a:r>
              <a:rPr lang="fa-IR" dirty="0">
                <a:cs typeface="Zar" pitchFamily="2" charset="-78"/>
              </a:rPr>
              <a:t>و</a:t>
            </a:r>
            <a:r>
              <a:rPr lang="en-US" dirty="0">
                <a:cs typeface="Zar" pitchFamily="2" charset="-78"/>
              </a:rPr>
              <a:t>Y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3)طراحي </a:t>
            </a:r>
            <a:r>
              <a:rPr lang="fa-IR" dirty="0">
                <a:cs typeface="Zar" pitchFamily="2" charset="-78"/>
              </a:rPr>
              <a:t>شغل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4)نظريه تقويت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5)محرکهاي پولي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غيرپولي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66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068638"/>
            <a:ext cx="8229600" cy="18732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</a:t>
            </a:r>
            <a:r>
              <a:rPr lang="fa-IR" dirty="0" smtClean="0">
                <a:cs typeface="Zar" pitchFamily="2" charset="-78"/>
              </a:rPr>
              <a:t>گروهي </a:t>
            </a:r>
            <a:r>
              <a:rPr lang="fa-IR" dirty="0">
                <a:cs typeface="Zar" pitchFamily="2" charset="-78"/>
              </a:rPr>
              <a:t>متشکل از دو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چند تن که در </a:t>
            </a:r>
            <a:r>
              <a:rPr lang="fa-IR" dirty="0" smtClean="0">
                <a:cs typeface="Zar" pitchFamily="2" charset="-78"/>
              </a:rPr>
              <a:t>محيطي </a:t>
            </a:r>
            <a:r>
              <a:rPr lang="fa-IR" dirty="0">
                <a:cs typeface="Zar" pitchFamily="2" charset="-78"/>
              </a:rPr>
              <a:t>با ساختار منظم و از </a:t>
            </a:r>
            <a:r>
              <a:rPr lang="fa-IR" dirty="0" smtClean="0">
                <a:cs typeface="Zar" pitchFamily="2" charset="-78"/>
              </a:rPr>
              <a:t>پيش تعيين </a:t>
            </a:r>
            <a:r>
              <a:rPr lang="fa-IR" dirty="0">
                <a:cs typeface="Zar" pitchFamily="2" charset="-78"/>
              </a:rPr>
              <a:t>شده </a:t>
            </a:r>
            <a:r>
              <a:rPr lang="fa-IR" dirty="0" smtClean="0">
                <a:cs typeface="Zar" pitchFamily="2" charset="-78"/>
              </a:rPr>
              <a:t>براي نيل </a:t>
            </a:r>
            <a:r>
              <a:rPr lang="fa-IR" dirty="0">
                <a:cs typeface="Zar" pitchFamily="2" charset="-78"/>
              </a:rPr>
              <a:t>به </a:t>
            </a:r>
            <a:r>
              <a:rPr lang="en-US" dirty="0"/>
              <a:t>‌‍</a:t>
            </a:r>
            <a:r>
              <a:rPr lang="en-US" dirty="0">
                <a:cs typeface="Zar" pitchFamily="2" charset="-78"/>
              </a:rPr>
              <a:t>‎‏</a:t>
            </a:r>
            <a:r>
              <a:rPr lang="en-US" dirty="0"/>
              <a:t>‍</a:t>
            </a:r>
            <a:r>
              <a:rPr lang="fa-IR" dirty="0">
                <a:cs typeface="Zar" pitchFamily="2" charset="-78"/>
              </a:rPr>
              <a:t>اهداف </a:t>
            </a:r>
            <a:r>
              <a:rPr lang="fa-IR" dirty="0" smtClean="0">
                <a:cs typeface="Zar" pitchFamily="2" charset="-78"/>
              </a:rPr>
              <a:t>گروهي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يکديگر همکاري مي‌کنند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نقش: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13088"/>
            <a:ext cx="8291513" cy="11080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نقش </a:t>
            </a:r>
            <a:r>
              <a:rPr lang="fa-IR" dirty="0" smtClean="0">
                <a:cs typeface="Zar" pitchFamily="2" charset="-78"/>
              </a:rPr>
              <a:t>يعني الگوهاي رفتاري </a:t>
            </a:r>
            <a:r>
              <a:rPr lang="fa-IR" dirty="0">
                <a:cs typeface="Zar" pitchFamily="2" charset="-78"/>
              </a:rPr>
              <a:t>مورد انتظار از هر فرد در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واحد </a:t>
            </a:r>
            <a:r>
              <a:rPr lang="fa-IR" dirty="0" smtClean="0">
                <a:cs typeface="Zar" pitchFamily="2" charset="-78"/>
              </a:rPr>
              <a:t>اجتماعي.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build="p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7" name="Line 17"/>
          <p:cNvSpPr>
            <a:spLocks noChangeShapeType="1"/>
          </p:cNvSpPr>
          <p:nvPr/>
        </p:nvSpPr>
        <p:spPr bwMode="auto">
          <a:xfrm>
            <a:off x="4367213" y="598488"/>
            <a:ext cx="0" cy="2674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59" name="Line 19"/>
          <p:cNvSpPr>
            <a:spLocks noChangeShapeType="1"/>
          </p:cNvSpPr>
          <p:nvPr/>
        </p:nvSpPr>
        <p:spPr bwMode="auto">
          <a:xfrm flipH="1">
            <a:off x="2168525" y="1289050"/>
            <a:ext cx="14288" cy="4035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0" name="Line 20"/>
          <p:cNvSpPr>
            <a:spLocks noChangeShapeType="1"/>
          </p:cNvSpPr>
          <p:nvPr/>
        </p:nvSpPr>
        <p:spPr bwMode="auto">
          <a:xfrm>
            <a:off x="4352925" y="3273425"/>
            <a:ext cx="3178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1" name="Line 21"/>
          <p:cNvSpPr>
            <a:spLocks noChangeShapeType="1"/>
          </p:cNvSpPr>
          <p:nvPr/>
        </p:nvSpPr>
        <p:spPr bwMode="auto">
          <a:xfrm flipV="1">
            <a:off x="2163763" y="5300663"/>
            <a:ext cx="4757737" cy="142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2" name="Line 22"/>
          <p:cNvSpPr>
            <a:spLocks noChangeShapeType="1"/>
          </p:cNvSpPr>
          <p:nvPr/>
        </p:nvSpPr>
        <p:spPr bwMode="auto">
          <a:xfrm flipH="1">
            <a:off x="6905625" y="3273425"/>
            <a:ext cx="611188" cy="2046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3" name="Line 23"/>
          <p:cNvSpPr>
            <a:spLocks noChangeShapeType="1"/>
          </p:cNvSpPr>
          <p:nvPr/>
        </p:nvSpPr>
        <p:spPr bwMode="auto">
          <a:xfrm flipH="1">
            <a:off x="2166938" y="603250"/>
            <a:ext cx="2200275" cy="692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4" name="Line 24"/>
          <p:cNvSpPr>
            <a:spLocks noChangeShapeType="1"/>
          </p:cNvSpPr>
          <p:nvPr/>
        </p:nvSpPr>
        <p:spPr bwMode="auto">
          <a:xfrm flipH="1">
            <a:off x="2174875" y="3263900"/>
            <a:ext cx="2182813" cy="2041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6459538" y="4802188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68666" name="Text Box 26"/>
          <p:cNvSpPr txBox="1">
            <a:spLocks noChangeArrowheads="1"/>
          </p:cNvSpPr>
          <p:nvPr/>
        </p:nvSpPr>
        <p:spPr bwMode="auto">
          <a:xfrm>
            <a:off x="2663825" y="5557838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68667" name="Line 27"/>
          <p:cNvSpPr>
            <a:spLocks noChangeShapeType="1"/>
          </p:cNvSpPr>
          <p:nvPr/>
        </p:nvSpPr>
        <p:spPr bwMode="auto">
          <a:xfrm>
            <a:off x="5127625" y="5762625"/>
            <a:ext cx="1436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69" name="Text Box 29"/>
          <p:cNvSpPr txBox="1">
            <a:spLocks noChangeArrowheads="1"/>
          </p:cNvSpPr>
          <p:nvPr/>
        </p:nvSpPr>
        <p:spPr bwMode="auto">
          <a:xfrm>
            <a:off x="6954838" y="30480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XZ</a:t>
            </a:r>
          </a:p>
        </p:txBody>
      </p:sp>
      <p:sp>
        <p:nvSpPr>
          <p:cNvPr id="368670" name="Text Box 30"/>
          <p:cNvSpPr txBox="1">
            <a:spLocks noChangeArrowheads="1"/>
          </p:cNvSpPr>
          <p:nvPr/>
        </p:nvSpPr>
        <p:spPr bwMode="auto">
          <a:xfrm>
            <a:off x="3917950" y="95885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(موثر)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1" name="Text Box 31"/>
          <p:cNvSpPr txBox="1">
            <a:spLocks noChangeArrowheads="1"/>
          </p:cNvSpPr>
          <p:nvPr/>
        </p:nvSpPr>
        <p:spPr bwMode="auto">
          <a:xfrm>
            <a:off x="3109913" y="361950"/>
            <a:ext cx="168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YZ</a:t>
            </a:r>
          </a:p>
        </p:txBody>
      </p:sp>
      <p:sp>
        <p:nvSpPr>
          <p:cNvPr id="368672" name="Line 32"/>
          <p:cNvSpPr>
            <a:spLocks noChangeShapeType="1"/>
          </p:cNvSpPr>
          <p:nvPr/>
        </p:nvSpPr>
        <p:spPr bwMode="auto">
          <a:xfrm flipV="1">
            <a:off x="2960688" y="3411538"/>
            <a:ext cx="1408112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73" name="Text Box 33"/>
          <p:cNvSpPr txBox="1">
            <a:spLocks noChangeArrowheads="1"/>
          </p:cNvSpPr>
          <p:nvPr/>
        </p:nvSpPr>
        <p:spPr bwMode="auto">
          <a:xfrm rot="-2304278">
            <a:off x="2308225" y="3746500"/>
            <a:ext cx="171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افزايش ثمربخشي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4" name="Text Box 34"/>
          <p:cNvSpPr txBox="1">
            <a:spLocks noChangeArrowheads="1"/>
          </p:cNvSpPr>
          <p:nvPr/>
        </p:nvSpPr>
        <p:spPr bwMode="auto">
          <a:xfrm rot="16200000">
            <a:off x="1301751" y="356235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368676" name="Line 36"/>
          <p:cNvSpPr>
            <a:spLocks noChangeShapeType="1"/>
          </p:cNvSpPr>
          <p:nvPr/>
        </p:nvSpPr>
        <p:spPr bwMode="auto">
          <a:xfrm flipV="1">
            <a:off x="1800225" y="1393825"/>
            <a:ext cx="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68677" name="Text Box 37"/>
          <p:cNvSpPr txBox="1">
            <a:spLocks noChangeArrowheads="1"/>
          </p:cNvSpPr>
          <p:nvPr/>
        </p:nvSpPr>
        <p:spPr bwMode="auto">
          <a:xfrm>
            <a:off x="1350963" y="10287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368678" name="Text Box 38"/>
          <p:cNvSpPr txBox="1">
            <a:spLocks noChangeArrowheads="1"/>
          </p:cNvSpPr>
          <p:nvPr/>
        </p:nvSpPr>
        <p:spPr bwMode="auto">
          <a:xfrm>
            <a:off x="520700" y="6022975"/>
            <a:ext cx="5268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ونظريه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5" grpId="0"/>
      <p:bldP spid="368666" grpId="0"/>
      <p:bldP spid="368669" grpId="0"/>
      <p:bldP spid="368670" grpId="0"/>
      <p:bldP spid="368671" grpId="0"/>
      <p:bldP spid="368673" grpId="0"/>
      <p:bldP spid="368674" grpId="0"/>
      <p:bldP spid="368677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6372225" y="3073400"/>
            <a:ext cx="193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طراحي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شغل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693" name="AutoShape 5"/>
          <p:cNvSpPr>
            <a:spLocks/>
          </p:cNvSpPr>
          <p:nvPr/>
        </p:nvSpPr>
        <p:spPr bwMode="auto">
          <a:xfrm>
            <a:off x="6327775" y="1870075"/>
            <a:ext cx="493713" cy="3003550"/>
          </a:xfrm>
          <a:prstGeom prst="rightBrace">
            <a:avLst>
              <a:gd name="adj1" fmla="val 506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3365500" y="1620838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راهبردهاي پيشين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2655888" y="4656138"/>
            <a:ext cx="362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راهبردهاي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نو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696" name="AutoShape 8"/>
          <p:cNvSpPr>
            <a:spLocks/>
          </p:cNvSpPr>
          <p:nvPr/>
        </p:nvSpPr>
        <p:spPr bwMode="auto">
          <a:xfrm>
            <a:off x="3803650" y="911225"/>
            <a:ext cx="871538" cy="2001838"/>
          </a:xfrm>
          <a:prstGeom prst="rightBrace">
            <a:avLst>
              <a:gd name="adj1" fmla="val 191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989013" y="69691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چرخش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796925" y="2700338"/>
            <a:ext cx="299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توسعه شغل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699" name="AutoShape 11"/>
          <p:cNvSpPr>
            <a:spLocks/>
          </p:cNvSpPr>
          <p:nvPr/>
        </p:nvSpPr>
        <p:spPr bwMode="auto">
          <a:xfrm>
            <a:off x="4208463" y="3773488"/>
            <a:ext cx="711200" cy="2249487"/>
          </a:xfrm>
          <a:prstGeom prst="rightBrace">
            <a:avLst>
              <a:gd name="adj1" fmla="val 263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2119313" y="3582988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غني سازي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شغل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270125" y="582136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وقت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شناور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/>
      <p:bldP spid="370693" grpId="0" animBg="1"/>
      <p:bldP spid="370694" grpId="0"/>
      <p:bldP spid="370695" grpId="0"/>
      <p:bldP spid="370696" grpId="0" animBg="1"/>
      <p:bldP spid="370697" grpId="0"/>
      <p:bldP spid="370698" grpId="0"/>
      <p:bldP spid="370699" grpId="0" animBg="1"/>
      <p:bldP spid="370700" grpId="0"/>
      <p:bldP spid="370701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33400" y="525463"/>
            <a:ext cx="7996238" cy="5559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1717" name="Line 5"/>
          <p:cNvSpPr>
            <a:spLocks noChangeShapeType="1"/>
          </p:cNvSpPr>
          <p:nvPr/>
        </p:nvSpPr>
        <p:spPr bwMode="auto">
          <a:xfrm flipH="1">
            <a:off x="550863" y="871538"/>
            <a:ext cx="79835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5876925" y="5080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مزايا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1074738" y="522288"/>
            <a:ext cx="271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معايب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4710113" y="914400"/>
            <a:ext cx="37306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بهبود نگرش 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روحيه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سازگاري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والدين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مشاغل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-کاهش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تاخيرات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مشکلات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ترافيکي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کمتر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سازگاري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کساني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آرزومندند قبل از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ايجاد مزاحمتي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کارشان برسند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افزايش توليد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تسهيل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پزشکي،دندانپزشکي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قرار ملاقاتها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سازگاري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فعاليتهاي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اوقات فراغت کارکنان </a:t>
            </a: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کاهش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غيبت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کاهش جا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538163" y="920750"/>
            <a:ext cx="383222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فقدان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سرپرستي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طول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برخي ساعتهاي کاري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دسترسي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افراد مهم 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زمانهاي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خاص</a:t>
            </a: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فقدان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نيروي انساني کافي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برخي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زمانها</a:t>
            </a: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مسئله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همراهي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 که بازده کارشان داده کار کارکنان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ديگر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</a:t>
            </a: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دشواري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برنامه‌ريزي جدولهاي کاري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مسئله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 گيري ساعتهايي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کار انجام شده است</a:t>
            </a: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عدم امکان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برنامه‌ريزي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جلسه ها در اوقات مناسب</a:t>
            </a:r>
          </a:p>
          <a:p>
            <a:pPr algn="r" rtl="1">
              <a:spcBef>
                <a:spcPct val="50000"/>
              </a:spcBef>
              <a:buFontTx/>
              <a:buChar char="-"/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عدم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توانايي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هماهنگي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3236913" y="6213475"/>
            <a:ext cx="306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مزايا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معايب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وقت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شناور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nimBg="1"/>
      <p:bldP spid="371718" grpId="0"/>
      <p:bldP spid="371719" grpId="0"/>
      <p:bldP spid="371720" grpId="0"/>
      <p:bldP spid="371721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5514975" y="172085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تقويت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503238" y="2654300"/>
            <a:ext cx="6892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پيامدهاي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گذشته و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تاثير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 بر اعمال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آينده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فرآيندي آموزشي ادواري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در کانون توجه قرار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مي‌دهد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5019675" y="4573588"/>
            <a:ext cx="175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محرک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3" name="Line 7"/>
          <p:cNvSpPr>
            <a:spLocks noChangeShapeType="1"/>
          </p:cNvSpPr>
          <p:nvPr/>
        </p:nvSpPr>
        <p:spPr bwMode="auto">
          <a:xfrm flipH="1">
            <a:off x="5570538" y="4760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2744" name="Text Box 8"/>
          <p:cNvSpPr txBox="1">
            <a:spLocks noChangeArrowheads="1"/>
          </p:cNvSpPr>
          <p:nvPr/>
        </p:nvSpPr>
        <p:spPr bwMode="auto">
          <a:xfrm>
            <a:off x="4000500" y="4556125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پاسخ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H="1">
            <a:off x="4614863" y="4762500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2606675" y="4559300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پيامدها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 flipH="1">
            <a:off x="3500438" y="4762500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2748" name="Text Box 12"/>
          <p:cNvSpPr txBox="1">
            <a:spLocks noChangeArrowheads="1"/>
          </p:cNvSpPr>
          <p:nvPr/>
        </p:nvSpPr>
        <p:spPr bwMode="auto">
          <a:xfrm>
            <a:off x="2295525" y="455771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پاسخ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آينده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  <p:bldP spid="372742" grpId="0"/>
      <p:bldP spid="372744" grpId="0"/>
      <p:bldP spid="372746" grpId="0"/>
      <p:bldP spid="372748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4987925" y="2846388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 اساس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سيستم انگيزشي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65" name="AutoShape 5"/>
          <p:cNvSpPr>
            <a:spLocks/>
          </p:cNvSpPr>
          <p:nvPr/>
        </p:nvSpPr>
        <p:spPr bwMode="auto">
          <a:xfrm>
            <a:off x="6267450" y="1349375"/>
            <a:ext cx="219075" cy="3382963"/>
          </a:xfrm>
          <a:prstGeom prst="rightBrace">
            <a:avLst>
              <a:gd name="adj1" fmla="val 1286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4044950" y="1231900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1)خصوصيات فردي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3508375" y="2901950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2)خصوصيات شغلي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3392488" y="4568825"/>
            <a:ext cx="297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3)خصوصيات موقعيت کاري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69" name="AutoShape 9"/>
          <p:cNvSpPr>
            <a:spLocks/>
          </p:cNvSpPr>
          <p:nvPr/>
        </p:nvSpPr>
        <p:spPr bwMode="auto">
          <a:xfrm>
            <a:off x="4086225" y="715963"/>
            <a:ext cx="479425" cy="1422400"/>
          </a:xfrm>
          <a:prstGeom prst="rightBrace">
            <a:avLst>
              <a:gd name="adj1" fmla="val 247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2243138" y="754063"/>
            <a:ext cx="1885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علايق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نگرشها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نيازهاي شخصي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71" name="AutoShape 11"/>
          <p:cNvSpPr>
            <a:spLocks/>
          </p:cNvSpPr>
          <p:nvPr/>
        </p:nvSpPr>
        <p:spPr bwMode="auto">
          <a:xfrm>
            <a:off x="4321175" y="2466975"/>
            <a:ext cx="231775" cy="1306513"/>
          </a:xfrm>
          <a:prstGeom prst="rightBrace">
            <a:avLst>
              <a:gd name="adj1" fmla="val 469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2898775" y="2439988"/>
            <a:ext cx="142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ميزان مسئوليت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تنوع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وظايف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73" name="AutoShape 13"/>
          <p:cNvSpPr>
            <a:spLocks/>
          </p:cNvSpPr>
          <p:nvPr/>
        </p:nvSpPr>
        <p:spPr bwMode="auto">
          <a:xfrm>
            <a:off x="3536950" y="4108450"/>
            <a:ext cx="436563" cy="1406525"/>
          </a:xfrm>
          <a:prstGeom prst="rightBrace">
            <a:avLst>
              <a:gd name="adj1" fmla="val 268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68263" y="3962400"/>
            <a:ext cx="3367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خط</a:t>
            </a:r>
            <a:r>
              <a:rPr lang="en-US" dirty="0"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مشيها،سيستم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پاداش و فرهنگ 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75" name="Text Box 15"/>
          <p:cNvSpPr txBox="1">
            <a:spLocks noChangeArrowheads="1"/>
          </p:cNvSpPr>
          <p:nvPr/>
        </p:nvSpPr>
        <p:spPr bwMode="auto">
          <a:xfrm>
            <a:off x="1174750" y="5326063"/>
            <a:ext cx="225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نزديکترين محيط کاري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animBg="1"/>
      <p:bldP spid="373766" grpId="0"/>
      <p:bldP spid="373767" grpId="0"/>
      <p:bldP spid="373768" grpId="0"/>
      <p:bldP spid="373769" grpId="0" animBg="1"/>
      <p:bldP spid="373770" grpId="0"/>
      <p:bldP spid="373771" grpId="0" animBg="1"/>
      <p:bldP spid="373772" grpId="0"/>
      <p:bldP spid="373773" grpId="0" animBg="1"/>
      <p:bldP spid="373774" grpId="0"/>
      <p:bldP spid="373775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3351213" y="636588"/>
            <a:ext cx="198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5972175" y="1812925"/>
            <a:ext cx="182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جنبه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رفتاري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(نمونه ها)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609600" y="1814513"/>
            <a:ext cx="294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جنبه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غير رفتاري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(نمونه ها)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2032000" y="1465263"/>
            <a:ext cx="4789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4325938" y="992188"/>
            <a:ext cx="0" cy="479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2047875" y="1462088"/>
            <a:ext cx="0" cy="4238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6811963" y="1454150"/>
            <a:ext cx="0" cy="4238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6459538" y="3638550"/>
            <a:ext cx="249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تشکيل گروههاي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موثر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96" name="Text Box 12"/>
          <p:cNvSpPr txBox="1">
            <a:spLocks noChangeArrowheads="1"/>
          </p:cNvSpPr>
          <p:nvPr/>
        </p:nvSpPr>
        <p:spPr bwMode="auto">
          <a:xfrm>
            <a:off x="4456113" y="4354513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ايجاد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حمايتي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4949825" y="3687763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>
            <a:off x="6865938" y="256857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799" name="Line 15"/>
          <p:cNvSpPr>
            <a:spLocks noChangeShapeType="1"/>
          </p:cNvSpPr>
          <p:nvPr/>
        </p:nvSpPr>
        <p:spPr bwMode="auto">
          <a:xfrm flipH="1">
            <a:off x="5980113" y="2570163"/>
            <a:ext cx="890587" cy="114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00" name="Line 16"/>
          <p:cNvSpPr>
            <a:spLocks noChangeShapeType="1"/>
          </p:cNvSpPr>
          <p:nvPr/>
        </p:nvSpPr>
        <p:spPr bwMode="auto">
          <a:xfrm>
            <a:off x="6865938" y="2570163"/>
            <a:ext cx="982662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01" name="Text Box 17"/>
          <p:cNvSpPr txBox="1">
            <a:spLocks noChangeArrowheads="1"/>
          </p:cNvSpPr>
          <p:nvPr/>
        </p:nvSpPr>
        <p:spPr bwMode="auto">
          <a:xfrm>
            <a:off x="3282950" y="3381375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برنامه‌ريزي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1974850" y="3860800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مطالعه گزارشات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803" name="Text Box 19"/>
          <p:cNvSpPr txBox="1">
            <a:spLocks noChangeArrowheads="1"/>
          </p:cNvSpPr>
          <p:nvPr/>
        </p:nvSpPr>
        <p:spPr bwMode="auto">
          <a:xfrm>
            <a:off x="1817688" y="434022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-220663" y="3309938"/>
            <a:ext cx="1392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سازماندهي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805" name="Text Box 21"/>
          <p:cNvSpPr txBox="1">
            <a:spLocks noChangeArrowheads="1"/>
          </p:cNvSpPr>
          <p:nvPr/>
        </p:nvSpPr>
        <p:spPr bwMode="auto">
          <a:xfrm>
            <a:off x="-700088" y="3789363"/>
            <a:ext cx="24384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بررسي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محصولات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806" name="Text Box 22"/>
          <p:cNvSpPr txBox="1">
            <a:spLocks noChangeArrowheads="1"/>
          </p:cNvSpPr>
          <p:nvPr/>
        </p:nvSpPr>
        <p:spPr bwMode="auto">
          <a:xfrm>
            <a:off x="393700" y="4352925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نامه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نگاري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>
            <a:off x="2046288" y="2641600"/>
            <a:ext cx="1408112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H="1">
            <a:off x="1058863" y="2613025"/>
            <a:ext cx="987425" cy="90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2046288" y="2627313"/>
            <a:ext cx="95885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10" name="Line 26"/>
          <p:cNvSpPr>
            <a:spLocks noChangeShapeType="1"/>
          </p:cNvSpPr>
          <p:nvPr/>
        </p:nvSpPr>
        <p:spPr bwMode="auto">
          <a:xfrm>
            <a:off x="2032000" y="2641600"/>
            <a:ext cx="739775" cy="166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11" name="Line 27"/>
          <p:cNvSpPr>
            <a:spLocks noChangeShapeType="1"/>
          </p:cNvSpPr>
          <p:nvPr/>
        </p:nvSpPr>
        <p:spPr bwMode="auto">
          <a:xfrm flipH="1">
            <a:off x="1204913" y="2641600"/>
            <a:ext cx="827087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12" name="Line 28"/>
          <p:cNvSpPr>
            <a:spLocks noChangeShapeType="1"/>
          </p:cNvSpPr>
          <p:nvPr/>
        </p:nvSpPr>
        <p:spPr bwMode="auto">
          <a:xfrm flipH="1">
            <a:off x="1625600" y="2670175"/>
            <a:ext cx="406400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74813" name="Text Box 29"/>
          <p:cNvSpPr txBox="1">
            <a:spLocks noChangeArrowheads="1"/>
          </p:cNvSpPr>
          <p:nvPr/>
        </p:nvSpPr>
        <p:spPr bwMode="auto">
          <a:xfrm>
            <a:off x="2138363" y="5370513"/>
            <a:ext cx="5095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رابطه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/>
      <p:bldP spid="374789" grpId="0"/>
      <p:bldP spid="374790" grpId="0"/>
      <p:bldP spid="374795" grpId="0"/>
      <p:bldP spid="374796" grpId="0"/>
      <p:bldP spid="374797" grpId="0"/>
      <p:bldP spid="374801" grpId="0"/>
      <p:bldP spid="374802" grpId="0"/>
      <p:bldP spid="374803" grpId="0"/>
      <p:bldP spid="374804" grpId="0"/>
      <p:bldP spid="374805" grpId="0"/>
      <p:bldP spid="374806" grpId="0"/>
      <p:bldP spid="374813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AutoShape 4"/>
          <p:cNvSpPr>
            <a:spLocks/>
          </p:cNvSpPr>
          <p:nvPr/>
        </p:nvSpPr>
        <p:spPr bwMode="auto">
          <a:xfrm>
            <a:off x="5627688" y="1233488"/>
            <a:ext cx="420687" cy="4238625"/>
          </a:xfrm>
          <a:prstGeom prst="rightBrace">
            <a:avLst>
              <a:gd name="adj1" fmla="val 839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1795463" y="1030288"/>
            <a:ext cx="378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خصوصيات فردي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467100" y="2566988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2)نظريه‌هاي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1693863" y="3976688"/>
            <a:ext cx="3932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3)نظريه موقعيتي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اقتضايي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6226175" y="3048000"/>
            <a:ext cx="2076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رهبري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2684463" y="5268913"/>
            <a:ext cx="2859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4)نظريه جايگزينهاي رهبري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  <p:bldP spid="384005" grpId="0"/>
      <p:bldP spid="384006" grpId="0"/>
      <p:bldP spid="384007" grpId="0"/>
      <p:bldP spid="384009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3236913" y="2786063"/>
            <a:ext cx="532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خصوصيات فردي: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29" name="AutoShape 5"/>
          <p:cNvSpPr>
            <a:spLocks/>
          </p:cNvSpPr>
          <p:nvPr/>
        </p:nvSpPr>
        <p:spPr bwMode="auto">
          <a:xfrm>
            <a:off x="5748338" y="1395413"/>
            <a:ext cx="436562" cy="3135312"/>
          </a:xfrm>
          <a:prstGeom prst="rightBrace">
            <a:avLst>
              <a:gd name="adj1" fmla="val 598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3802063" y="1231900"/>
            <a:ext cx="184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1)هوش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3224213" y="2247900"/>
            <a:ext cx="2482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2)بلوغ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وسعت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2205038" y="3338513"/>
            <a:ext cx="351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3)انگيزه</a:t>
            </a:r>
            <a:r>
              <a:rPr lang="en-US" dirty="0"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توفيق طلبي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هدف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1912938" y="4354513"/>
            <a:ext cx="383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4)انسان</a:t>
            </a:r>
            <a:r>
              <a:rPr lang="en-US" dirty="0">
                <a:effectLst/>
              </a:rPr>
              <a:t>‌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گرايي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/>
      <p:bldP spid="385029" grpId="0" animBg="1"/>
      <p:bldP spid="385030" grpId="0"/>
      <p:bldP spid="385031" grpId="0"/>
      <p:bldP spid="385032" grpId="0"/>
      <p:bldP spid="385033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6008688" y="3121025"/>
            <a:ext cx="2322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رفتاري: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6053" name="AutoShape 5"/>
          <p:cNvSpPr>
            <a:spLocks/>
          </p:cNvSpPr>
          <p:nvPr/>
        </p:nvSpPr>
        <p:spPr bwMode="auto">
          <a:xfrm>
            <a:off x="5472113" y="1582738"/>
            <a:ext cx="711200" cy="3556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1741488" y="1436688"/>
            <a:ext cx="361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1)مطالعات دانشگاه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ايالتي اوهايو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ميشيگان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2235200" y="4918075"/>
            <a:ext cx="3192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2)شبکه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  <p:bldP spid="386053" grpId="0" animBg="1"/>
      <p:bldP spid="386054" grpId="0"/>
      <p:bldP spid="386055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2176463" y="650875"/>
            <a:ext cx="4718050" cy="41941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2187575" y="2740025"/>
            <a:ext cx="4711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>
            <a:off x="4529138" y="636588"/>
            <a:ext cx="0" cy="4203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4848225" y="1216025"/>
            <a:ext cx="19732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دهي زياد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مراعات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1919288" y="1217613"/>
            <a:ext cx="2901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مراعات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4441825" y="3314700"/>
            <a:ext cx="2801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دهي زياد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مراعات کم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1420813" y="3336925"/>
            <a:ext cx="2714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مراعات کم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3" name="Text Box 11"/>
          <p:cNvSpPr txBox="1">
            <a:spLocks noChangeArrowheads="1"/>
          </p:cNvSpPr>
          <p:nvPr/>
        </p:nvSpPr>
        <p:spPr bwMode="auto">
          <a:xfrm>
            <a:off x="544513" y="5545138"/>
            <a:ext cx="682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چهار سبک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اساسي رهبري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مطالعات دانشگاه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ايالتي اوهايو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ميشيگان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4" name="Text Box 12"/>
          <p:cNvSpPr txBox="1">
            <a:spLocks noChangeArrowheads="1"/>
          </p:cNvSpPr>
          <p:nvPr/>
        </p:nvSpPr>
        <p:spPr bwMode="auto">
          <a:xfrm rot="16200000">
            <a:off x="790575" y="2540000"/>
            <a:ext cx="195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مراعات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5" name="Line 13"/>
          <p:cNvSpPr>
            <a:spLocks noChangeShapeType="1"/>
          </p:cNvSpPr>
          <p:nvPr/>
        </p:nvSpPr>
        <p:spPr bwMode="auto">
          <a:xfrm flipV="1">
            <a:off x="1770063" y="1042988"/>
            <a:ext cx="0" cy="133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>
            <a:off x="1752600" y="3068638"/>
            <a:ext cx="381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 rot="16200000">
            <a:off x="767556" y="1359694"/>
            <a:ext cx="197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 rot="16200000">
            <a:off x="1331119" y="4815681"/>
            <a:ext cx="98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3652838" y="50355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ساخت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91" name="Line 19"/>
          <p:cNvSpPr>
            <a:spLocks noChangeShapeType="1"/>
          </p:cNvSpPr>
          <p:nvPr/>
        </p:nvSpPr>
        <p:spPr bwMode="auto">
          <a:xfrm>
            <a:off x="5235575" y="5224463"/>
            <a:ext cx="137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87092" name="Line 20"/>
          <p:cNvSpPr>
            <a:spLocks noChangeShapeType="1"/>
          </p:cNvSpPr>
          <p:nvPr/>
        </p:nvSpPr>
        <p:spPr bwMode="auto">
          <a:xfrm flipH="1">
            <a:off x="2601913" y="5208588"/>
            <a:ext cx="149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87093" name="Text Box 21"/>
          <p:cNvSpPr txBox="1">
            <a:spLocks noChangeArrowheads="1"/>
          </p:cNvSpPr>
          <p:nvPr/>
        </p:nvSpPr>
        <p:spPr bwMode="auto">
          <a:xfrm>
            <a:off x="1828800" y="5005388"/>
            <a:ext cx="68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94" name="Text Box 22"/>
          <p:cNvSpPr txBox="1">
            <a:spLocks noChangeArrowheads="1"/>
          </p:cNvSpPr>
          <p:nvPr/>
        </p:nvSpPr>
        <p:spPr bwMode="auto">
          <a:xfrm>
            <a:off x="5867400" y="5037138"/>
            <a:ext cx="120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nimBg="1"/>
      <p:bldP spid="387079" grpId="0"/>
      <p:bldP spid="387080" grpId="0"/>
      <p:bldP spid="387081" grpId="0"/>
      <p:bldP spid="387082" grpId="0"/>
      <p:bldP spid="387084" grpId="0"/>
      <p:bldP spid="387087" grpId="0"/>
      <p:bldP spid="387089" grpId="0"/>
      <p:bldP spid="387090" grpId="0"/>
      <p:bldP spid="387093" grpId="0"/>
      <p:bldP spid="3870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نقش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  <a:cs typeface="Tahoma" pitchFamily="34" charset="0"/>
              </a:rPr>
              <a:t>‏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مديريتي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6516688" y="2205038"/>
            <a:ext cx="1150937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fa-IR" sz="3000" dirty="0" smtClean="0">
                <a:effectLst/>
              </a:rPr>
              <a:t>مدير</a:t>
            </a:r>
            <a:endParaRPr lang="en-US" sz="3000" dirty="0">
              <a:effectLst/>
            </a:endParaRPr>
          </a:p>
        </p:txBody>
      </p:sp>
      <p:sp>
        <p:nvSpPr>
          <p:cNvPr id="662532" name="AutoShape 4"/>
          <p:cNvSpPr>
            <a:spLocks noChangeArrowheads="1"/>
          </p:cNvSpPr>
          <p:nvPr/>
        </p:nvSpPr>
        <p:spPr bwMode="auto">
          <a:xfrm>
            <a:off x="6804025" y="2636838"/>
            <a:ext cx="576263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6156325" y="3170238"/>
            <a:ext cx="1944688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 rtl="1">
              <a:spcBef>
                <a:spcPct val="50000"/>
              </a:spcBef>
              <a:defRPr/>
            </a:pPr>
            <a:r>
              <a:rPr lang="fa-IR" sz="2500" dirty="0" smtClean="0">
                <a:effectLst/>
              </a:rPr>
              <a:t>نقش‌هاي ارتباطي:</a:t>
            </a:r>
            <a:endParaRPr lang="fa-IR" sz="25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تشريفاتي   </a:t>
            </a:r>
            <a:endParaRPr lang="fa-I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buFontTx/>
              <a:buChar char="•"/>
              <a:defRPr/>
            </a:pP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</a:t>
            </a:r>
            <a:endParaRPr lang="fa-I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buFontTx/>
              <a:buChar char="•"/>
              <a:defRPr/>
            </a:pP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رابط</a:t>
            </a:r>
          </a:p>
          <a:p>
            <a:pPr algn="r" rtl="1">
              <a:spcBef>
                <a:spcPct val="50000"/>
              </a:spcBef>
              <a:defRPr/>
            </a:pPr>
            <a:endParaRPr lang="en-US" sz="2500" dirty="0">
              <a:effectLst/>
            </a:endParaRPr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3557588" y="3157538"/>
            <a:ext cx="195897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نقش </a:t>
            </a: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اطلاعاتي:   </a:t>
            </a:r>
            <a:endParaRPr lang="fa-I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defRPr/>
            </a:pPr>
            <a:endParaRPr lang="fa-IR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buFontTx/>
              <a:buChar char="•"/>
              <a:defRPr/>
            </a:pP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ارزياب </a:t>
            </a:r>
            <a:endParaRPr lang="fa-I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buFontTx/>
              <a:buChar char="•"/>
              <a:defRPr/>
            </a:pP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توزيع‌کننده</a:t>
            </a:r>
            <a:endParaRPr lang="fa-I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buFontTx/>
              <a:buChar char="•"/>
              <a:defRPr/>
            </a:pP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سخنگو </a:t>
            </a:r>
            <a:endParaRPr lang="en-US" sz="2500" dirty="0">
              <a:effectLst/>
            </a:endParaRPr>
          </a:p>
        </p:txBody>
      </p:sp>
      <p:sp>
        <p:nvSpPr>
          <p:cNvPr id="662535" name="AutoShape 7"/>
          <p:cNvSpPr>
            <a:spLocks noChangeArrowheads="1"/>
          </p:cNvSpPr>
          <p:nvPr/>
        </p:nvSpPr>
        <p:spPr bwMode="auto">
          <a:xfrm>
            <a:off x="5586413" y="3805238"/>
            <a:ext cx="508000" cy="59531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955675" y="3135313"/>
            <a:ext cx="195897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fa-IR" dirty="0">
                <a:effectLst/>
              </a:rPr>
              <a:t> نقش </a:t>
            </a:r>
            <a:r>
              <a:rPr lang="fa-IR" dirty="0" smtClean="0">
                <a:effectLst/>
              </a:rPr>
              <a:t>تصميم‌گيري:  </a:t>
            </a:r>
            <a:endParaRPr lang="fa-IR" dirty="0">
              <a:effectLst/>
            </a:endParaRPr>
          </a:p>
          <a:p>
            <a:pPr algn="r" rtl="1">
              <a:buFontTx/>
              <a:buChar char="•"/>
            </a:pPr>
            <a:endParaRPr lang="fa-IR" dirty="0">
              <a:effectLst/>
            </a:endParaRPr>
          </a:p>
          <a:p>
            <a:pPr algn="r" rtl="1">
              <a:buFontTx/>
              <a:buChar char="•"/>
            </a:pPr>
            <a:r>
              <a:rPr lang="fa-IR" dirty="0">
                <a:effectLst/>
              </a:rPr>
              <a:t>نوآور</a:t>
            </a:r>
          </a:p>
          <a:p>
            <a:pPr algn="r" rtl="1">
              <a:buFontTx/>
              <a:buChar char="•"/>
            </a:pPr>
            <a:r>
              <a:rPr lang="fa-IR" dirty="0">
                <a:effectLst/>
              </a:rPr>
              <a:t>آشوب </a:t>
            </a:r>
            <a:r>
              <a:rPr lang="fa-IR" dirty="0" smtClean="0">
                <a:effectLst/>
              </a:rPr>
              <a:t>زدايي</a:t>
            </a:r>
            <a:endParaRPr lang="fa-IR" dirty="0">
              <a:effectLst/>
            </a:endParaRPr>
          </a:p>
          <a:p>
            <a:pPr algn="r" rtl="1">
              <a:buFontTx/>
              <a:buChar char="•"/>
            </a:pPr>
            <a:r>
              <a:rPr lang="fa-IR" dirty="0">
                <a:effectLst/>
              </a:rPr>
              <a:t> </a:t>
            </a:r>
            <a:r>
              <a:rPr lang="fa-IR" dirty="0" smtClean="0">
                <a:effectLst/>
              </a:rPr>
              <a:t>تخصيص</a:t>
            </a:r>
            <a:r>
              <a:rPr lang="en-US" dirty="0">
                <a:effectLst/>
              </a:rPr>
              <a:t>‌</a:t>
            </a:r>
            <a:r>
              <a:rPr lang="fa-IR" dirty="0">
                <a:effectLst/>
              </a:rPr>
              <a:t>دهنده منابع</a:t>
            </a:r>
          </a:p>
          <a:p>
            <a:pPr algn="r" rtl="1">
              <a:buFontTx/>
              <a:buChar char="•"/>
            </a:pPr>
            <a:r>
              <a:rPr lang="fa-IR" dirty="0">
                <a:effectLst/>
              </a:rPr>
              <a:t>مذاکره کننده</a:t>
            </a:r>
            <a:endParaRPr lang="en-US" dirty="0">
              <a:effectLst/>
            </a:endParaRPr>
          </a:p>
        </p:txBody>
      </p:sp>
      <p:sp>
        <p:nvSpPr>
          <p:cNvPr id="662537" name="AutoShape 9"/>
          <p:cNvSpPr>
            <a:spLocks noChangeArrowheads="1"/>
          </p:cNvSpPr>
          <p:nvPr/>
        </p:nvSpPr>
        <p:spPr bwMode="auto">
          <a:xfrm>
            <a:off x="2986088" y="3787775"/>
            <a:ext cx="508000" cy="59531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animBg="1"/>
      <p:bldP spid="662532" grpId="0" animBg="1"/>
      <p:bldP spid="662533" grpId="0" animBg="1"/>
      <p:bldP spid="662534" grpId="0" animBg="1"/>
      <p:bldP spid="662535" grpId="0" animBg="1"/>
      <p:bldP spid="662536" grpId="0" animBg="1"/>
      <p:bldP spid="662537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202" name="Group 106"/>
          <p:cNvGraphicFramePr>
            <a:graphicFrameLocks noGrp="1"/>
          </p:cNvGraphicFramePr>
          <p:nvPr/>
        </p:nvGraphicFramePr>
        <p:xfrm>
          <a:off x="1524000" y="425450"/>
          <a:ext cx="6096000" cy="4663440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8203" name="Text Box 107"/>
          <p:cNvSpPr txBox="1">
            <a:spLocks noChangeArrowheads="1"/>
          </p:cNvSpPr>
          <p:nvPr/>
        </p:nvSpPr>
        <p:spPr bwMode="auto">
          <a:xfrm>
            <a:off x="2598738" y="5805488"/>
            <a:ext cx="407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شبکه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04" name="Text Box 108"/>
          <p:cNvSpPr txBox="1">
            <a:spLocks noChangeArrowheads="1"/>
          </p:cNvSpPr>
          <p:nvPr/>
        </p:nvSpPr>
        <p:spPr bwMode="auto">
          <a:xfrm rot="16200000">
            <a:off x="333376" y="2738437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توجه به انسان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05" name="Text Box 109"/>
          <p:cNvSpPr txBox="1">
            <a:spLocks noChangeArrowheads="1"/>
          </p:cNvSpPr>
          <p:nvPr/>
        </p:nvSpPr>
        <p:spPr bwMode="auto">
          <a:xfrm rot="16200000">
            <a:off x="685007" y="650081"/>
            <a:ext cx="88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06" name="Text Box 110"/>
          <p:cNvSpPr txBox="1">
            <a:spLocks noChangeArrowheads="1"/>
          </p:cNvSpPr>
          <p:nvPr/>
        </p:nvSpPr>
        <p:spPr bwMode="auto">
          <a:xfrm rot="16200000">
            <a:off x="661988" y="4935538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07" name="Text Box 111"/>
          <p:cNvSpPr txBox="1">
            <a:spLocks noChangeArrowheads="1"/>
          </p:cNvSpPr>
          <p:nvPr/>
        </p:nvSpPr>
        <p:spPr bwMode="auto">
          <a:xfrm>
            <a:off x="3467100" y="5210175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توجه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08" name="Text Box 112"/>
          <p:cNvSpPr txBox="1">
            <a:spLocks noChangeArrowheads="1"/>
          </p:cNvSpPr>
          <p:nvPr/>
        </p:nvSpPr>
        <p:spPr bwMode="auto">
          <a:xfrm>
            <a:off x="6157913" y="5224463"/>
            <a:ext cx="155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09" name="Text Box 113"/>
          <p:cNvSpPr txBox="1">
            <a:spLocks noChangeArrowheads="1"/>
          </p:cNvSpPr>
          <p:nvPr/>
        </p:nvSpPr>
        <p:spPr bwMode="auto">
          <a:xfrm>
            <a:off x="1087438" y="5208588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10" name="Text Box 114"/>
          <p:cNvSpPr txBox="1">
            <a:spLocks noChangeArrowheads="1"/>
          </p:cNvSpPr>
          <p:nvPr/>
        </p:nvSpPr>
        <p:spPr bwMode="auto">
          <a:xfrm>
            <a:off x="5530850" y="477838"/>
            <a:ext cx="198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 گروهي9-9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11" name="Text Box 115"/>
          <p:cNvSpPr txBox="1">
            <a:spLocks noChangeArrowheads="1"/>
          </p:cNvSpPr>
          <p:nvPr/>
        </p:nvSpPr>
        <p:spPr bwMode="auto">
          <a:xfrm>
            <a:off x="1522413" y="465138"/>
            <a:ext cx="1916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 باشگاهي9-1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12" name="Text Box 116"/>
          <p:cNvSpPr txBox="1">
            <a:spLocks noChangeArrowheads="1"/>
          </p:cNvSpPr>
          <p:nvPr/>
        </p:nvSpPr>
        <p:spPr bwMode="auto">
          <a:xfrm>
            <a:off x="3641725" y="2525713"/>
            <a:ext cx="1916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 ميانه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رو5-5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13" name="Text Box 117"/>
          <p:cNvSpPr txBox="1">
            <a:spLocks noChangeArrowheads="1"/>
          </p:cNvSpPr>
          <p:nvPr/>
        </p:nvSpPr>
        <p:spPr bwMode="auto">
          <a:xfrm>
            <a:off x="1395413" y="4645025"/>
            <a:ext cx="2192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 بي خاصيت1-1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214" name="Text Box 118"/>
          <p:cNvSpPr txBox="1">
            <a:spLocks noChangeArrowheads="1"/>
          </p:cNvSpPr>
          <p:nvPr/>
        </p:nvSpPr>
        <p:spPr bwMode="auto">
          <a:xfrm>
            <a:off x="5602288" y="4630738"/>
            <a:ext cx="190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اقتدار اطاعت1-9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8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8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8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8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8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8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8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204" grpId="0"/>
      <p:bldP spid="388205" grpId="0"/>
      <p:bldP spid="388206" grpId="0"/>
      <p:bldP spid="388207" grpId="0"/>
      <p:bldP spid="388208" grpId="0"/>
      <p:bldP spid="388209" grpId="0"/>
      <p:bldP spid="388210" grpId="0"/>
      <p:bldP spid="388211" grpId="0"/>
      <p:bldP spid="388212" grpId="0"/>
      <p:bldP spid="388213" grpId="0"/>
      <p:bldP spid="388214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535488" y="2925763"/>
            <a:ext cx="3903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نظريه‌هاي موقعيتي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اقتضايي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25" name="AutoShape 5"/>
          <p:cNvSpPr>
            <a:spLocks/>
          </p:cNvSpPr>
          <p:nvPr/>
        </p:nvSpPr>
        <p:spPr bwMode="auto">
          <a:xfrm>
            <a:off x="5630863" y="1654175"/>
            <a:ext cx="436562" cy="3005138"/>
          </a:xfrm>
          <a:prstGeom prst="rightBrace">
            <a:avLst>
              <a:gd name="adj1" fmla="val 573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4200525" y="1511300"/>
            <a:ext cx="144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1)پيوستار رهبري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2700338" y="2989263"/>
            <a:ext cx="300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2)نظريه اقتضايي فيدلر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3263900" y="4484688"/>
            <a:ext cx="240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3)نظريه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چرخه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زندگي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/>
      <p:bldP spid="389125" grpId="0" animBg="1"/>
      <p:bldP spid="389126" grpId="0"/>
      <p:bldP spid="389127" grpId="0"/>
      <p:bldP spid="389128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پيوستار رهبري: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1)مدير تصميم مي‌گيرد </a:t>
            </a:r>
            <a:r>
              <a:rPr lang="fa-IR" dirty="0">
                <a:cs typeface="Zar" pitchFamily="2" charset="-78"/>
              </a:rPr>
              <a:t>و آن را اعلام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2)مدير تصميم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قبولاند.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3)مدير انديشه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را </a:t>
            </a:r>
            <a:r>
              <a:rPr lang="fa-IR" dirty="0" smtClean="0">
                <a:cs typeface="Zar" pitchFamily="2" charset="-78"/>
              </a:rPr>
              <a:t>معرفي </a:t>
            </a:r>
            <a:r>
              <a:rPr lang="fa-IR" dirty="0">
                <a:cs typeface="Zar" pitchFamily="2" charset="-78"/>
              </a:rPr>
              <a:t>و سوالها را مطرح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4)مدير يک تصميم موقتي </a:t>
            </a:r>
            <a:r>
              <a:rPr lang="fa-IR" dirty="0">
                <a:cs typeface="Zar" pitchFamily="2" charset="-78"/>
              </a:rPr>
              <a:t>را که امکان </a:t>
            </a:r>
            <a:r>
              <a:rPr lang="fa-IR" dirty="0" smtClean="0">
                <a:cs typeface="Zar" pitchFamily="2" charset="-78"/>
              </a:rPr>
              <a:t>تغيير </a:t>
            </a:r>
            <a:r>
              <a:rPr lang="fa-IR" dirty="0">
                <a:cs typeface="Zar" pitchFamily="2" charset="-78"/>
              </a:rPr>
              <a:t>دارد مطرح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و به </a:t>
            </a:r>
            <a:r>
              <a:rPr lang="fa-IR" dirty="0" smtClean="0">
                <a:cs typeface="Zar" pitchFamily="2" charset="-78"/>
              </a:rPr>
              <a:t>زيردستان </a:t>
            </a:r>
            <a:r>
              <a:rPr lang="fa-IR" dirty="0">
                <a:cs typeface="Zar" pitchFamily="2" charset="-78"/>
              </a:rPr>
              <a:t>اجازه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دهد </a:t>
            </a:r>
            <a:r>
              <a:rPr lang="fa-IR" dirty="0">
                <a:cs typeface="Zar" pitchFamily="2" charset="-78"/>
              </a:rPr>
              <a:t>که در </a:t>
            </a:r>
            <a:r>
              <a:rPr lang="fa-IR" dirty="0" smtClean="0">
                <a:cs typeface="Zar" pitchFamily="2" charset="-78"/>
              </a:rPr>
              <a:t>فرآيند تصميم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مشارکت داشته باشند.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5)مدير </a:t>
            </a:r>
            <a:r>
              <a:rPr lang="fa-IR" dirty="0">
                <a:cs typeface="Zar" pitchFamily="2" charset="-78"/>
              </a:rPr>
              <a:t>مسئله را مطرح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پيشنهادها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پذيرد </a:t>
            </a:r>
            <a:r>
              <a:rPr lang="fa-IR" dirty="0">
                <a:cs typeface="Zar" pitchFamily="2" charset="-78"/>
              </a:rPr>
              <a:t>و سپس </a:t>
            </a:r>
            <a:r>
              <a:rPr lang="fa-IR" dirty="0" smtClean="0">
                <a:cs typeface="Zar" pitchFamily="2" charset="-78"/>
              </a:rPr>
              <a:t>تصميم 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6032500" y="444500"/>
            <a:ext cx="1857375" cy="5311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91173" name="Line 5"/>
          <p:cNvSpPr>
            <a:spLocks noChangeShapeType="1"/>
          </p:cNvSpPr>
          <p:nvPr/>
        </p:nvSpPr>
        <p:spPr bwMode="auto">
          <a:xfrm>
            <a:off x="6032500" y="449263"/>
            <a:ext cx="1843088" cy="529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 rot="4342469">
            <a:off x="4901407" y="386556"/>
            <a:ext cx="296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حوزه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اختيار مدير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 rot="4131370">
            <a:off x="5488782" y="3936206"/>
            <a:ext cx="310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حوزه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آزادي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عمل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زيردستان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76" name="Text Box 8"/>
          <p:cNvSpPr txBox="1">
            <a:spLocks noChangeArrowheads="1"/>
          </p:cNvSpPr>
          <p:nvPr/>
        </p:nvSpPr>
        <p:spPr bwMode="auto">
          <a:xfrm rot="16200000">
            <a:off x="7192169" y="4388644"/>
            <a:ext cx="191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کارمند مدار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 rot="16200000">
            <a:off x="6939757" y="1494631"/>
            <a:ext cx="2379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 رئيس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مدار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71438" y="454025"/>
            <a:ext cx="5981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1)مدير تصميم مي‌گيرد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آن را ابلاغ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2)مدير تصميم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قبولاند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3)مدير انديشه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ها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معرفي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سوالها را مطرح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4)مدير يک تصميم موقتي مي‌گيرد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انتظار دارد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اين تصميم تغيير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کند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5)مدير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مسئله را مطرح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مي‌کند،پيشنهادات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مي‌پذيرد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تصميم مي‌گيرد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6)مدير محدوديتها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تعيين مي‌کند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از گروهها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مي‌خواهد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تصميم بگيرند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7)مدير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دستان اجازه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مي‌دهد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در چارچوب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محدوديتهاي تععين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 توسظ بالا دست اقدام کنند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2146300" y="5818188"/>
            <a:ext cx="4237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پيوستار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بر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تصميم گيري تاکيد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animBg="1"/>
      <p:bldP spid="391174" grpId="0"/>
      <p:bldP spid="391175" grpId="0"/>
      <p:bldP spid="391176" grpId="0"/>
      <p:bldP spid="391177" grpId="0"/>
      <p:bldP spid="391178" grpId="0"/>
      <p:bldP spid="391179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4427538" y="2625725"/>
            <a:ext cx="406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متغييرهاي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مهم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نظريه اقتضايي فيدلر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2197" name="AutoShape 5"/>
          <p:cNvSpPr>
            <a:spLocks/>
          </p:cNvSpPr>
          <p:nvPr/>
        </p:nvSpPr>
        <p:spPr bwMode="auto">
          <a:xfrm>
            <a:off x="5370513" y="1262063"/>
            <a:ext cx="276225" cy="3106737"/>
          </a:xfrm>
          <a:prstGeom prst="rightBrace">
            <a:avLst>
              <a:gd name="adj1" fmla="val 937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3568700" y="1101725"/>
            <a:ext cx="184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1)روابط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رهبر-پيرو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3251200" y="2627313"/>
            <a:ext cx="217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2)ساختار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وظيفه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2163763" y="4165600"/>
            <a:ext cx="313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3)ميزان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قدرت مقام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/>
      <p:bldP spid="392197" grpId="0" animBg="1"/>
      <p:bldP spid="392198" grpId="0"/>
      <p:bldP spid="392199" grpId="0"/>
      <p:bldP spid="392200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329" name="Group 113"/>
          <p:cNvGraphicFramePr>
            <a:graphicFrameLocks noGrp="1"/>
          </p:cNvGraphicFramePr>
          <p:nvPr/>
        </p:nvGraphicFramePr>
        <p:xfrm>
          <a:off x="1349375" y="3906838"/>
          <a:ext cx="6096000" cy="2520951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3316" name="Text Box 100"/>
          <p:cNvSpPr txBox="1">
            <a:spLocks noChangeArrowheads="1"/>
          </p:cNvSpPr>
          <p:nvPr/>
        </p:nvSpPr>
        <p:spPr bwMode="auto">
          <a:xfrm>
            <a:off x="833438" y="4154488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17" name="Text Box 101"/>
          <p:cNvSpPr txBox="1">
            <a:spLocks noChangeArrowheads="1"/>
          </p:cNvSpPr>
          <p:nvPr/>
        </p:nvSpPr>
        <p:spPr bwMode="auto">
          <a:xfrm>
            <a:off x="974725" y="4164013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18" name="Text Box 102"/>
          <p:cNvSpPr txBox="1">
            <a:spLocks noChangeArrowheads="1"/>
          </p:cNvSpPr>
          <p:nvPr/>
        </p:nvSpPr>
        <p:spPr bwMode="auto">
          <a:xfrm>
            <a:off x="2562225" y="4164013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19" name="Text Box 103"/>
          <p:cNvSpPr txBox="1">
            <a:spLocks noChangeArrowheads="1"/>
          </p:cNvSpPr>
          <p:nvPr/>
        </p:nvSpPr>
        <p:spPr bwMode="auto">
          <a:xfrm>
            <a:off x="2632075" y="4164013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20" name="Text Box 104"/>
          <p:cNvSpPr txBox="1">
            <a:spLocks noChangeArrowheads="1"/>
          </p:cNvSpPr>
          <p:nvPr/>
        </p:nvSpPr>
        <p:spPr bwMode="auto">
          <a:xfrm>
            <a:off x="4122738" y="4148138"/>
            <a:ext cx="84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21" name="Text Box 105"/>
          <p:cNvSpPr txBox="1">
            <a:spLocks noChangeArrowheads="1"/>
          </p:cNvSpPr>
          <p:nvPr/>
        </p:nvSpPr>
        <p:spPr bwMode="auto">
          <a:xfrm>
            <a:off x="4983163" y="4149725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22" name="Text Box 106"/>
          <p:cNvSpPr txBox="1">
            <a:spLocks noChangeArrowheads="1"/>
          </p:cNvSpPr>
          <p:nvPr/>
        </p:nvSpPr>
        <p:spPr bwMode="auto">
          <a:xfrm>
            <a:off x="4995863" y="4164013"/>
            <a:ext cx="146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23" name="Text Box 107"/>
          <p:cNvSpPr txBox="1">
            <a:spLocks noChangeArrowheads="1"/>
          </p:cNvSpPr>
          <p:nvPr/>
        </p:nvSpPr>
        <p:spPr bwMode="auto">
          <a:xfrm>
            <a:off x="5357813" y="4149725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27" name="Text Box 111"/>
          <p:cNvSpPr txBox="1">
            <a:spLocks noChangeArrowheads="1"/>
          </p:cNvSpPr>
          <p:nvPr/>
        </p:nvSpPr>
        <p:spPr bwMode="auto">
          <a:xfrm>
            <a:off x="368300" y="4764088"/>
            <a:ext cx="171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0" name="Text Box 114"/>
          <p:cNvSpPr txBox="1">
            <a:spLocks noChangeArrowheads="1"/>
          </p:cNvSpPr>
          <p:nvPr/>
        </p:nvSpPr>
        <p:spPr bwMode="auto">
          <a:xfrm>
            <a:off x="131763" y="5343525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1" name="Text Box 115"/>
          <p:cNvSpPr txBox="1">
            <a:spLocks noChangeArrowheads="1"/>
          </p:cNvSpPr>
          <p:nvPr/>
        </p:nvSpPr>
        <p:spPr bwMode="auto">
          <a:xfrm>
            <a:off x="119063" y="5938838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3" name="Text Box 117"/>
          <p:cNvSpPr txBox="1">
            <a:spLocks noChangeArrowheads="1"/>
          </p:cNvSpPr>
          <p:nvPr/>
        </p:nvSpPr>
        <p:spPr bwMode="auto">
          <a:xfrm>
            <a:off x="2224088" y="5354638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4" name="Text Box 118"/>
          <p:cNvSpPr txBox="1">
            <a:spLocks noChangeArrowheads="1"/>
          </p:cNvSpPr>
          <p:nvPr/>
        </p:nvSpPr>
        <p:spPr bwMode="auto">
          <a:xfrm>
            <a:off x="2908300" y="5926138"/>
            <a:ext cx="56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5" name="Text Box 119"/>
          <p:cNvSpPr txBox="1">
            <a:spLocks noChangeArrowheads="1"/>
          </p:cNvSpPr>
          <p:nvPr/>
        </p:nvSpPr>
        <p:spPr bwMode="auto">
          <a:xfrm>
            <a:off x="3841750" y="5883275"/>
            <a:ext cx="120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6" name="Text Box 120"/>
          <p:cNvSpPr txBox="1">
            <a:spLocks noChangeArrowheads="1"/>
          </p:cNvSpPr>
          <p:nvPr/>
        </p:nvSpPr>
        <p:spPr bwMode="auto">
          <a:xfrm>
            <a:off x="3927475" y="5337175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7" name="Text Box 121"/>
          <p:cNvSpPr txBox="1">
            <a:spLocks noChangeArrowheads="1"/>
          </p:cNvSpPr>
          <p:nvPr/>
        </p:nvSpPr>
        <p:spPr bwMode="auto">
          <a:xfrm>
            <a:off x="4729163" y="5888038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8" name="Text Box 122"/>
          <p:cNvSpPr txBox="1">
            <a:spLocks noChangeArrowheads="1"/>
          </p:cNvSpPr>
          <p:nvPr/>
        </p:nvSpPr>
        <p:spPr bwMode="auto">
          <a:xfrm>
            <a:off x="2092325" y="4757738"/>
            <a:ext cx="72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39" name="Text Box 123"/>
          <p:cNvSpPr txBox="1">
            <a:spLocks noChangeArrowheads="1"/>
          </p:cNvSpPr>
          <p:nvPr/>
        </p:nvSpPr>
        <p:spPr bwMode="auto">
          <a:xfrm>
            <a:off x="1881188" y="4775200"/>
            <a:ext cx="171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0" name="Text Box 124"/>
          <p:cNvSpPr txBox="1">
            <a:spLocks noChangeArrowheads="1"/>
          </p:cNvSpPr>
          <p:nvPr/>
        </p:nvSpPr>
        <p:spPr bwMode="auto">
          <a:xfrm>
            <a:off x="2624138" y="4760913"/>
            <a:ext cx="171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1" name="Text Box 125"/>
          <p:cNvSpPr txBox="1">
            <a:spLocks noChangeArrowheads="1"/>
          </p:cNvSpPr>
          <p:nvPr/>
        </p:nvSpPr>
        <p:spPr bwMode="auto">
          <a:xfrm>
            <a:off x="2278063" y="5948363"/>
            <a:ext cx="43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2" name="Text Box 126"/>
          <p:cNvSpPr txBox="1">
            <a:spLocks noChangeArrowheads="1"/>
          </p:cNvSpPr>
          <p:nvPr/>
        </p:nvSpPr>
        <p:spPr bwMode="auto">
          <a:xfrm>
            <a:off x="2979738" y="532130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3" name="Text Box 127"/>
          <p:cNvSpPr txBox="1">
            <a:spLocks noChangeArrowheads="1"/>
          </p:cNvSpPr>
          <p:nvPr/>
        </p:nvSpPr>
        <p:spPr bwMode="auto">
          <a:xfrm>
            <a:off x="3257550" y="53213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4" name="Text Box 128"/>
          <p:cNvSpPr txBox="1">
            <a:spLocks noChangeArrowheads="1"/>
          </p:cNvSpPr>
          <p:nvPr/>
        </p:nvSpPr>
        <p:spPr bwMode="auto">
          <a:xfrm>
            <a:off x="3271838" y="5921375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5" name="Text Box 129"/>
          <p:cNvSpPr txBox="1">
            <a:spLocks noChangeArrowheads="1"/>
          </p:cNvSpPr>
          <p:nvPr/>
        </p:nvSpPr>
        <p:spPr bwMode="auto">
          <a:xfrm>
            <a:off x="3714750" y="474345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ضعيف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6" name="Text Box 130"/>
          <p:cNvSpPr txBox="1">
            <a:spLocks noChangeArrowheads="1"/>
          </p:cNvSpPr>
          <p:nvPr/>
        </p:nvSpPr>
        <p:spPr bwMode="auto">
          <a:xfrm>
            <a:off x="4473575" y="4745038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ضعيف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7" name="Text Box 131"/>
          <p:cNvSpPr txBox="1">
            <a:spLocks noChangeArrowheads="1"/>
          </p:cNvSpPr>
          <p:nvPr/>
        </p:nvSpPr>
        <p:spPr bwMode="auto">
          <a:xfrm>
            <a:off x="5173663" y="4745038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ضعيف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8" name="Text Box 132"/>
          <p:cNvSpPr txBox="1">
            <a:spLocks noChangeArrowheads="1"/>
          </p:cNvSpPr>
          <p:nvPr/>
        </p:nvSpPr>
        <p:spPr bwMode="auto">
          <a:xfrm>
            <a:off x="6002338" y="4759325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ضعيف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49" name="Text Box 133"/>
          <p:cNvSpPr txBox="1">
            <a:spLocks noChangeArrowheads="1"/>
          </p:cNvSpPr>
          <p:nvPr/>
        </p:nvSpPr>
        <p:spPr bwMode="auto">
          <a:xfrm>
            <a:off x="5530850" y="5351463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50" name="Text Box 134"/>
          <p:cNvSpPr txBox="1">
            <a:spLocks noChangeArrowheads="1"/>
          </p:cNvSpPr>
          <p:nvPr/>
        </p:nvSpPr>
        <p:spPr bwMode="auto">
          <a:xfrm>
            <a:off x="6302375" y="5322888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51" name="Text Box 135"/>
          <p:cNvSpPr txBox="1">
            <a:spLocks noChangeArrowheads="1"/>
          </p:cNvSpPr>
          <p:nvPr/>
        </p:nvSpPr>
        <p:spPr bwMode="auto">
          <a:xfrm>
            <a:off x="6316663" y="5837238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54" name="Text Box 138"/>
          <p:cNvSpPr txBox="1">
            <a:spLocks noChangeArrowheads="1"/>
          </p:cNvSpPr>
          <p:nvPr/>
        </p:nvSpPr>
        <p:spPr bwMode="auto">
          <a:xfrm>
            <a:off x="4513263" y="5884863"/>
            <a:ext cx="132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55" name="Text Box 139"/>
          <p:cNvSpPr txBox="1">
            <a:spLocks noChangeArrowheads="1"/>
          </p:cNvSpPr>
          <p:nvPr/>
        </p:nvSpPr>
        <p:spPr bwMode="auto">
          <a:xfrm>
            <a:off x="3668713" y="5327650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57" name="Line 141"/>
          <p:cNvSpPr>
            <a:spLocks noChangeShapeType="1"/>
          </p:cNvSpPr>
          <p:nvPr/>
        </p:nvSpPr>
        <p:spPr bwMode="auto">
          <a:xfrm>
            <a:off x="1349375" y="338138"/>
            <a:ext cx="0" cy="2759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58" name="Line 142"/>
          <p:cNvSpPr>
            <a:spLocks noChangeShapeType="1"/>
          </p:cNvSpPr>
          <p:nvPr/>
        </p:nvSpPr>
        <p:spPr bwMode="auto">
          <a:xfrm>
            <a:off x="7207250" y="2135188"/>
            <a:ext cx="81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59" name="Line 143"/>
          <p:cNvSpPr>
            <a:spLocks noChangeShapeType="1"/>
          </p:cNvSpPr>
          <p:nvPr/>
        </p:nvSpPr>
        <p:spPr bwMode="auto">
          <a:xfrm>
            <a:off x="5646738" y="3146425"/>
            <a:ext cx="987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60" name="Line 144"/>
          <p:cNvSpPr>
            <a:spLocks noChangeShapeType="1"/>
          </p:cNvSpPr>
          <p:nvPr/>
        </p:nvSpPr>
        <p:spPr bwMode="auto">
          <a:xfrm>
            <a:off x="1350963" y="608013"/>
            <a:ext cx="12065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61" name="Line 145"/>
          <p:cNvSpPr>
            <a:spLocks noChangeShapeType="1"/>
          </p:cNvSpPr>
          <p:nvPr/>
        </p:nvSpPr>
        <p:spPr bwMode="auto">
          <a:xfrm>
            <a:off x="2554288" y="609600"/>
            <a:ext cx="682625" cy="24812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62" name="Line 146"/>
          <p:cNvSpPr>
            <a:spLocks noChangeShapeType="1"/>
          </p:cNvSpPr>
          <p:nvPr/>
        </p:nvSpPr>
        <p:spPr bwMode="auto">
          <a:xfrm>
            <a:off x="3236913" y="3090863"/>
            <a:ext cx="8270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63" name="Line 147"/>
          <p:cNvSpPr>
            <a:spLocks noChangeShapeType="1"/>
          </p:cNvSpPr>
          <p:nvPr/>
        </p:nvSpPr>
        <p:spPr bwMode="auto">
          <a:xfrm flipV="1">
            <a:off x="4064000" y="622300"/>
            <a:ext cx="1757363" cy="24685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66" name="Line 150"/>
          <p:cNvSpPr>
            <a:spLocks noChangeShapeType="1"/>
          </p:cNvSpPr>
          <p:nvPr/>
        </p:nvSpPr>
        <p:spPr bwMode="auto">
          <a:xfrm>
            <a:off x="5821363" y="628650"/>
            <a:ext cx="10731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67" name="Line 151"/>
          <p:cNvSpPr>
            <a:spLocks noChangeShapeType="1"/>
          </p:cNvSpPr>
          <p:nvPr/>
        </p:nvSpPr>
        <p:spPr bwMode="auto">
          <a:xfrm flipV="1">
            <a:off x="2801938" y="1103313"/>
            <a:ext cx="666750" cy="1987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72" name="Freeform 156"/>
          <p:cNvSpPr>
            <a:spLocks/>
          </p:cNvSpPr>
          <p:nvPr/>
        </p:nvSpPr>
        <p:spPr bwMode="auto">
          <a:xfrm>
            <a:off x="3440113" y="411163"/>
            <a:ext cx="2236787" cy="2738437"/>
          </a:xfrm>
          <a:custGeom>
            <a:avLst/>
            <a:gdLst/>
            <a:ahLst/>
            <a:cxnLst>
              <a:cxn ang="0">
                <a:pos x="0" y="482"/>
              </a:cxn>
              <a:cxn ang="0">
                <a:pos x="384" y="198"/>
              </a:cxn>
              <a:cxn ang="0">
                <a:pos x="1390" y="1670"/>
              </a:cxn>
            </a:cxnLst>
            <a:rect l="0" t="0" r="r" b="b"/>
            <a:pathLst>
              <a:path w="1390" h="1670">
                <a:moveTo>
                  <a:pt x="0" y="482"/>
                </a:moveTo>
                <a:cubicBezTo>
                  <a:pt x="76" y="241"/>
                  <a:pt x="152" y="0"/>
                  <a:pt x="384" y="198"/>
                </a:cubicBezTo>
                <a:cubicBezTo>
                  <a:pt x="616" y="396"/>
                  <a:pt x="1088" y="1605"/>
                  <a:pt x="1390" y="167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73" name="Text Box 157"/>
          <p:cNvSpPr txBox="1">
            <a:spLocks noChangeArrowheads="1"/>
          </p:cNvSpPr>
          <p:nvPr/>
        </p:nvSpPr>
        <p:spPr bwMode="auto">
          <a:xfrm>
            <a:off x="371475" y="3092450"/>
            <a:ext cx="114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ضعيف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74" name="Text Box 158"/>
          <p:cNvSpPr txBox="1">
            <a:spLocks noChangeArrowheads="1"/>
          </p:cNvSpPr>
          <p:nvPr/>
        </p:nvSpPr>
        <p:spPr bwMode="auto">
          <a:xfrm>
            <a:off x="2219325" y="3092450"/>
            <a:ext cx="75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مطلوب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75" name="Text Box 159"/>
          <p:cNvSpPr txBox="1">
            <a:spLocks noChangeArrowheads="1"/>
          </p:cNvSpPr>
          <p:nvPr/>
        </p:nvSpPr>
        <p:spPr bwMode="auto">
          <a:xfrm>
            <a:off x="3106738" y="3119438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متوسط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76" name="Text Box 160"/>
          <p:cNvSpPr txBox="1">
            <a:spLocks noChangeArrowheads="1"/>
          </p:cNvSpPr>
          <p:nvPr/>
        </p:nvSpPr>
        <p:spPr bwMode="auto">
          <a:xfrm>
            <a:off x="6240463" y="2932113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نامطلوب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77" name="Text Box 161"/>
          <p:cNvSpPr txBox="1">
            <a:spLocks noChangeArrowheads="1"/>
          </p:cNvSpPr>
          <p:nvPr/>
        </p:nvSpPr>
        <p:spPr bwMode="auto">
          <a:xfrm>
            <a:off x="522288" y="420688"/>
            <a:ext cx="79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خوب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78" name="Text Box 162"/>
          <p:cNvSpPr txBox="1">
            <a:spLocks noChangeArrowheads="1"/>
          </p:cNvSpPr>
          <p:nvPr/>
        </p:nvSpPr>
        <p:spPr bwMode="auto">
          <a:xfrm>
            <a:off x="817563" y="26988"/>
            <a:ext cx="95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79" name="Text Box 163"/>
          <p:cNvSpPr txBox="1">
            <a:spLocks noChangeArrowheads="1"/>
          </p:cNvSpPr>
          <p:nvPr/>
        </p:nvSpPr>
        <p:spPr bwMode="auto">
          <a:xfrm>
            <a:off x="7716838" y="1419225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وظيفه</a:t>
            </a:r>
            <a:r>
              <a:rPr lang="en-US" dirty="0">
                <a:effectLst/>
              </a:rPr>
              <a:t>‌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مدار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80" name="Text Box 164"/>
          <p:cNvSpPr txBox="1">
            <a:spLocks noChangeArrowheads="1"/>
          </p:cNvSpPr>
          <p:nvPr/>
        </p:nvSpPr>
        <p:spPr bwMode="auto">
          <a:xfrm>
            <a:off x="7720013" y="1944688"/>
            <a:ext cx="1176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رابطه</a:t>
            </a:r>
            <a:r>
              <a:rPr lang="en-US">
                <a:effectLst/>
              </a:rPr>
              <a:t>‌</a:t>
            </a: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مدار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381" name="Line 165"/>
          <p:cNvSpPr>
            <a:spLocks noChangeShapeType="1"/>
          </p:cNvSpPr>
          <p:nvPr/>
        </p:nvSpPr>
        <p:spPr bwMode="auto">
          <a:xfrm>
            <a:off x="7159625" y="1638300"/>
            <a:ext cx="871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93382" name="Line 166"/>
          <p:cNvSpPr>
            <a:spLocks noChangeShapeType="1"/>
          </p:cNvSpPr>
          <p:nvPr/>
        </p:nvSpPr>
        <p:spPr bwMode="auto">
          <a:xfrm>
            <a:off x="1350963" y="3094038"/>
            <a:ext cx="14525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9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9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9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316" grpId="0"/>
      <p:bldP spid="393317" grpId="0"/>
      <p:bldP spid="393318" grpId="0"/>
      <p:bldP spid="393319" grpId="0"/>
      <p:bldP spid="393320" grpId="0"/>
      <p:bldP spid="393321" grpId="0"/>
      <p:bldP spid="393322" grpId="0"/>
      <p:bldP spid="393323" grpId="0"/>
      <p:bldP spid="393327" grpId="0"/>
      <p:bldP spid="393330" grpId="0"/>
      <p:bldP spid="393331" grpId="0"/>
      <p:bldP spid="393333" grpId="0"/>
      <p:bldP spid="393334" grpId="0"/>
      <p:bldP spid="393335" grpId="0"/>
      <p:bldP spid="393336" grpId="0"/>
      <p:bldP spid="393337" grpId="0"/>
      <p:bldP spid="393338" grpId="0"/>
      <p:bldP spid="393339" grpId="0"/>
      <p:bldP spid="393340" grpId="0"/>
      <p:bldP spid="393341" grpId="0"/>
      <p:bldP spid="393342" grpId="0"/>
      <p:bldP spid="393343" grpId="0"/>
      <p:bldP spid="393344" grpId="0"/>
      <p:bldP spid="393345" grpId="0"/>
      <p:bldP spid="393346" grpId="0"/>
      <p:bldP spid="393347" grpId="0"/>
      <p:bldP spid="393348" grpId="0"/>
      <p:bldP spid="393349" grpId="0"/>
      <p:bldP spid="393350" grpId="0"/>
      <p:bldP spid="393351" grpId="0"/>
      <p:bldP spid="393354" grpId="0"/>
      <p:bldP spid="393355" grpId="0"/>
      <p:bldP spid="393372" grpId="0" animBg="1"/>
      <p:bldP spid="393373" grpId="0"/>
      <p:bldP spid="393374" grpId="0"/>
      <p:bldP spid="393375" grpId="0"/>
      <p:bldP spid="393376" grpId="0"/>
      <p:bldP spid="393377" grpId="0"/>
      <p:bldP spid="393378" grpId="0"/>
      <p:bldP spid="393379" grpId="0"/>
      <p:bldP spid="393380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چهار سبک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رهبري هرسي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بلانچارد در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چرخه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زندگي: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9526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835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1)سبک آمرانه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2)سبک متقاعدکننده	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3)سبک </a:t>
            </a:r>
            <a:r>
              <a:rPr lang="fa-IR" dirty="0" smtClean="0">
                <a:cs typeface="Zar" pitchFamily="2" charset="-78"/>
              </a:rPr>
              <a:t>مشارکتي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4)سبک </a:t>
            </a:r>
            <a:r>
              <a:rPr lang="fa-IR" dirty="0" smtClean="0">
                <a:cs typeface="Zar" pitchFamily="2" charset="-78"/>
              </a:rPr>
              <a:t>تفويضي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5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5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5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9313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سبک آمرانه (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وظيفه مداري زياد-رابطه مداري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کم):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76588"/>
            <a:ext cx="8229600" cy="16462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سبک رهبر نقش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را </a:t>
            </a:r>
            <a:r>
              <a:rPr lang="fa-IR" dirty="0" smtClean="0">
                <a:cs typeface="Zar" pitchFamily="2" charset="-78"/>
              </a:rPr>
              <a:t>تعيين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و به افراد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گويد </a:t>
            </a:r>
            <a:r>
              <a:rPr lang="fa-IR" dirty="0">
                <a:cs typeface="Zar" pitchFamily="2" charset="-78"/>
              </a:rPr>
              <a:t>که چگونه، چه وقت و کجا </a:t>
            </a:r>
            <a:r>
              <a:rPr lang="fa-IR" dirty="0" smtClean="0">
                <a:cs typeface="Zar" pitchFamily="2" charset="-78"/>
              </a:rPr>
              <a:t>وظايف </a:t>
            </a:r>
            <a:r>
              <a:rPr lang="fa-IR" dirty="0">
                <a:cs typeface="Zar" pitchFamily="2" charset="-78"/>
              </a:rPr>
              <a:t>مختلف را انجام دهند.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0738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سبک متقاعدکننده</a:t>
            </a:r>
            <a:b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</a:b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(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وظيفه مداري زياد-رابطه مداري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کم)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05138"/>
            <a:ext cx="8229600" cy="17478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سبک رهبر هم رفتار آمرانه و هم رفتار </a:t>
            </a:r>
            <a:r>
              <a:rPr lang="fa-IR" dirty="0" smtClean="0">
                <a:cs typeface="Zar" pitchFamily="2" charset="-78"/>
              </a:rPr>
              <a:t>حمايت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کننده دارد و </a:t>
            </a:r>
            <a:r>
              <a:rPr lang="fa-IR" dirty="0" smtClean="0">
                <a:cs typeface="Zar" pitchFamily="2" charset="-78"/>
              </a:rPr>
              <a:t>دستورالعملهاي </a:t>
            </a:r>
            <a:r>
              <a:rPr lang="fa-IR" dirty="0">
                <a:cs typeface="Zar" pitchFamily="2" charset="-78"/>
              </a:rPr>
              <a:t>مربوط به کارها و بخشنامه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مربوط به </a:t>
            </a:r>
            <a:r>
              <a:rPr lang="fa-IR" dirty="0" smtClean="0">
                <a:cs typeface="Zar" pitchFamily="2" charset="-78"/>
              </a:rPr>
              <a:t>حمايت </a:t>
            </a:r>
            <a:r>
              <a:rPr lang="fa-IR" dirty="0">
                <a:cs typeface="Zar" pitchFamily="2" charset="-78"/>
              </a:rPr>
              <a:t>از کارکنان را صادر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سبک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مشارکتي(وظيفه مداري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کم-رابطه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مداري زياد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):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05138"/>
            <a:ext cx="8229600" cy="118268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رهبر و </a:t>
            </a:r>
            <a:r>
              <a:rPr lang="fa-IR" dirty="0" smtClean="0">
                <a:cs typeface="Zar" pitchFamily="2" charset="-78"/>
              </a:rPr>
              <a:t>پيروان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سبک در </a:t>
            </a:r>
            <a:r>
              <a:rPr lang="fa-IR" dirty="0" smtClean="0">
                <a:cs typeface="Zar" pitchFamily="2" charset="-78"/>
              </a:rPr>
              <a:t>تصميم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مشارکت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کنند.نقش اصلي </a:t>
            </a:r>
            <a:r>
              <a:rPr lang="fa-IR" dirty="0">
                <a:cs typeface="Zar" pitchFamily="2" charset="-78"/>
              </a:rPr>
              <a:t>رهبر </a:t>
            </a:r>
            <a:r>
              <a:rPr lang="fa-IR" dirty="0" smtClean="0">
                <a:cs typeface="Zar" pitchFamily="2" charset="-78"/>
              </a:rPr>
              <a:t>ايجاد تسهيلات </a:t>
            </a:r>
            <a:r>
              <a:rPr lang="fa-IR" dirty="0">
                <a:cs typeface="Zar" pitchFamily="2" charset="-78"/>
              </a:rPr>
              <a:t>و ارتباطات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3554" name="Group 2"/>
          <p:cNvGraphicFramePr>
            <a:graphicFrameLocks noGrp="1"/>
          </p:cNvGraphicFramePr>
          <p:nvPr>
            <p:ph idx="4294967295"/>
          </p:nvPr>
        </p:nvGraphicFramePr>
        <p:xfrm>
          <a:off x="303213" y="715963"/>
          <a:ext cx="8840787" cy="6010656"/>
        </p:xfrm>
        <a:graphic>
          <a:graphicData uri="http://schemas.openxmlformats.org/drawingml/2006/table">
            <a:tbl>
              <a:tblPr/>
              <a:tblGrid>
                <a:gridCol w="4805362"/>
                <a:gridCol w="1865313"/>
                <a:gridCol w="2170112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انواع </a:t>
                      </a:r>
                      <a:r>
                        <a:rPr kumimoji="0" lang="fa-I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فعاليت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ها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نقش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طبقه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وظايف تشريفاتي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و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نمادين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آموزش،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ايجاد انگيزه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و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هماهنگي ديگران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توسعه روابط با افراد خارج از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محيط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کار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جمع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آوري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اطلاعات از منابع مختلف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انتقال اطلاعات به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ساير مديران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انتقال اطلاعات به افراد خارج سازمان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تغيير اساسي براي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اصلاح واحدها و استفاده ازفرصت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ها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ايجاد تغييرات براي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حل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مسايل غيرقابل پيش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بيني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تصميم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گيري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در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اين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باره که کدام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مدير يا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پروژه چه مقدار از کدام منابع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دريافت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کند.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گفتگو با افراد خارج از سازمان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براي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جلب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حمايت 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آن از اهداف سازمان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تشريقاتي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رهبري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رابط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ارزياب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توزيع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کننده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سخن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گو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نوآور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آشوب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زدايي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تخصيص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دهنده منابع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مذاکره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کننده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نقش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هاي ارتباطي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نقش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هاي اطلاعاتي</a:t>
                      </a: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a-I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نقش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هاي تصميم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‏</a:t>
                      </a: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Zar" pitchFamily="2" charset="-78"/>
                        </a:rPr>
                        <a:t>گيري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2309813" y="74613"/>
            <a:ext cx="5094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/>
              </a:rPr>
              <a:t>ده نقش </a:t>
            </a:r>
            <a:r>
              <a:rPr lang="fa-IR" sz="3200" dirty="0" smtClean="0">
                <a:effectLst/>
              </a:rPr>
              <a:t>مديريتي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68" grpId="0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سبک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تفويضي(وظيفه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مدارکم-رابطه مدار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زياد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)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76538"/>
            <a:ext cx="8229600" cy="1357312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سبک رهبر در رابطه با کار در </a:t>
            </a:r>
            <a:r>
              <a:rPr lang="fa-IR" dirty="0" smtClean="0">
                <a:cs typeface="Zar" pitchFamily="2" charset="-78"/>
              </a:rPr>
              <a:t>زمينه حمايت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کارکنان،هيچ </a:t>
            </a:r>
            <a:r>
              <a:rPr lang="fa-IR" dirty="0">
                <a:cs typeface="Zar" pitchFamily="2" charset="-78"/>
              </a:rPr>
              <a:t>دستورالعمل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بخشنامه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صادر </a:t>
            </a:r>
            <a:r>
              <a:rPr lang="fa-IR" dirty="0" smtClean="0">
                <a:cs typeface="Zar" pitchFamily="2" charset="-78"/>
              </a:rPr>
              <a:t>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بلوغ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هرسي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بلانچارد 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19438"/>
            <a:ext cx="8229600" cy="1154112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توانايي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تمايل </a:t>
            </a:r>
            <a:r>
              <a:rPr lang="fa-IR" dirty="0">
                <a:cs typeface="Zar" pitchFamily="2" charset="-78"/>
              </a:rPr>
              <a:t>افراد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قبول </a:t>
            </a:r>
            <a:r>
              <a:rPr lang="fa-IR" dirty="0" smtClean="0">
                <a:cs typeface="Zar" pitchFamily="2" charset="-78"/>
              </a:rPr>
              <a:t>مسئوليت </a:t>
            </a:r>
            <a:r>
              <a:rPr lang="fa-IR" dirty="0">
                <a:cs typeface="Zar" pitchFamily="2" charset="-78"/>
              </a:rPr>
              <a:t>در جهت </a:t>
            </a:r>
            <a:r>
              <a:rPr lang="fa-IR" dirty="0" smtClean="0">
                <a:cs typeface="Zar" pitchFamily="2" charset="-78"/>
              </a:rPr>
              <a:t>هدايت </a:t>
            </a:r>
            <a:r>
              <a:rPr lang="fa-IR" dirty="0">
                <a:cs typeface="Zar" pitchFamily="2" charset="-78"/>
              </a:rPr>
              <a:t>رفتار خود.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بلوغ: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1)بلوغ </a:t>
            </a:r>
            <a:r>
              <a:rPr lang="fa-IR" dirty="0" smtClean="0">
                <a:cs typeface="Zar" pitchFamily="2" charset="-78"/>
              </a:rPr>
              <a:t>شغلي: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	         شامل دانش و مهارت فرد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2)بلوغ </a:t>
            </a:r>
            <a:r>
              <a:rPr lang="fa-IR" dirty="0" smtClean="0">
                <a:cs typeface="Zar" pitchFamily="2" charset="-78"/>
              </a:rPr>
              <a:t>رواني: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	        </a:t>
            </a:r>
            <a:r>
              <a:rPr lang="fa-IR" dirty="0" smtClean="0">
                <a:cs typeface="Zar" pitchFamily="2" charset="-78"/>
              </a:rPr>
              <a:t>تمايل يا انگيزش </a:t>
            </a:r>
            <a:r>
              <a:rPr lang="fa-IR" dirty="0">
                <a:cs typeface="Zar" pitchFamily="2" charset="-78"/>
              </a:rPr>
              <a:t>لازم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انجام کار.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چهار سطح بلوغ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هرسي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بلانچارد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1638"/>
            <a:ext cx="8229600" cy="5059362"/>
          </a:xfrm>
        </p:spPr>
        <p:txBody>
          <a:bodyPr/>
          <a:lstStyle/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سطح بلوغ 1: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  افراد نه </a:t>
            </a:r>
            <a:r>
              <a:rPr lang="fa-IR" sz="2800" dirty="0" smtClean="0">
                <a:cs typeface="Zar" pitchFamily="2" charset="-78"/>
              </a:rPr>
              <a:t>توانايي </a:t>
            </a:r>
            <a:r>
              <a:rPr lang="fa-IR" sz="2800" dirty="0">
                <a:cs typeface="Zar" pitchFamily="2" charset="-78"/>
              </a:rPr>
              <a:t>دارند و نه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خواهند </a:t>
            </a:r>
            <a:r>
              <a:rPr lang="fa-IR" sz="2800" dirty="0" smtClean="0">
                <a:cs typeface="Zar" pitchFamily="2" charset="-78"/>
              </a:rPr>
              <a:t>مسئوليت </a:t>
            </a:r>
            <a:r>
              <a:rPr lang="fa-IR" sz="2800" dirty="0">
                <a:cs typeface="Zar" pitchFamily="2" charset="-78"/>
              </a:rPr>
              <a:t>انجام </a:t>
            </a:r>
            <a:r>
              <a:rPr lang="fa-IR" sz="2800" dirty="0" smtClean="0">
                <a:cs typeface="Zar" pitchFamily="2" charset="-78"/>
              </a:rPr>
              <a:t>بعضي </a:t>
            </a:r>
            <a:r>
              <a:rPr lang="fa-IR" sz="2800" dirty="0">
                <a:cs typeface="Zar" pitchFamily="2" charset="-78"/>
              </a:rPr>
              <a:t>از کارها را قبول کنند. 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سطح بلوغ 2: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افراد 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مرحله از بلوغ </a:t>
            </a:r>
            <a:r>
              <a:rPr lang="fa-IR" sz="2800" dirty="0" smtClean="0">
                <a:cs typeface="Zar" pitchFamily="2" charset="-78"/>
              </a:rPr>
              <a:t>توانايي </a:t>
            </a:r>
            <a:r>
              <a:rPr lang="fa-IR" sz="2800" dirty="0">
                <a:cs typeface="Zar" pitchFamily="2" charset="-78"/>
              </a:rPr>
              <a:t>ندارند اما </a:t>
            </a:r>
            <a:r>
              <a:rPr lang="fa-IR" sz="2800" dirty="0" smtClean="0">
                <a:cs typeface="Zar" pitchFamily="2" charset="-78"/>
              </a:rPr>
              <a:t>مايل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اند </a:t>
            </a:r>
            <a:r>
              <a:rPr lang="fa-IR" sz="2800" dirty="0" smtClean="0">
                <a:cs typeface="Zar" pitchFamily="2" charset="-78"/>
              </a:rPr>
              <a:t>وظايف ضروري </a:t>
            </a:r>
            <a:r>
              <a:rPr lang="fa-IR" sz="2800" dirty="0">
                <a:cs typeface="Zar" pitchFamily="2" charset="-78"/>
              </a:rPr>
              <a:t>کار خود را انجام دهند.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سطح بلوغ 3: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افراد 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سطح از بلوغ </a:t>
            </a:r>
            <a:r>
              <a:rPr lang="fa-IR" sz="2800" dirty="0" smtClean="0">
                <a:cs typeface="Zar" pitchFamily="2" charset="-78"/>
              </a:rPr>
              <a:t>توانايي </a:t>
            </a:r>
            <a:r>
              <a:rPr lang="fa-IR" sz="2800" dirty="0">
                <a:cs typeface="Zar" pitchFamily="2" charset="-78"/>
              </a:rPr>
              <a:t>دارند اما </a:t>
            </a:r>
            <a:r>
              <a:rPr lang="fa-IR" sz="2800" dirty="0" smtClean="0">
                <a:cs typeface="Zar" pitchFamily="2" charset="-78"/>
              </a:rPr>
              <a:t>مايل نيستند </a:t>
            </a:r>
            <a:r>
              <a:rPr lang="fa-IR" sz="2800" dirty="0">
                <a:cs typeface="Zar" pitchFamily="2" charset="-78"/>
              </a:rPr>
              <a:t>آنچه را که رهبر </a:t>
            </a:r>
            <a:r>
              <a:rPr lang="fa-IR" sz="2800" dirty="0" smtClean="0">
                <a:cs typeface="Zar" pitchFamily="2" charset="-78"/>
              </a:rPr>
              <a:t>مي‌خواهد </a:t>
            </a:r>
            <a:r>
              <a:rPr lang="fa-IR" sz="2800" dirty="0">
                <a:cs typeface="Zar" pitchFamily="2" charset="-78"/>
              </a:rPr>
              <a:t>انجام دهند.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سطح بلوغ 4: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مرحله افراد هم </a:t>
            </a:r>
            <a:r>
              <a:rPr lang="fa-IR" sz="2800" dirty="0" smtClean="0">
                <a:cs typeface="Zar" pitchFamily="2" charset="-78"/>
              </a:rPr>
              <a:t>توانايي </a:t>
            </a:r>
            <a:r>
              <a:rPr lang="fa-IR" sz="2800" dirty="0">
                <a:cs typeface="Zar" pitchFamily="2" charset="-78"/>
              </a:rPr>
              <a:t>دارند و هم </a:t>
            </a:r>
            <a:r>
              <a:rPr lang="fa-IR" sz="2800" dirty="0" smtClean="0">
                <a:cs typeface="Zar" pitchFamily="2" charset="-78"/>
              </a:rPr>
              <a:t>مايل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اند آنچه را که از آنان خواسته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شود </a:t>
            </a:r>
            <a:r>
              <a:rPr lang="fa-IR" sz="2800" dirty="0">
                <a:cs typeface="Zar" pitchFamily="2" charset="-78"/>
              </a:rPr>
              <a:t>انجام دهند.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جايگزين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رهبري: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8229600" cy="186531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بر اساس </a:t>
            </a:r>
            <a:r>
              <a:rPr lang="fa-IR" dirty="0" smtClean="0">
                <a:cs typeface="Zar" pitchFamily="2" charset="-78"/>
              </a:rPr>
              <a:t>نظريه جايگزينهاي رهبري ويژگي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فردي، وظيفه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سازماني مي </a:t>
            </a:r>
            <a:r>
              <a:rPr lang="fa-IR" dirty="0">
                <a:cs typeface="Zar" pitchFamily="2" charset="-78"/>
              </a:rPr>
              <a:t>توانند نسبت به </a:t>
            </a:r>
            <a:r>
              <a:rPr lang="fa-IR" dirty="0" smtClean="0">
                <a:cs typeface="Zar" pitchFamily="2" charset="-78"/>
              </a:rPr>
              <a:t>توانايي </a:t>
            </a:r>
            <a:r>
              <a:rPr lang="fa-IR" dirty="0">
                <a:cs typeface="Zar" pitchFamily="2" charset="-78"/>
              </a:rPr>
              <a:t>رهبر در </a:t>
            </a:r>
            <a:r>
              <a:rPr lang="fa-IR" dirty="0" smtClean="0">
                <a:cs typeface="Zar" pitchFamily="2" charset="-78"/>
              </a:rPr>
              <a:t>اثرگذاري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رضايت </a:t>
            </a:r>
            <a:r>
              <a:rPr lang="fa-IR" dirty="0">
                <a:cs typeface="Zar" pitchFamily="2" charset="-78"/>
              </a:rPr>
              <a:t>و عملکرد </a:t>
            </a:r>
            <a:r>
              <a:rPr lang="fa-IR" dirty="0" smtClean="0">
                <a:cs typeface="Zar" pitchFamily="2" charset="-78"/>
              </a:rPr>
              <a:t>زيردستان برتري </a:t>
            </a:r>
            <a:r>
              <a:rPr lang="fa-IR" dirty="0">
                <a:cs typeface="Zar" pitchFamily="2" charset="-78"/>
              </a:rPr>
              <a:t>داشته باشند.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 هاي فردي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جايگزينهاي رهبري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عبارتند از: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1)توانايي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2)تجربه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3)آموزش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4)دانش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5)نياز </a:t>
            </a:r>
            <a:r>
              <a:rPr lang="fa-IR" dirty="0">
                <a:cs typeface="Zar" pitchFamily="2" charset="-78"/>
              </a:rPr>
              <a:t>به استقلال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6)گرايش </a:t>
            </a:r>
            <a:r>
              <a:rPr lang="fa-IR" dirty="0">
                <a:cs typeface="Zar" pitchFamily="2" charset="-78"/>
              </a:rPr>
              <a:t>حرفه 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بي تفاوتي </a:t>
            </a:r>
            <a:r>
              <a:rPr lang="fa-IR" dirty="0">
                <a:cs typeface="Zar" pitchFamily="2" charset="-78"/>
              </a:rPr>
              <a:t>نسبت به </a:t>
            </a:r>
            <a:r>
              <a:rPr lang="fa-IR" dirty="0" smtClean="0">
                <a:cs typeface="Zar" pitchFamily="2" charset="-78"/>
              </a:rPr>
              <a:t>پاداشهاي </a:t>
            </a:r>
            <a:r>
              <a:rPr lang="fa-IR" dirty="0">
                <a:cs typeface="Zar" pitchFamily="2" charset="-78"/>
              </a:rPr>
              <a:t>سازمان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sz="4000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سازماني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جايگزينهاي رهبري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عبارتند از: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latin typeface="Arial" pitchFamily="34" charset="0"/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1)برنامه ها 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هدفهاي صريح </a:t>
            </a:r>
            <a:r>
              <a:rPr lang="fa-IR" dirty="0">
                <a:latin typeface="Arial" pitchFamily="34" charset="0"/>
                <a:cs typeface="Zar" pitchFamily="2" charset="-78"/>
              </a:rPr>
              <a:t>و روشن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2)وجود و مقررات و روشها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3)گروههاي کاري </a:t>
            </a:r>
            <a:r>
              <a:rPr lang="fa-IR" dirty="0">
                <a:latin typeface="Arial" pitchFamily="34" charset="0"/>
                <a:cs typeface="Zar" pitchFamily="2" charset="-78"/>
              </a:rPr>
              <a:t>متحد و منسجم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4)وجود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ساختاري دقيق براي </a:t>
            </a:r>
            <a:r>
              <a:rPr lang="fa-IR" dirty="0">
                <a:latin typeface="Arial" pitchFamily="34" charset="0"/>
                <a:cs typeface="Zar" pitchFamily="2" charset="-78"/>
              </a:rPr>
              <a:t>پاداش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			5)وجود فاصله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فيزيکي بين </a:t>
            </a:r>
            <a:r>
              <a:rPr lang="fa-IR" dirty="0">
                <a:latin typeface="Arial" pitchFamily="34" charset="0"/>
                <a:cs typeface="Zar" pitchFamily="2" charset="-78"/>
              </a:rPr>
              <a:t>بالا دست 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زير </a:t>
            </a:r>
            <a:r>
              <a:rPr lang="fa-IR" dirty="0">
                <a:latin typeface="Arial" pitchFamily="34" charset="0"/>
                <a:cs typeface="Zar" pitchFamily="2" charset="-78"/>
              </a:rPr>
              <a:t>دست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Line 4"/>
          <p:cNvSpPr>
            <a:spLocks noChangeShapeType="1"/>
          </p:cNvSpPr>
          <p:nvPr/>
        </p:nvSpPr>
        <p:spPr bwMode="auto">
          <a:xfrm>
            <a:off x="522288" y="819150"/>
            <a:ext cx="7750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6399213" y="30480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جايگزينهاي رهبري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4" name="Line 6"/>
          <p:cNvSpPr>
            <a:spLocks noChangeShapeType="1"/>
          </p:cNvSpPr>
          <p:nvPr/>
        </p:nvSpPr>
        <p:spPr bwMode="auto">
          <a:xfrm>
            <a:off x="1184275" y="1597025"/>
            <a:ext cx="52387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254000" y="1377950"/>
            <a:ext cx="76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رهبر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6316663" y="1393825"/>
            <a:ext cx="211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عکس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العملهاي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2344738" y="2484438"/>
            <a:ext cx="3933825" cy="1930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3486150" y="185896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جايگزيني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3363913" y="2582863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جايگزينهاي رهبري: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60" name="Text Box 12"/>
          <p:cNvSpPr txBox="1">
            <a:spLocks noChangeArrowheads="1"/>
          </p:cNvSpPr>
          <p:nvPr/>
        </p:nvSpPr>
        <p:spPr bwMode="auto">
          <a:xfrm>
            <a:off x="3432175" y="3009900"/>
            <a:ext cx="203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ويژگي هاي زير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دستان</a:t>
            </a:r>
          </a:p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ويژگي هاي وظيفه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ويژگي 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62" name="Line 14"/>
          <p:cNvSpPr>
            <a:spLocks noChangeShapeType="1"/>
          </p:cNvSpPr>
          <p:nvPr/>
        </p:nvSpPr>
        <p:spPr bwMode="auto">
          <a:xfrm>
            <a:off x="4310063" y="4470400"/>
            <a:ext cx="0" cy="13493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11663" name="Line 15"/>
          <p:cNvSpPr>
            <a:spLocks noChangeShapeType="1"/>
          </p:cNvSpPr>
          <p:nvPr/>
        </p:nvSpPr>
        <p:spPr bwMode="auto">
          <a:xfrm>
            <a:off x="4297363" y="5834063"/>
            <a:ext cx="1885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6318250" y="5610225"/>
            <a:ext cx="2119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عکس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العملهاي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65" name="Line 17"/>
          <p:cNvSpPr>
            <a:spLocks noChangeShapeType="1"/>
          </p:cNvSpPr>
          <p:nvPr/>
        </p:nvSpPr>
        <p:spPr bwMode="auto">
          <a:xfrm flipH="1">
            <a:off x="1173163" y="5835650"/>
            <a:ext cx="2133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>
            <a:off x="3313113" y="5630863"/>
            <a:ext cx="15875" cy="403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360363" y="5622925"/>
            <a:ext cx="75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رهبر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3" grpId="0"/>
      <p:bldP spid="411655" grpId="0"/>
      <p:bldP spid="411656" grpId="0"/>
      <p:bldP spid="411657" grpId="0" animBg="1"/>
      <p:bldP spid="411658" grpId="0"/>
      <p:bldP spid="411659" grpId="0"/>
      <p:bldP spid="411660" grpId="0"/>
      <p:bldP spid="411664" grpId="0"/>
      <p:bldP spid="411667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دلايل اهميت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ارتباط موثر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براي مديران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 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966788" y="2333625"/>
            <a:ext cx="7677150" cy="356235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1)ارتباط </a:t>
            </a:r>
            <a:r>
              <a:rPr lang="fa-IR" dirty="0" smtClean="0">
                <a:cs typeface="Zar" pitchFamily="2" charset="-78"/>
              </a:rPr>
              <a:t>فرآيندي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وظايف 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ريزي، سازماندهي، هدايت </a:t>
            </a:r>
            <a:r>
              <a:rPr lang="fa-IR" dirty="0">
                <a:cs typeface="Zar" pitchFamily="2" charset="-78"/>
              </a:rPr>
              <a:t>و نظارت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توسط آن انجام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2)ارتباط </a:t>
            </a:r>
            <a:r>
              <a:rPr lang="fa-IR" dirty="0" smtClean="0">
                <a:cs typeface="Zar" pitchFamily="2" charset="-78"/>
              </a:rPr>
              <a:t>فعاليتي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مديران براي </a:t>
            </a:r>
            <a:r>
              <a:rPr lang="fa-IR" dirty="0">
                <a:cs typeface="Zar" pitchFamily="2" charset="-78"/>
              </a:rPr>
              <a:t>تحقق </a:t>
            </a:r>
            <a:r>
              <a:rPr lang="fa-IR" dirty="0" smtClean="0">
                <a:cs typeface="Zar" pitchFamily="2" charset="-78"/>
              </a:rPr>
              <a:t>وظيفه هماهنگي </a:t>
            </a:r>
            <a:r>
              <a:rPr lang="fa-IR" dirty="0">
                <a:cs typeface="Zar" pitchFamily="2" charset="-78"/>
              </a:rPr>
              <a:t>و استفاده بهتر از زمان بهره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64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ارتباطات: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709613" y="3233738"/>
            <a:ext cx="7977187" cy="18510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ارتباطات </a:t>
            </a:r>
            <a:r>
              <a:rPr lang="fa-IR" dirty="0" smtClean="0">
                <a:cs typeface="Zar" pitchFamily="2" charset="-78"/>
              </a:rPr>
              <a:t>يعني </a:t>
            </a:r>
            <a:r>
              <a:rPr lang="fa-IR" dirty="0">
                <a:cs typeface="Zar" pitchFamily="2" charset="-78"/>
              </a:rPr>
              <a:t>آنکه </a:t>
            </a:r>
            <a:r>
              <a:rPr lang="fa-IR" dirty="0" smtClean="0">
                <a:cs typeface="Zar" pitchFamily="2" charset="-78"/>
              </a:rPr>
              <a:t>فردي پيامي </a:t>
            </a:r>
            <a:r>
              <a:rPr lang="fa-IR" dirty="0">
                <a:cs typeface="Zar" pitchFamily="2" charset="-78"/>
              </a:rPr>
              <a:t>را به </a:t>
            </a:r>
            <a:r>
              <a:rPr lang="fa-IR" dirty="0" smtClean="0">
                <a:cs typeface="Zar" pitchFamily="2" charset="-78"/>
              </a:rPr>
              <a:t>يک يا </a:t>
            </a:r>
            <a:r>
              <a:rPr lang="fa-IR" dirty="0">
                <a:cs typeface="Zar" pitchFamily="2" charset="-78"/>
              </a:rPr>
              <a:t>چند تن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فرستد که موجب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همه آن افراد مفهوم </a:t>
            </a:r>
            <a:r>
              <a:rPr lang="fa-IR" dirty="0" smtClean="0">
                <a:cs typeface="Zar" pitchFamily="2" charset="-78"/>
              </a:rPr>
              <a:t>مشترکي </a:t>
            </a:r>
            <a:r>
              <a:rPr lang="fa-IR" dirty="0">
                <a:cs typeface="Zar" pitchFamily="2" charset="-78"/>
              </a:rPr>
              <a:t>از آن </a:t>
            </a:r>
            <a:r>
              <a:rPr lang="fa-IR" dirty="0" smtClean="0">
                <a:cs typeface="Zar" pitchFamily="2" charset="-78"/>
              </a:rPr>
              <a:t>پيام </a:t>
            </a:r>
            <a:r>
              <a:rPr lang="fa-IR" dirty="0">
                <a:cs typeface="Zar" pitchFamily="2" charset="-78"/>
              </a:rPr>
              <a:t>درک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سير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تحول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انديشه مديريت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1)نظريه‌هاي کلاسيک</a:t>
            </a:r>
            <a:endParaRPr lang="fa-IR" sz="2800" dirty="0">
              <a:cs typeface="Zar" pitchFamily="2" charset="-78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2)نظريه‌هاي نئوکلاسيک</a:t>
            </a:r>
            <a:endParaRPr lang="fa-IR" sz="2800" dirty="0">
              <a:cs typeface="Zar" pitchFamily="2" charset="-78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3)نگرش </a:t>
            </a:r>
            <a:r>
              <a:rPr lang="fa-IR" sz="2800" dirty="0" smtClean="0">
                <a:cs typeface="Zar" pitchFamily="2" charset="-78"/>
              </a:rPr>
              <a:t>کمي مديريت</a:t>
            </a:r>
            <a:endParaRPr lang="fa-IR" sz="2800" dirty="0">
              <a:cs typeface="Zar" pitchFamily="2" charset="-78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4)نگرش </a:t>
            </a:r>
            <a:r>
              <a:rPr lang="fa-IR" sz="2800" dirty="0" smtClean="0">
                <a:cs typeface="Zar" pitchFamily="2" charset="-78"/>
              </a:rPr>
              <a:t>سيستمي</a:t>
            </a:r>
            <a:endParaRPr lang="fa-IR" sz="2800" dirty="0">
              <a:cs typeface="Zar" pitchFamily="2" charset="-78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5)نگرش </a:t>
            </a:r>
            <a:r>
              <a:rPr lang="fa-IR" sz="2800" dirty="0" smtClean="0">
                <a:cs typeface="Zar" pitchFamily="2" charset="-78"/>
              </a:rPr>
              <a:t>اقتضايي</a:t>
            </a:r>
            <a:endParaRPr lang="fa-IR" sz="2800" dirty="0">
              <a:cs typeface="Zar" pitchFamily="2" charset="-78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6)جنبش </a:t>
            </a:r>
            <a:r>
              <a:rPr lang="fa-IR" sz="2800" dirty="0" smtClean="0">
                <a:cs typeface="Zar" pitchFamily="2" charset="-78"/>
              </a:rPr>
              <a:t>جديد </a:t>
            </a:r>
            <a:r>
              <a:rPr lang="fa-IR" sz="2800" dirty="0">
                <a:cs typeface="Zar" pitchFamily="2" charset="-78"/>
              </a:rPr>
              <a:t>در روابط </a:t>
            </a:r>
            <a:r>
              <a:rPr lang="fa-IR" sz="2800" dirty="0" smtClean="0">
                <a:cs typeface="Zar" pitchFamily="2" charset="-78"/>
              </a:rPr>
              <a:t>انساني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7623175" y="2947988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ارتباطات: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5" name="AutoShape 5"/>
          <p:cNvSpPr>
            <a:spLocks/>
          </p:cNvSpPr>
          <p:nvPr/>
        </p:nvSpPr>
        <p:spPr bwMode="auto">
          <a:xfrm>
            <a:off x="7348538" y="1770063"/>
            <a:ext cx="420687" cy="2728912"/>
          </a:xfrm>
          <a:prstGeom prst="rightBrace">
            <a:avLst>
              <a:gd name="adj1" fmla="val 54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5519738" y="1568450"/>
            <a:ext cx="171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 کلامي: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5591175" y="4283075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کلامي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8" name="AutoShape 8"/>
          <p:cNvSpPr>
            <a:spLocks/>
          </p:cNvSpPr>
          <p:nvPr/>
        </p:nvSpPr>
        <p:spPr bwMode="auto">
          <a:xfrm>
            <a:off x="5780088" y="3657600"/>
            <a:ext cx="261937" cy="1727200"/>
          </a:xfrm>
          <a:prstGeom prst="rightBrace">
            <a:avLst>
              <a:gd name="adj1" fmla="val 549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771525" y="1593850"/>
            <a:ext cx="4992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 کلامي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طور معمول با حرکات سر و دست،نوع نشستن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ايستادن،طنين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صدا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319088" y="3424238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شفاهي:مکالمه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رودر رو،مکالمه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تلفني،ملافاتهاي گروهي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خصوصي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654050" y="4325938"/>
            <a:ext cx="512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کتبي:يادداشتها،گزارشات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نامه 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1508125" y="5208588"/>
            <a:ext cx="428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الکترونيکي:کامپيوتر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اينترنت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  <p:bldP spid="414725" grpId="0" animBg="1"/>
      <p:bldP spid="414726" grpId="0"/>
      <p:bldP spid="414727" grpId="0"/>
      <p:bldP spid="414728" grpId="0" animBg="1"/>
      <p:bldP spid="414729" grpId="0"/>
      <p:bldP spid="414730" grpId="0"/>
      <p:bldP spid="414731" grpId="0"/>
      <p:bldP spid="414732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07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ارتباطات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کتبي: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905000"/>
            <a:ext cx="8164513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1)حجم </a:t>
            </a:r>
            <a:r>
              <a:rPr lang="fa-IR" dirty="0" smtClean="0">
                <a:cs typeface="Zar" pitchFamily="2" charset="-78"/>
              </a:rPr>
              <a:t>زيادي </a:t>
            </a:r>
            <a:r>
              <a:rPr lang="fa-IR" dirty="0">
                <a:cs typeface="Zar" pitchFamily="2" charset="-78"/>
              </a:rPr>
              <a:t>از اطلاعات را انباشته و از </a:t>
            </a:r>
            <a:r>
              <a:rPr lang="fa-IR" dirty="0" smtClean="0">
                <a:cs typeface="Zar" pitchFamily="2" charset="-78"/>
              </a:rPr>
              <a:t>طريق سيستمهاي کامپيوتر </a:t>
            </a:r>
            <a:r>
              <a:rPr lang="fa-IR" dirty="0">
                <a:cs typeface="Zar" pitchFamily="2" charset="-78"/>
              </a:rPr>
              <a:t>منتقل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2)اطلاعات </a:t>
            </a:r>
            <a:r>
              <a:rPr lang="fa-IR" dirty="0" smtClean="0">
                <a:cs typeface="Zar" pitchFamily="2" charset="-78"/>
              </a:rPr>
              <a:t>سريع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تر ارسال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3)افراد </a:t>
            </a:r>
            <a:r>
              <a:rPr lang="fa-IR" dirty="0" smtClean="0">
                <a:cs typeface="Zar" pitchFamily="2" charset="-78"/>
              </a:rPr>
              <a:t>بيشتري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فاکس و پست </a:t>
            </a:r>
            <a:r>
              <a:rPr lang="fa-IR" dirty="0" smtClean="0">
                <a:cs typeface="Zar" pitchFamily="2" charset="-78"/>
              </a:rPr>
              <a:t>الکترونيکي </a:t>
            </a:r>
            <a:r>
              <a:rPr lang="fa-IR" dirty="0">
                <a:cs typeface="Zar" pitchFamily="2" charset="-78"/>
              </a:rPr>
              <a:t>از آن بهره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فرآيند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ارتباطات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داراي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سه جزء است که عبارتند از: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1)فرستنده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رمزگذار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2)پيام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3)گيرنده يا </a:t>
            </a:r>
            <a:r>
              <a:rPr lang="fa-IR" dirty="0">
                <a:cs typeface="Zar" pitchFamily="2" charset="-78"/>
              </a:rPr>
              <a:t>رمز گشا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0636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فرستنده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يا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رمزگذار: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3348038"/>
            <a:ext cx="8229600" cy="173355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فردي </a:t>
            </a:r>
            <a:r>
              <a:rPr lang="fa-IR" dirty="0">
                <a:cs typeface="Zar" pitchFamily="2" charset="-78"/>
              </a:rPr>
              <a:t>است که در </a:t>
            </a:r>
            <a:r>
              <a:rPr lang="fa-IR" dirty="0" smtClean="0">
                <a:cs typeface="Zar" pitchFamily="2" charset="-78"/>
              </a:rPr>
              <a:t>فرآيند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افراد اطلاعات از او سرچشمه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گيرد </a:t>
            </a:r>
            <a:r>
              <a:rPr lang="fa-IR" dirty="0">
                <a:cs typeface="Zar" pitchFamily="2" charset="-78"/>
              </a:rPr>
              <a:t>و او آنها را به رمز 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آورد تا بتواند اطلاعات را با افراد مبادله 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50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پيام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33763"/>
            <a:ext cx="8229600" cy="131445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اطلاعات </a:t>
            </a:r>
            <a:r>
              <a:rPr lang="fa-IR" dirty="0" smtClean="0">
                <a:cs typeface="Zar" pitchFamily="2" charset="-78"/>
              </a:rPr>
              <a:t>رمزگذاري </a:t>
            </a:r>
            <a:r>
              <a:rPr lang="fa-IR" dirty="0">
                <a:cs typeface="Zar" pitchFamily="2" charset="-78"/>
              </a:rPr>
              <a:t>شده که فرستنده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خواهد </a:t>
            </a:r>
            <a:r>
              <a:rPr lang="fa-IR" dirty="0">
                <a:cs typeface="Zar" pitchFamily="2" charset="-78"/>
              </a:rPr>
              <a:t>آن را مبادله کند، </a:t>
            </a:r>
            <a:r>
              <a:rPr lang="fa-IR" dirty="0" smtClean="0">
                <a:cs typeface="Zar" pitchFamily="2" charset="-78"/>
              </a:rPr>
              <a:t>پيام ناميده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گيرنده يا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رمزگشا: 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19450"/>
            <a:ext cx="8229600" cy="176371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گيرنده يا </a:t>
            </a:r>
            <a:r>
              <a:rPr lang="fa-IR" dirty="0">
                <a:cs typeface="Zar" pitchFamily="2" charset="-78"/>
              </a:rPr>
              <a:t>رمز گشا </a:t>
            </a:r>
            <a:r>
              <a:rPr lang="fa-IR" dirty="0" smtClean="0">
                <a:cs typeface="Zar" pitchFamily="2" charset="-78"/>
              </a:rPr>
              <a:t>شخصي </a:t>
            </a:r>
            <a:r>
              <a:rPr lang="fa-IR" dirty="0">
                <a:cs typeface="Zar" pitchFamily="2" charset="-78"/>
              </a:rPr>
              <a:t>است که فرستنده تلاش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اطلاعات را با او مبادله کند و در </a:t>
            </a:r>
            <a:r>
              <a:rPr lang="fa-IR" dirty="0" smtClean="0">
                <a:cs typeface="Zar" pitchFamily="2" charset="-78"/>
              </a:rPr>
              <a:t>حقيقت رمزگشايي فرآيند تبديل پيام </a:t>
            </a:r>
            <a:r>
              <a:rPr lang="fa-IR" dirty="0">
                <a:cs typeface="Zar" pitchFamily="2" charset="-78"/>
              </a:rPr>
              <a:t>به اطلاعات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مراحل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رمزگشايي: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1)گيرنده پيام </a:t>
            </a:r>
            <a:r>
              <a:rPr lang="fa-IR" dirty="0">
                <a:cs typeface="Zar" pitchFamily="2" charset="-78"/>
              </a:rPr>
              <a:t>را درک کند.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2)پيام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تفسير </a:t>
            </a:r>
            <a:r>
              <a:rPr lang="fa-IR" dirty="0">
                <a:cs typeface="Zar" pitchFamily="2" charset="-78"/>
              </a:rPr>
              <a:t>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7404100" y="2587625"/>
            <a:ext cx="1292225" cy="11176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20869" name="AutoShape 5"/>
          <p:cNvSpPr>
            <a:spLocks noChangeArrowheads="1"/>
          </p:cNvSpPr>
          <p:nvPr/>
        </p:nvSpPr>
        <p:spPr bwMode="auto">
          <a:xfrm>
            <a:off x="233363" y="2589213"/>
            <a:ext cx="1292225" cy="11176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20870" name="Oval 6"/>
          <p:cNvSpPr>
            <a:spLocks noChangeArrowheads="1"/>
          </p:cNvSpPr>
          <p:nvPr/>
        </p:nvSpPr>
        <p:spPr bwMode="auto">
          <a:xfrm>
            <a:off x="5740400" y="2611438"/>
            <a:ext cx="1101725" cy="11017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1998663" y="2627313"/>
            <a:ext cx="1101725" cy="11017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3371850" y="2801938"/>
            <a:ext cx="2076450" cy="7540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7696200" y="1987550"/>
            <a:ext cx="68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انتقال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3065463" y="3016250"/>
            <a:ext cx="206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مجراي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5" name="Text Box 11"/>
          <p:cNvSpPr txBox="1">
            <a:spLocks noChangeArrowheads="1"/>
          </p:cNvSpPr>
          <p:nvPr/>
        </p:nvSpPr>
        <p:spPr bwMode="auto">
          <a:xfrm>
            <a:off x="5159375" y="3019425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رمز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گذاري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7081838" y="3032125"/>
            <a:ext cx="159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فرستنده(منبع)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-1671638" y="1973263"/>
            <a:ext cx="28162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8" name="Text Box 14"/>
          <p:cNvSpPr txBox="1">
            <a:spLocks noChangeArrowheads="1"/>
          </p:cNvSpPr>
          <p:nvPr/>
        </p:nvSpPr>
        <p:spPr bwMode="auto">
          <a:xfrm>
            <a:off x="2017713" y="3021013"/>
            <a:ext cx="103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رمز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گشايي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9" name="Text Box 15"/>
          <p:cNvSpPr txBox="1">
            <a:spLocks noChangeArrowheads="1"/>
          </p:cNvSpPr>
          <p:nvPr/>
        </p:nvSpPr>
        <p:spPr bwMode="auto">
          <a:xfrm>
            <a:off x="-955675" y="3019425"/>
            <a:ext cx="216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گيرنده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>
            <a:off x="6865938" y="3163888"/>
            <a:ext cx="53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81" name="Line 17"/>
          <p:cNvSpPr>
            <a:spLocks noChangeShapeType="1"/>
          </p:cNvSpPr>
          <p:nvPr/>
        </p:nvSpPr>
        <p:spPr bwMode="auto">
          <a:xfrm flipH="1">
            <a:off x="5427663" y="3163888"/>
            <a:ext cx="29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 flipH="1">
            <a:off x="3135313" y="3192463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84" name="Line 20"/>
          <p:cNvSpPr>
            <a:spLocks noChangeShapeType="1"/>
          </p:cNvSpPr>
          <p:nvPr/>
        </p:nvSpPr>
        <p:spPr bwMode="auto">
          <a:xfrm flipH="1">
            <a:off x="1524000" y="3192463"/>
            <a:ext cx="449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5499100" y="1974850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پيام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2971800" y="1990725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پيام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87" name="Text Box 23"/>
          <p:cNvSpPr txBox="1">
            <a:spLocks noChangeArrowheads="1"/>
          </p:cNvSpPr>
          <p:nvPr/>
        </p:nvSpPr>
        <p:spPr bwMode="auto">
          <a:xfrm>
            <a:off x="3100388" y="3848100"/>
            <a:ext cx="178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پارازيت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88" name="Line 24"/>
          <p:cNvSpPr>
            <a:spLocks noChangeShapeType="1"/>
          </p:cNvSpPr>
          <p:nvPr/>
        </p:nvSpPr>
        <p:spPr bwMode="auto">
          <a:xfrm>
            <a:off x="812800" y="3700463"/>
            <a:ext cx="0" cy="1670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 flipV="1">
            <a:off x="8147050" y="3730625"/>
            <a:ext cx="0" cy="162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91" name="Line 27"/>
          <p:cNvSpPr>
            <a:spLocks noChangeShapeType="1"/>
          </p:cNvSpPr>
          <p:nvPr/>
        </p:nvSpPr>
        <p:spPr bwMode="auto">
          <a:xfrm>
            <a:off x="798513" y="5354638"/>
            <a:ext cx="73580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20892" name="Text Box 28"/>
          <p:cNvSpPr txBox="1">
            <a:spLocks noChangeArrowheads="1"/>
          </p:cNvSpPr>
          <p:nvPr/>
        </p:nvSpPr>
        <p:spPr bwMode="auto">
          <a:xfrm>
            <a:off x="3995738" y="4846638"/>
            <a:ext cx="94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بازخورد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93" name="Text Box 29"/>
          <p:cNvSpPr txBox="1">
            <a:spLocks noChangeArrowheads="1"/>
          </p:cNvSpPr>
          <p:nvPr/>
        </p:nvSpPr>
        <p:spPr bwMode="auto">
          <a:xfrm>
            <a:off x="7153275" y="5514975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94" name="Text Box 30"/>
          <p:cNvSpPr txBox="1">
            <a:spLocks noChangeArrowheads="1"/>
          </p:cNvSpPr>
          <p:nvPr/>
        </p:nvSpPr>
        <p:spPr bwMode="auto">
          <a:xfrm>
            <a:off x="-347663" y="5500688"/>
            <a:ext cx="143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انتقال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4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42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42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42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42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42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42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42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42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42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500"/>
                                        <p:tgtEl>
                                          <p:spTgt spid="42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nimBg="1"/>
      <p:bldP spid="420869" grpId="0" animBg="1"/>
      <p:bldP spid="420870" grpId="0" animBg="1"/>
      <p:bldP spid="420871" grpId="0" animBg="1"/>
      <p:bldP spid="420872" grpId="0" animBg="1"/>
      <p:bldP spid="420873" grpId="0"/>
      <p:bldP spid="420874" grpId="0"/>
      <p:bldP spid="420875" grpId="0"/>
      <p:bldP spid="420876" grpId="0"/>
      <p:bldP spid="420877" grpId="0"/>
      <p:bldP spid="420878" grpId="0"/>
      <p:bldP spid="420879" grpId="0"/>
      <p:bldP spid="420885" grpId="0"/>
      <p:bldP spid="420886" grpId="0"/>
      <p:bldP spid="420887" grpId="0"/>
      <p:bldP spid="420892" grpId="0"/>
      <p:bldP spid="420893" grpId="0"/>
      <p:bldP spid="420894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ارتباطات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99903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1)ارتباطات </a:t>
            </a:r>
            <a:r>
              <a:rPr lang="fa-IR" dirty="0" smtClean="0">
                <a:cs typeface="Zar" pitchFamily="2" charset="-78"/>
              </a:rPr>
              <a:t>رسمي:</a:t>
            </a: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ارتباط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که با خطوط نمودار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مطابقت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سازماني رسمي ناميده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2)ارتباطات </a:t>
            </a:r>
            <a:r>
              <a:rPr lang="fa-IR" dirty="0" smtClean="0">
                <a:cs typeface="Zar" pitchFamily="2" charset="-78"/>
              </a:rPr>
              <a:t>غيررسمي:</a:t>
            </a: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</a:t>
            </a:r>
            <a:r>
              <a:rPr lang="fa-IR" dirty="0" smtClean="0">
                <a:cs typeface="Zar" pitchFamily="2" charset="-78"/>
              </a:rPr>
              <a:t>ارتباطي </a:t>
            </a:r>
            <a:r>
              <a:rPr lang="fa-IR" dirty="0">
                <a:cs typeface="Zar" pitchFamily="2" charset="-78"/>
              </a:rPr>
              <a:t>است که از خطوط نمودار </a:t>
            </a:r>
            <a:r>
              <a:rPr lang="fa-IR" dirty="0" smtClean="0">
                <a:cs typeface="Zar" pitchFamily="2" charset="-78"/>
              </a:rPr>
              <a:t>سازماني پيروي 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کند.اين </a:t>
            </a:r>
            <a:r>
              <a:rPr lang="fa-IR" dirty="0">
                <a:cs typeface="Zar" pitchFamily="2" charset="-78"/>
              </a:rPr>
              <a:t>نوع ارتباط </a:t>
            </a:r>
            <a:r>
              <a:rPr lang="fa-IR" dirty="0" smtClean="0">
                <a:cs typeface="Zar" pitchFamily="2" charset="-78"/>
              </a:rPr>
              <a:t>الگوي </a:t>
            </a:r>
            <a:r>
              <a:rPr lang="fa-IR" dirty="0">
                <a:cs typeface="Zar" pitchFamily="2" charset="-78"/>
              </a:rPr>
              <a:t>روابط </a:t>
            </a:r>
            <a:r>
              <a:rPr lang="fa-IR" dirty="0" smtClean="0">
                <a:cs typeface="Zar" pitchFamily="2" charset="-78"/>
              </a:rPr>
              <a:t>شخصي ميان اعضاي </a:t>
            </a:r>
            <a:r>
              <a:rPr lang="fa-IR" dirty="0">
                <a:cs typeface="Zar" pitchFamily="2" charset="-78"/>
              </a:rPr>
              <a:t>سازمان را دنبال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ارتباطات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 رسمي: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08513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1)ارتباط از بالا به </a:t>
            </a:r>
            <a:r>
              <a:rPr lang="fa-IR" sz="2800" dirty="0" smtClean="0">
                <a:cs typeface="Zar" pitchFamily="2" charset="-78"/>
              </a:rPr>
              <a:t>پايين</a:t>
            </a:r>
            <a:r>
              <a:rPr lang="fa-IR" sz="2800" dirty="0">
                <a:cs typeface="Zar" pitchFamily="2" charset="-78"/>
              </a:rPr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نوع ارتباط </a:t>
            </a:r>
            <a:r>
              <a:rPr lang="fa-IR" sz="2800" dirty="0" smtClean="0">
                <a:cs typeface="Zar" pitchFamily="2" charset="-78"/>
              </a:rPr>
              <a:t>جريان </a:t>
            </a:r>
            <a:r>
              <a:rPr lang="fa-IR" sz="2800" dirty="0">
                <a:cs typeface="Zar" pitchFamily="2" charset="-78"/>
              </a:rPr>
              <a:t>اطلاعات از سطوح بالاتر به سطوح </a:t>
            </a:r>
            <a:r>
              <a:rPr lang="fa-IR" sz="2800" dirty="0" smtClean="0">
                <a:cs typeface="Zar" pitchFamily="2" charset="-78"/>
              </a:rPr>
              <a:t>پايين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تر سلسله مراتب </a:t>
            </a:r>
            <a:r>
              <a:rPr lang="fa-IR" sz="2800" dirty="0" smtClean="0">
                <a:cs typeface="Zar" pitchFamily="2" charset="-78"/>
              </a:rPr>
              <a:t>سازماني جاري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شود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2)ارتباط از </a:t>
            </a:r>
            <a:r>
              <a:rPr lang="fa-IR" sz="2800" dirty="0" smtClean="0">
                <a:cs typeface="Zar" pitchFamily="2" charset="-78"/>
              </a:rPr>
              <a:t>پايين </a:t>
            </a:r>
            <a:r>
              <a:rPr lang="fa-IR" sz="2800" dirty="0">
                <a:cs typeface="Zar" pitchFamily="2" charset="-78"/>
              </a:rPr>
              <a:t>به بالا: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 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نوع ارتباط، </a:t>
            </a:r>
            <a:r>
              <a:rPr lang="fa-IR" sz="2800" dirty="0" smtClean="0">
                <a:cs typeface="Zar" pitchFamily="2" charset="-78"/>
              </a:rPr>
              <a:t>جريان </a:t>
            </a:r>
            <a:r>
              <a:rPr lang="fa-IR" sz="2800" dirty="0">
                <a:cs typeface="Zar" pitchFamily="2" charset="-78"/>
              </a:rPr>
              <a:t>اطلاعات از سطوح </a:t>
            </a:r>
            <a:r>
              <a:rPr lang="fa-IR" sz="2800" dirty="0" smtClean="0">
                <a:cs typeface="Zar" pitchFamily="2" charset="-78"/>
              </a:rPr>
              <a:t>پايين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تر سلسله مراتب </a:t>
            </a:r>
            <a:r>
              <a:rPr lang="fa-IR" sz="2800" dirty="0" smtClean="0">
                <a:cs typeface="Zar" pitchFamily="2" charset="-78"/>
              </a:rPr>
              <a:t>سازماني </a:t>
            </a:r>
            <a:r>
              <a:rPr lang="fa-IR" sz="2800" dirty="0">
                <a:cs typeface="Zar" pitchFamily="2" charset="-78"/>
              </a:rPr>
              <a:t>به سطوح بالاتر </a:t>
            </a:r>
            <a:r>
              <a:rPr lang="fa-IR" sz="2800" dirty="0" smtClean="0">
                <a:cs typeface="Zar" pitchFamily="2" charset="-78"/>
              </a:rPr>
              <a:t>جاري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شود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3)ارتباط </a:t>
            </a:r>
            <a:r>
              <a:rPr lang="fa-IR" sz="2800" dirty="0" smtClean="0">
                <a:cs typeface="Zar" pitchFamily="2" charset="-78"/>
              </a:rPr>
              <a:t>افقي:</a:t>
            </a: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در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نوع ارتباط اطلاعات در عرض </a:t>
            </a:r>
            <a:r>
              <a:rPr lang="fa-IR" sz="2800" dirty="0" smtClean="0">
                <a:cs typeface="Zar" pitchFamily="2" charset="-78"/>
              </a:rPr>
              <a:t>واحدهاي سازماني </a:t>
            </a:r>
            <a:r>
              <a:rPr lang="fa-IR" sz="2800" dirty="0">
                <a:cs typeface="Zar" pitchFamily="2" charset="-78"/>
              </a:rPr>
              <a:t>به صورت </a:t>
            </a:r>
            <a:r>
              <a:rPr lang="fa-IR" sz="2800" dirty="0" smtClean="0">
                <a:cs typeface="Zar" pitchFamily="2" charset="-78"/>
              </a:rPr>
              <a:t>جانبي يا اريبي جريان مي</a:t>
            </a:r>
            <a:r>
              <a:rPr lang="en-US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يابد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نظريه‌هاي کلاسيک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1)مديريت علمي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2)مديريت اداري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3)مديريت بوروکراتيک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کاربرد ارتباطات از بالا به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پايين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166688" y="1625600"/>
            <a:ext cx="9072562" cy="466566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1)روشن کردن </a:t>
            </a:r>
            <a:r>
              <a:rPr lang="fa-IR" sz="2800" dirty="0" smtClean="0">
                <a:cs typeface="Zar" pitchFamily="2" charset="-78"/>
              </a:rPr>
              <a:t>ماموريت </a:t>
            </a:r>
            <a:r>
              <a:rPr lang="fa-IR" sz="2800" dirty="0">
                <a:cs typeface="Zar" pitchFamily="2" charset="-78"/>
              </a:rPr>
              <a:t>سازمان و جلب </a:t>
            </a:r>
            <a:r>
              <a:rPr lang="fa-IR" sz="2800" dirty="0" smtClean="0">
                <a:cs typeface="Zar" pitchFamily="2" charset="-78"/>
              </a:rPr>
              <a:t>پشتيباني </a:t>
            </a:r>
            <a:r>
              <a:rPr lang="fa-IR" sz="2800" dirty="0">
                <a:cs typeface="Zar" pitchFamily="2" charset="-78"/>
              </a:rPr>
              <a:t>کارکنان.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2)آموزش کارکنان، </a:t>
            </a:r>
            <a:r>
              <a:rPr lang="fa-IR" sz="2800" dirty="0" smtClean="0">
                <a:cs typeface="Zar" pitchFamily="2" charset="-78"/>
              </a:rPr>
              <a:t>تخصيص کارهايي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اجراي </a:t>
            </a:r>
            <a:r>
              <a:rPr lang="fa-IR" sz="2800" dirty="0">
                <a:cs typeface="Zar" pitchFamily="2" charset="-78"/>
              </a:rPr>
              <a:t>آن ضرورت دارد.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</a:t>
            </a:r>
            <a:r>
              <a:rPr lang="fa-IR" sz="2800" dirty="0" smtClean="0">
                <a:cs typeface="Zar" pitchFamily="2" charset="-78"/>
              </a:rPr>
              <a:t>3)تعيين </a:t>
            </a:r>
            <a:r>
              <a:rPr lang="fa-IR" sz="2800" dirty="0">
                <a:cs typeface="Zar" pitchFamily="2" charset="-78"/>
              </a:rPr>
              <a:t>منطق </a:t>
            </a:r>
            <a:r>
              <a:rPr lang="fa-IR" sz="2800" dirty="0" smtClean="0">
                <a:cs typeface="Zar" pitchFamily="2" charset="-78"/>
              </a:rPr>
              <a:t>شغلي،شرح چگونگي </a:t>
            </a:r>
            <a:r>
              <a:rPr lang="fa-IR" sz="2800" dirty="0">
                <a:cs typeface="Zar" pitchFamily="2" charset="-78"/>
              </a:rPr>
              <a:t>ارتباط مشاغل با </a:t>
            </a:r>
            <a:r>
              <a:rPr lang="fa-IR" sz="2800" dirty="0" smtClean="0">
                <a:cs typeface="Zar" pitchFamily="2" charset="-78"/>
              </a:rPr>
              <a:t>ديگر وظايف </a:t>
            </a:r>
            <a:r>
              <a:rPr lang="fa-IR" sz="2800" dirty="0">
                <a:cs typeface="Zar" pitchFamily="2" charset="-78"/>
              </a:rPr>
              <a:t>در سازمان.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4)شرح خط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مشيها </a:t>
            </a:r>
            <a:r>
              <a:rPr lang="fa-IR" sz="2800" dirty="0">
                <a:cs typeface="Zar" pitchFamily="2" charset="-78"/>
              </a:rPr>
              <a:t>و اقدامات، شرح </a:t>
            </a:r>
            <a:r>
              <a:rPr lang="fa-IR" sz="2800" dirty="0" smtClean="0">
                <a:cs typeface="Zar" pitchFamily="2" charset="-78"/>
              </a:rPr>
              <a:t>قوانين</a:t>
            </a:r>
            <a:r>
              <a:rPr lang="fa-IR" sz="2800" dirty="0">
                <a:cs typeface="Zar" pitchFamily="2" charset="-78"/>
              </a:rPr>
              <a:t>، روشها.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</a:t>
            </a:r>
            <a:r>
              <a:rPr lang="fa-IR" sz="2800" dirty="0" smtClean="0">
                <a:cs typeface="Zar" pitchFamily="2" charset="-78"/>
              </a:rPr>
              <a:t>5)تهيه </a:t>
            </a:r>
            <a:r>
              <a:rPr lang="fa-IR" sz="2800" dirty="0">
                <a:cs typeface="Zar" pitchFamily="2" charset="-78"/>
              </a:rPr>
              <a:t>بازخورد، مطلع کردن کارکنان از </a:t>
            </a:r>
            <a:r>
              <a:rPr lang="fa-IR" sz="2800" dirty="0" smtClean="0">
                <a:cs typeface="Zar" pitchFamily="2" charset="-78"/>
              </a:rPr>
              <a:t>چگونگي </a:t>
            </a:r>
            <a:r>
              <a:rPr lang="fa-IR" sz="2800" dirty="0">
                <a:cs typeface="Zar" pitchFamily="2" charset="-78"/>
              </a:rPr>
              <a:t>عملکردشان.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6)تبادل اطلاعات درباره </a:t>
            </a:r>
            <a:r>
              <a:rPr lang="fa-IR" sz="2800" dirty="0" smtClean="0">
                <a:cs typeface="Zar" pitchFamily="2" charset="-78"/>
              </a:rPr>
              <a:t>سلامتي </a:t>
            </a:r>
            <a:r>
              <a:rPr lang="fa-IR" sz="2800" dirty="0">
                <a:cs typeface="Zar" pitchFamily="2" charset="-78"/>
              </a:rPr>
              <a:t>سازمان و عوامل </a:t>
            </a:r>
            <a:r>
              <a:rPr lang="fa-IR" sz="2800" dirty="0" smtClean="0">
                <a:cs typeface="Zar" pitchFamily="2" charset="-78"/>
              </a:rPr>
              <a:t>اساسي محيط خارجي.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کاربرد ارتباطات از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پايين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به بالا: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-166688" y="1905000"/>
            <a:ext cx="9056688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1)جمع 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اطلاعات ارزشمند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2)پي </a:t>
            </a:r>
            <a:r>
              <a:rPr lang="fa-IR" dirty="0">
                <a:cs typeface="Zar" pitchFamily="2" charset="-78"/>
              </a:rPr>
              <a:t>بردن به زمان </a:t>
            </a:r>
            <a:r>
              <a:rPr lang="fa-IR" dirty="0" smtClean="0">
                <a:cs typeface="Zar" pitchFamily="2" charset="-78"/>
              </a:rPr>
              <a:t>آمادگي </a:t>
            </a:r>
            <a:r>
              <a:rPr lang="fa-IR" dirty="0">
                <a:cs typeface="Zar" pitchFamily="2" charset="-78"/>
              </a:rPr>
              <a:t>کارکنان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گرفتن اطلاعات از </a:t>
            </a:r>
            <a:r>
              <a:rPr lang="fa-IR" dirty="0" smtClean="0">
                <a:cs typeface="Zar" pitchFamily="2" charset="-78"/>
              </a:rPr>
              <a:t>مديريت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3)فرصت دادن به کارکنان </a:t>
            </a:r>
            <a:r>
              <a:rPr lang="fa-IR" dirty="0" smtClean="0">
                <a:cs typeface="Zar" pitchFamily="2" charset="-78"/>
              </a:rPr>
              <a:t>براي بيان </a:t>
            </a:r>
            <a:r>
              <a:rPr lang="fa-IR" dirty="0">
                <a:cs typeface="Zar" pitchFamily="2" charset="-78"/>
              </a:rPr>
              <a:t>اعتراض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4)فرصت دادن به کارکنان </a:t>
            </a:r>
            <a:r>
              <a:rPr lang="fa-IR" dirty="0" smtClean="0">
                <a:cs typeface="Zar" pitchFamily="2" charset="-78"/>
              </a:rPr>
              <a:t>براي بيان </a:t>
            </a:r>
            <a:r>
              <a:rPr lang="fa-IR" dirty="0">
                <a:cs typeface="Zar" pitchFamily="2" charset="-78"/>
              </a:rPr>
              <a:t>پرسش سوالها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5)ايجاد </a:t>
            </a:r>
            <a:r>
              <a:rPr lang="fa-IR" dirty="0">
                <a:cs typeface="Zar" pitchFamily="2" charset="-78"/>
              </a:rPr>
              <a:t>بازخور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6)کسب اطلاعات درباره مسائل </a:t>
            </a:r>
            <a:r>
              <a:rPr lang="fa-IR" dirty="0" smtClean="0">
                <a:cs typeface="Zar" pitchFamily="2" charset="-78"/>
              </a:rPr>
              <a:t>کاري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کاربرد ارتباطات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افقي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سازمان: 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1)هماهنگ کردن </a:t>
            </a:r>
            <a:r>
              <a:rPr lang="fa-IR" dirty="0" smtClean="0">
                <a:cs typeface="Zar" pitchFamily="2" charset="-78"/>
              </a:rPr>
              <a:t>فعاليتها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2)تبادل اطلاعات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3)حل مسائل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4)ايجاد </a:t>
            </a:r>
            <a:r>
              <a:rPr lang="fa-IR" dirty="0">
                <a:cs typeface="Zar" pitchFamily="2" charset="-78"/>
              </a:rPr>
              <a:t>تفاهم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5)به حداقل رساندن اختلاف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6)توسعه </a:t>
            </a:r>
            <a:r>
              <a:rPr lang="fa-IR" dirty="0" smtClean="0">
                <a:cs typeface="Zar" pitchFamily="2" charset="-78"/>
              </a:rPr>
              <a:t>حمايت ميان فردي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1146175" y="2554288"/>
            <a:ext cx="1698625" cy="5810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3805238" y="2555875"/>
            <a:ext cx="1698625" cy="5810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6564313" y="2543175"/>
            <a:ext cx="1698625" cy="5810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88" name="AutoShape 8"/>
          <p:cNvSpPr>
            <a:spLocks noChangeArrowheads="1"/>
          </p:cNvSpPr>
          <p:nvPr/>
        </p:nvSpPr>
        <p:spPr bwMode="auto">
          <a:xfrm>
            <a:off x="3109913" y="392113"/>
            <a:ext cx="3802062" cy="1450975"/>
          </a:xfrm>
          <a:prstGeom prst="parallelogram">
            <a:avLst>
              <a:gd name="adj" fmla="val 65509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4600575" y="1843088"/>
            <a:ext cx="0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1668463" y="2176463"/>
            <a:ext cx="580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091" name="Line 11"/>
          <p:cNvSpPr>
            <a:spLocks noChangeShapeType="1"/>
          </p:cNvSpPr>
          <p:nvPr/>
        </p:nvSpPr>
        <p:spPr bwMode="auto">
          <a:xfrm>
            <a:off x="1668463" y="2176463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>
            <a:off x="7489825" y="21621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093" name="Rectangle 13"/>
          <p:cNvSpPr>
            <a:spLocks noChangeArrowheads="1"/>
          </p:cNvSpPr>
          <p:nvPr/>
        </p:nvSpPr>
        <p:spPr bwMode="auto">
          <a:xfrm>
            <a:off x="7256463" y="3898900"/>
            <a:ext cx="696912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94" name="Rectangle 14"/>
          <p:cNvSpPr>
            <a:spLocks noChangeArrowheads="1"/>
          </p:cNvSpPr>
          <p:nvPr/>
        </p:nvSpPr>
        <p:spPr bwMode="auto">
          <a:xfrm>
            <a:off x="8232775" y="3886200"/>
            <a:ext cx="696913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95" name="Rectangle 15"/>
          <p:cNvSpPr>
            <a:spLocks noChangeArrowheads="1"/>
          </p:cNvSpPr>
          <p:nvPr/>
        </p:nvSpPr>
        <p:spPr bwMode="auto">
          <a:xfrm>
            <a:off x="6249988" y="3898900"/>
            <a:ext cx="696912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96" name="Rectangle 16"/>
          <p:cNvSpPr>
            <a:spLocks noChangeArrowheads="1"/>
          </p:cNvSpPr>
          <p:nvPr/>
        </p:nvSpPr>
        <p:spPr bwMode="auto">
          <a:xfrm>
            <a:off x="5291138" y="3898900"/>
            <a:ext cx="696912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3302000" y="3897313"/>
            <a:ext cx="696913" cy="65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4259263" y="3895725"/>
            <a:ext cx="696912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557213" y="3895725"/>
            <a:ext cx="696912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1457325" y="3892550"/>
            <a:ext cx="696913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2366963" y="3890963"/>
            <a:ext cx="696912" cy="65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>
            <a:off x="4586288" y="3135313"/>
            <a:ext cx="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3562350" y="34671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04" name="Line 24"/>
          <p:cNvSpPr>
            <a:spLocks noChangeShapeType="1"/>
          </p:cNvSpPr>
          <p:nvPr/>
        </p:nvSpPr>
        <p:spPr bwMode="auto">
          <a:xfrm>
            <a:off x="5588000" y="3468688"/>
            <a:ext cx="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05" name="Line 25"/>
          <p:cNvSpPr>
            <a:spLocks noChangeShapeType="1"/>
          </p:cNvSpPr>
          <p:nvPr/>
        </p:nvSpPr>
        <p:spPr bwMode="auto">
          <a:xfrm>
            <a:off x="3556000" y="345440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06" name="Line 26"/>
          <p:cNvSpPr>
            <a:spLocks noChangeShapeType="1"/>
          </p:cNvSpPr>
          <p:nvPr/>
        </p:nvSpPr>
        <p:spPr bwMode="auto">
          <a:xfrm>
            <a:off x="7518400" y="3135313"/>
            <a:ext cx="0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07" name="Line 27"/>
          <p:cNvSpPr>
            <a:spLocks noChangeShapeType="1"/>
          </p:cNvSpPr>
          <p:nvPr/>
        </p:nvSpPr>
        <p:spPr bwMode="auto">
          <a:xfrm flipH="1">
            <a:off x="6630988" y="3467100"/>
            <a:ext cx="1973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09" name="Line 29"/>
          <p:cNvSpPr>
            <a:spLocks noChangeShapeType="1"/>
          </p:cNvSpPr>
          <p:nvPr/>
        </p:nvSpPr>
        <p:spPr bwMode="auto">
          <a:xfrm>
            <a:off x="6632575" y="3470275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0" name="Line 30"/>
          <p:cNvSpPr>
            <a:spLocks noChangeShapeType="1"/>
          </p:cNvSpPr>
          <p:nvPr/>
        </p:nvSpPr>
        <p:spPr bwMode="auto">
          <a:xfrm>
            <a:off x="8591550" y="3467100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1" name="Line 31"/>
          <p:cNvSpPr>
            <a:spLocks noChangeShapeType="1"/>
          </p:cNvSpPr>
          <p:nvPr/>
        </p:nvSpPr>
        <p:spPr bwMode="auto">
          <a:xfrm>
            <a:off x="1847850" y="3136900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 flipH="1">
            <a:off x="876300" y="3468688"/>
            <a:ext cx="1900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3" name="Line 33"/>
          <p:cNvSpPr>
            <a:spLocks noChangeShapeType="1"/>
          </p:cNvSpPr>
          <p:nvPr/>
        </p:nvSpPr>
        <p:spPr bwMode="auto">
          <a:xfrm>
            <a:off x="2786063" y="3455988"/>
            <a:ext cx="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4" name="Line 34"/>
          <p:cNvSpPr>
            <a:spLocks noChangeShapeType="1"/>
          </p:cNvSpPr>
          <p:nvPr/>
        </p:nvSpPr>
        <p:spPr bwMode="auto">
          <a:xfrm>
            <a:off x="881063" y="346710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5" name="Line 35"/>
          <p:cNvSpPr>
            <a:spLocks noChangeShapeType="1"/>
          </p:cNvSpPr>
          <p:nvPr/>
        </p:nvSpPr>
        <p:spPr bwMode="auto">
          <a:xfrm flipH="1">
            <a:off x="2830513" y="1814513"/>
            <a:ext cx="276225" cy="7397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7" name="Line 37"/>
          <p:cNvSpPr>
            <a:spLocks noChangeShapeType="1"/>
          </p:cNvSpPr>
          <p:nvPr/>
        </p:nvSpPr>
        <p:spPr bwMode="auto">
          <a:xfrm flipV="1">
            <a:off x="4310063" y="1843088"/>
            <a:ext cx="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8" name="Line 38"/>
          <p:cNvSpPr>
            <a:spLocks noChangeShapeType="1"/>
          </p:cNvSpPr>
          <p:nvPr/>
        </p:nvSpPr>
        <p:spPr bwMode="auto">
          <a:xfrm>
            <a:off x="2859088" y="2844800"/>
            <a:ext cx="9429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 flipV="1">
            <a:off x="5980113" y="1828800"/>
            <a:ext cx="0" cy="20605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20" name="Line 40"/>
          <p:cNvSpPr>
            <a:spLocks noChangeShapeType="1"/>
          </p:cNvSpPr>
          <p:nvPr/>
        </p:nvSpPr>
        <p:spPr bwMode="auto">
          <a:xfrm>
            <a:off x="973138" y="4267200"/>
            <a:ext cx="7683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21" name="Line 41"/>
          <p:cNvSpPr>
            <a:spLocks noChangeShapeType="1"/>
          </p:cNvSpPr>
          <p:nvPr/>
        </p:nvSpPr>
        <p:spPr bwMode="auto">
          <a:xfrm>
            <a:off x="2859088" y="4252913"/>
            <a:ext cx="6238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22" name="Line 42"/>
          <p:cNvSpPr>
            <a:spLocks noChangeShapeType="1"/>
          </p:cNvSpPr>
          <p:nvPr/>
        </p:nvSpPr>
        <p:spPr bwMode="auto">
          <a:xfrm>
            <a:off x="885825" y="474662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23" name="Text Box 43"/>
          <p:cNvSpPr txBox="1">
            <a:spLocks noChangeArrowheads="1"/>
          </p:cNvSpPr>
          <p:nvPr/>
        </p:nvSpPr>
        <p:spPr bwMode="auto">
          <a:xfrm>
            <a:off x="922338" y="4718050"/>
            <a:ext cx="1538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بالا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پايين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24" name="Line 44"/>
          <p:cNvSpPr>
            <a:spLocks noChangeShapeType="1"/>
          </p:cNvSpPr>
          <p:nvPr/>
        </p:nvSpPr>
        <p:spPr bwMode="auto">
          <a:xfrm flipV="1">
            <a:off x="2932113" y="4730750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25" name="Text Box 45"/>
          <p:cNvSpPr txBox="1">
            <a:spLocks noChangeArrowheads="1"/>
          </p:cNvSpPr>
          <p:nvPr/>
        </p:nvSpPr>
        <p:spPr bwMode="auto">
          <a:xfrm>
            <a:off x="2947988" y="4760913"/>
            <a:ext cx="1611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پايين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بالا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26" name="Line 46"/>
          <p:cNvSpPr>
            <a:spLocks noChangeShapeType="1"/>
          </p:cNvSpPr>
          <p:nvPr/>
        </p:nvSpPr>
        <p:spPr bwMode="auto">
          <a:xfrm>
            <a:off x="5297488" y="4949825"/>
            <a:ext cx="581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0127" name="Text Box 47"/>
          <p:cNvSpPr txBox="1">
            <a:spLocks noChangeArrowheads="1"/>
          </p:cNvSpPr>
          <p:nvPr/>
        </p:nvSpPr>
        <p:spPr bwMode="auto">
          <a:xfrm>
            <a:off x="5919788" y="4759325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افقي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28" name="Text Box 48"/>
          <p:cNvSpPr txBox="1">
            <a:spLocks noChangeArrowheads="1"/>
          </p:cNvSpPr>
          <p:nvPr/>
        </p:nvSpPr>
        <p:spPr bwMode="auto">
          <a:xfrm>
            <a:off x="2765425" y="5532438"/>
            <a:ext cx="396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جهت</a:t>
            </a:r>
            <a:r>
              <a:rPr lang="en-US" sz="2800" dirty="0">
                <a:solidFill>
                  <a:schemeClr val="tx2"/>
                </a:solidFill>
                <a:effectLst/>
              </a:rPr>
              <a:t>‌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رسمي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سازمان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3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3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3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3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3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4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3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3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3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4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 animBg="1"/>
      <p:bldP spid="430086" grpId="0" animBg="1"/>
      <p:bldP spid="430087" grpId="0" animBg="1"/>
      <p:bldP spid="430088" grpId="0" animBg="1"/>
      <p:bldP spid="430093" grpId="0" animBg="1"/>
      <p:bldP spid="430094" grpId="0" animBg="1"/>
      <p:bldP spid="430095" grpId="0" animBg="1"/>
      <p:bldP spid="430096" grpId="0" animBg="1"/>
      <p:bldP spid="430097" grpId="0" animBg="1"/>
      <p:bldP spid="430098" grpId="0" animBg="1"/>
      <p:bldP spid="430099" grpId="0" animBg="1"/>
      <p:bldP spid="430100" grpId="0" animBg="1"/>
      <p:bldP spid="430101" grpId="0" animBg="1"/>
      <p:bldP spid="430123" grpId="0"/>
      <p:bldP spid="430125" grpId="0"/>
      <p:bldP spid="430127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6189663" y="2967038"/>
            <a:ext cx="265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سازماني رسمي: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09" name="AutoShape 5"/>
          <p:cNvSpPr>
            <a:spLocks/>
          </p:cNvSpPr>
          <p:nvPr/>
        </p:nvSpPr>
        <p:spPr bwMode="auto">
          <a:xfrm>
            <a:off x="5864225" y="2119313"/>
            <a:ext cx="434975" cy="2089150"/>
          </a:xfrm>
          <a:prstGeom prst="rightBrace">
            <a:avLst>
              <a:gd name="adj1" fmla="val 400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246063" y="1887538"/>
            <a:ext cx="557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شبکه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متمرکز مانند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ستاره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اي،الگوي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الگوي زنجيره 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1014413" y="4006850"/>
            <a:ext cx="480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شبکه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غير متمرکز:الگوهاي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همه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جانبي يا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حلقه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/>
      <p:bldP spid="431109" grpId="0" animBg="1"/>
      <p:bldP spid="431110" grpId="0"/>
      <p:bldP spid="431111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47" name="AutoShape 19"/>
          <p:cNvSpPr>
            <a:spLocks noChangeArrowheads="1"/>
          </p:cNvSpPr>
          <p:nvPr/>
        </p:nvSpPr>
        <p:spPr bwMode="auto">
          <a:xfrm>
            <a:off x="5413375" y="2379663"/>
            <a:ext cx="1757363" cy="1554162"/>
          </a:xfrm>
          <a:prstGeom prst="pentagon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2148" name="AutoShape 20"/>
          <p:cNvSpPr>
            <a:spLocks noChangeArrowheads="1"/>
          </p:cNvSpPr>
          <p:nvPr/>
        </p:nvSpPr>
        <p:spPr bwMode="auto">
          <a:xfrm>
            <a:off x="2057400" y="2381250"/>
            <a:ext cx="1757363" cy="1554163"/>
          </a:xfrm>
          <a:prstGeom prst="pentagon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2149" name="Line 21"/>
          <p:cNvSpPr>
            <a:spLocks noChangeShapeType="1"/>
          </p:cNvSpPr>
          <p:nvPr/>
        </p:nvSpPr>
        <p:spPr bwMode="auto">
          <a:xfrm flipH="1">
            <a:off x="2409825" y="2409825"/>
            <a:ext cx="522288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>
            <a:off x="2932113" y="2405063"/>
            <a:ext cx="527050" cy="153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2152" name="Line 24"/>
          <p:cNvSpPr>
            <a:spLocks noChangeShapeType="1"/>
          </p:cNvSpPr>
          <p:nvPr/>
        </p:nvSpPr>
        <p:spPr bwMode="auto">
          <a:xfrm flipH="1" flipV="1">
            <a:off x="2085975" y="2990850"/>
            <a:ext cx="1357313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2153" name="Line 25"/>
          <p:cNvSpPr>
            <a:spLocks noChangeShapeType="1"/>
          </p:cNvSpPr>
          <p:nvPr/>
        </p:nvSpPr>
        <p:spPr bwMode="auto">
          <a:xfrm>
            <a:off x="2076450" y="2986088"/>
            <a:ext cx="170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 flipH="1">
            <a:off x="2409825" y="2981325"/>
            <a:ext cx="1381125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2155" name="Text Box 27"/>
          <p:cNvSpPr txBox="1">
            <a:spLocks noChangeArrowheads="1"/>
          </p:cNvSpPr>
          <p:nvPr/>
        </p:nvSpPr>
        <p:spPr bwMode="auto">
          <a:xfrm>
            <a:off x="5516563" y="4079875"/>
            <a:ext cx="12620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حلقه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56" name="Text Box 28"/>
          <p:cNvSpPr txBox="1">
            <a:spLocks noChangeArrowheads="1"/>
          </p:cNvSpPr>
          <p:nvPr/>
        </p:nvSpPr>
        <p:spPr bwMode="auto">
          <a:xfrm>
            <a:off x="2195513" y="4079875"/>
            <a:ext cx="127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همه جانبه</a:t>
            </a:r>
            <a:endParaRPr lang="en-US" sz="2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57" name="Text Box 29"/>
          <p:cNvSpPr txBox="1">
            <a:spLocks noChangeArrowheads="1"/>
          </p:cNvSpPr>
          <p:nvPr/>
        </p:nvSpPr>
        <p:spPr bwMode="auto">
          <a:xfrm>
            <a:off x="3192463" y="5359400"/>
            <a:ext cx="27574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شبکه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غير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متمرکز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7" grpId="0" animBg="1"/>
      <p:bldP spid="432148" grpId="0" animBg="1"/>
      <p:bldP spid="432155" grpId="0"/>
      <p:bldP spid="432156" grpId="0"/>
      <p:bldP spid="432157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616200" y="2686050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057275" y="2757488"/>
            <a:ext cx="1568450" cy="1189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969963" y="2786063"/>
            <a:ext cx="1639887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595563" y="39766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962025" y="3917950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64" name="Oval 12"/>
          <p:cNvSpPr>
            <a:spLocks noChangeArrowheads="1"/>
          </p:cNvSpPr>
          <p:nvPr/>
        </p:nvSpPr>
        <p:spPr bwMode="auto">
          <a:xfrm>
            <a:off x="857250" y="2703513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65" name="Freeform 13"/>
          <p:cNvSpPr>
            <a:spLocks/>
          </p:cNvSpPr>
          <p:nvPr/>
        </p:nvSpPr>
        <p:spPr bwMode="auto">
          <a:xfrm>
            <a:off x="3643313" y="2060575"/>
            <a:ext cx="784225" cy="137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4" y="869"/>
              </a:cxn>
            </a:cxnLst>
            <a:rect l="0" t="0" r="r" b="b"/>
            <a:pathLst>
              <a:path w="494" h="869">
                <a:moveTo>
                  <a:pt x="0" y="0"/>
                </a:moveTo>
                <a:lnTo>
                  <a:pt x="494" y="86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66" name="Line 14"/>
          <p:cNvSpPr>
            <a:spLocks noChangeShapeType="1"/>
          </p:cNvSpPr>
          <p:nvPr/>
        </p:nvSpPr>
        <p:spPr bwMode="auto">
          <a:xfrm flipV="1">
            <a:off x="4427538" y="2046288"/>
            <a:ext cx="695325" cy="139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67" name="Oval 15"/>
          <p:cNvSpPr>
            <a:spLocks noChangeArrowheads="1"/>
          </p:cNvSpPr>
          <p:nvPr/>
        </p:nvSpPr>
        <p:spPr bwMode="auto">
          <a:xfrm>
            <a:off x="4368800" y="46958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68" name="Oval 16"/>
          <p:cNvSpPr>
            <a:spLocks noChangeArrowheads="1"/>
          </p:cNvSpPr>
          <p:nvPr/>
        </p:nvSpPr>
        <p:spPr bwMode="auto">
          <a:xfrm>
            <a:off x="4368800" y="409733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4379913" y="3441700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>
            <a:off x="4413250" y="3527425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4425950" y="4194175"/>
            <a:ext cx="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5110163" y="195103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3568700" y="196373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864225" y="1974850"/>
            <a:ext cx="914400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6791325" y="1989138"/>
            <a:ext cx="1044575" cy="111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76" name="Line 24"/>
          <p:cNvSpPr>
            <a:spLocks noChangeShapeType="1"/>
          </p:cNvSpPr>
          <p:nvPr/>
        </p:nvSpPr>
        <p:spPr bwMode="auto">
          <a:xfrm>
            <a:off x="5864225" y="3135313"/>
            <a:ext cx="390525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77" name="Line 25"/>
          <p:cNvSpPr>
            <a:spLocks noChangeShapeType="1"/>
          </p:cNvSpPr>
          <p:nvPr/>
        </p:nvSpPr>
        <p:spPr bwMode="auto">
          <a:xfrm flipH="1">
            <a:off x="7518400" y="3105150"/>
            <a:ext cx="320675" cy="145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3178" name="Text Box 26"/>
          <p:cNvSpPr txBox="1">
            <a:spLocks noChangeArrowheads="1"/>
          </p:cNvSpPr>
          <p:nvPr/>
        </p:nvSpPr>
        <p:spPr bwMode="auto">
          <a:xfrm>
            <a:off x="6391275" y="46736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زنجيره 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79" name="Text Box 27"/>
          <p:cNvSpPr txBox="1">
            <a:spLocks noChangeArrowheads="1"/>
          </p:cNvSpPr>
          <p:nvPr/>
        </p:nvSpPr>
        <p:spPr bwMode="auto">
          <a:xfrm>
            <a:off x="3179763" y="490696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433180" name="Text Box 28"/>
          <p:cNvSpPr txBox="1">
            <a:spLocks noChangeArrowheads="1"/>
          </p:cNvSpPr>
          <p:nvPr/>
        </p:nvSpPr>
        <p:spPr bwMode="auto">
          <a:xfrm>
            <a:off x="1382713" y="4945063"/>
            <a:ext cx="95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ستاره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81" name="Text Box 29"/>
          <p:cNvSpPr txBox="1">
            <a:spLocks noChangeArrowheads="1"/>
          </p:cNvSpPr>
          <p:nvPr/>
        </p:nvSpPr>
        <p:spPr bwMode="auto">
          <a:xfrm>
            <a:off x="3262313" y="5732463"/>
            <a:ext cx="2424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شبکه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متمرکز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6" grpId="0" animBg="1"/>
      <p:bldP spid="433162" grpId="0" animBg="1"/>
      <p:bldP spid="433163" grpId="0" animBg="1"/>
      <p:bldP spid="433164" grpId="0" animBg="1"/>
      <p:bldP spid="433165" grpId="0" animBg="1"/>
      <p:bldP spid="433167" grpId="0" animBg="1"/>
      <p:bldP spid="433168" grpId="0" animBg="1"/>
      <p:bldP spid="433169" grpId="0" animBg="1"/>
      <p:bldP spid="433172" grpId="0" animBg="1"/>
      <p:bldP spid="433173" grpId="0" animBg="1"/>
      <p:bldP spid="433178" grpId="0"/>
      <p:bldP spid="433179" grpId="0"/>
      <p:bldP spid="433180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کاربرد شبکه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متمرکز و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غيرمتمرکز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905000"/>
            <a:ext cx="8213725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شبکه 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متمرکز: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  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الگوها به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شکل در </a:t>
            </a:r>
            <a:r>
              <a:rPr lang="fa-IR" dirty="0" smtClean="0">
                <a:cs typeface="Zar" pitchFamily="2" charset="-78"/>
              </a:rPr>
              <a:t>گروههايي </a:t>
            </a:r>
            <a:r>
              <a:rPr lang="fa-IR" dirty="0">
                <a:cs typeface="Zar" pitchFamily="2" charset="-78"/>
              </a:rPr>
              <a:t>کار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مسائل آسان و </a:t>
            </a:r>
            <a:r>
              <a:rPr lang="fa-IR" dirty="0" smtClean="0">
                <a:cs typeface="Zar" pitchFamily="2" charset="-78"/>
              </a:rPr>
              <a:t>يکنواخت </a:t>
            </a:r>
            <a:r>
              <a:rPr lang="fa-IR" dirty="0">
                <a:cs typeface="Zar" pitchFamily="2" charset="-78"/>
              </a:rPr>
              <a:t>را به سرعت و </a:t>
            </a:r>
            <a:r>
              <a:rPr lang="fa-IR" dirty="0" smtClean="0">
                <a:cs typeface="Zar" pitchFamily="2" charset="-78"/>
              </a:rPr>
              <a:t>کارايي </a:t>
            </a:r>
            <a:r>
              <a:rPr lang="fa-IR" dirty="0">
                <a:cs typeface="Zar" pitchFamily="2" charset="-78"/>
              </a:rPr>
              <a:t>حل و فصل کنند.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شبکه </a:t>
            </a:r>
            <a:r>
              <a:rPr lang="fa-IR" dirty="0" smtClean="0">
                <a:cs typeface="Zar" pitchFamily="2" charset="-78"/>
              </a:rPr>
              <a:t>هاي غيرمتمرکز</a:t>
            </a:r>
            <a:r>
              <a:rPr lang="fa-IR" dirty="0">
                <a:cs typeface="Zar" pitchFamily="2" charset="-78"/>
              </a:rPr>
              <a:t>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    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الگوها در </a:t>
            </a:r>
            <a:r>
              <a:rPr lang="fa-IR" dirty="0" smtClean="0">
                <a:cs typeface="Zar" pitchFamily="2" charset="-78"/>
              </a:rPr>
              <a:t>گروههايي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مسائل </a:t>
            </a:r>
            <a:r>
              <a:rPr lang="fa-IR" dirty="0" smtClean="0">
                <a:cs typeface="Zar" pitchFamily="2" charset="-78"/>
              </a:rPr>
              <a:t>پيچيده </a:t>
            </a:r>
            <a:r>
              <a:rPr lang="fa-IR" dirty="0">
                <a:cs typeface="Zar" pitchFamily="2" charset="-78"/>
              </a:rPr>
              <a:t>و متنوع را حل کنند </a:t>
            </a:r>
            <a:r>
              <a:rPr lang="fa-IR" dirty="0" smtClean="0">
                <a:cs typeface="Zar" pitchFamily="2" charset="-78"/>
              </a:rPr>
              <a:t>کارآيي </a:t>
            </a:r>
            <a:r>
              <a:rPr lang="fa-IR" dirty="0">
                <a:cs typeface="Zar" pitchFamily="2" charset="-78"/>
              </a:rPr>
              <a:t>دارند.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ارتباط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 غيررسمي: 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3105150"/>
            <a:ext cx="8024812" cy="217011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سازماني غير رسمي ارتباطي </a:t>
            </a:r>
            <a:r>
              <a:rPr lang="fa-IR" dirty="0">
                <a:cs typeface="Zar" pitchFamily="2" charset="-78"/>
              </a:rPr>
              <a:t>است که از خطوط نمودار </a:t>
            </a:r>
            <a:r>
              <a:rPr lang="fa-IR" dirty="0" smtClean="0">
                <a:cs typeface="Zar" pitchFamily="2" charset="-78"/>
              </a:rPr>
              <a:t>سازماني پيروي 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ارتباط </a:t>
            </a:r>
            <a:r>
              <a:rPr lang="fa-IR" dirty="0" smtClean="0">
                <a:cs typeface="Zar" pitchFamily="2" charset="-78"/>
              </a:rPr>
              <a:t>الگوي </a:t>
            </a:r>
            <a:r>
              <a:rPr lang="fa-IR" dirty="0">
                <a:cs typeface="Zar" pitchFamily="2" charset="-78"/>
              </a:rPr>
              <a:t>روابط </a:t>
            </a:r>
            <a:r>
              <a:rPr lang="fa-IR" dirty="0" smtClean="0">
                <a:cs typeface="Zar" pitchFamily="2" charset="-78"/>
              </a:rPr>
              <a:t>شخصي ميان اعضاي </a:t>
            </a:r>
            <a:r>
              <a:rPr lang="fa-IR" dirty="0">
                <a:cs typeface="Zar" pitchFamily="2" charset="-78"/>
              </a:rPr>
              <a:t>سازمان را دنبال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و به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ارتباطات، ارتباط درخت </a:t>
            </a:r>
            <a:r>
              <a:rPr lang="fa-IR" dirty="0" smtClean="0">
                <a:cs typeface="Zar" pitchFamily="2" charset="-78"/>
              </a:rPr>
              <a:t>انگوري نيز 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گويند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خصوصيت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عمده شبکه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غيررسمي: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773113" y="1905000"/>
            <a:ext cx="7913687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1)به طور </a:t>
            </a:r>
            <a:r>
              <a:rPr lang="fa-IR" dirty="0" smtClean="0">
                <a:cs typeface="Zar" pitchFamily="2" charset="-78"/>
              </a:rPr>
              <a:t>ناگهاني </a:t>
            </a:r>
            <a:r>
              <a:rPr lang="fa-IR" dirty="0">
                <a:cs typeface="Zar" pitchFamily="2" charset="-78"/>
              </a:rPr>
              <a:t>ظاهر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و بدون قاعده و نظم در سازمان به کار </a:t>
            </a:r>
            <a:r>
              <a:rPr lang="fa-IR" dirty="0" smtClean="0">
                <a:cs typeface="Zar" pitchFamily="2" charset="-78"/>
              </a:rPr>
              <a:t>مي </a:t>
            </a:r>
            <a:r>
              <a:rPr lang="fa-IR" dirty="0">
                <a:cs typeface="Zar" pitchFamily="2" charset="-78"/>
              </a:rPr>
              <a:t>رود.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2)رياست عالي </a:t>
            </a:r>
            <a:r>
              <a:rPr lang="fa-IR" dirty="0">
                <a:cs typeface="Zar" pitchFamily="2" charset="-78"/>
              </a:rPr>
              <a:t>سازمان </a:t>
            </a:r>
            <a:r>
              <a:rPr lang="fa-IR" dirty="0" smtClean="0">
                <a:cs typeface="Zar" pitchFamily="2" charset="-78"/>
              </a:rPr>
              <a:t>نمي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آن را کنترل کند و بر آن اثر بگذارد.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3)به طور </a:t>
            </a:r>
            <a:r>
              <a:rPr lang="fa-IR" dirty="0" smtClean="0">
                <a:cs typeface="Zar" pitchFamily="2" charset="-78"/>
              </a:rPr>
              <a:t>وسيع براي </a:t>
            </a:r>
            <a:r>
              <a:rPr lang="fa-IR" dirty="0">
                <a:cs typeface="Zar" pitchFamily="2" charset="-78"/>
              </a:rPr>
              <a:t>خدمت به منافع </a:t>
            </a:r>
            <a:r>
              <a:rPr lang="fa-IR" dirty="0" smtClean="0">
                <a:cs typeface="Zar" pitchFamily="2" charset="-78"/>
              </a:rPr>
              <a:t>کساني </a:t>
            </a:r>
            <a:r>
              <a:rPr lang="fa-IR" dirty="0">
                <a:cs typeface="Zar" pitchFamily="2" charset="-78"/>
              </a:rPr>
              <a:t>که در آن شبکه قرار دارند به کار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رود.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هدف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مديريت علمي: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70188"/>
            <a:ext cx="8229600" cy="26035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جنبه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مختلف رابطه </a:t>
            </a:r>
            <a:r>
              <a:rPr lang="fa-IR" dirty="0" smtClean="0">
                <a:cs typeface="Zar" pitchFamily="2" charset="-78"/>
              </a:rPr>
              <a:t>ميان ماشين </a:t>
            </a:r>
            <a:r>
              <a:rPr lang="fa-IR" dirty="0">
                <a:cs typeface="Zar" pitchFamily="2" charset="-78"/>
              </a:rPr>
              <a:t>–کارگر. </a:t>
            </a:r>
            <a:r>
              <a:rPr lang="fa-IR" dirty="0" smtClean="0">
                <a:cs typeface="Zar" pitchFamily="2" charset="-78"/>
              </a:rPr>
              <a:t>براي رسيدن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هدف، </a:t>
            </a:r>
            <a:r>
              <a:rPr lang="fa-IR" dirty="0" smtClean="0">
                <a:cs typeface="Zar" pitchFamily="2" charset="-78"/>
              </a:rPr>
              <a:t>بجاي تاکيد </a:t>
            </a:r>
            <a:r>
              <a:rPr lang="fa-IR" dirty="0">
                <a:cs typeface="Zar" pitchFamily="2" charset="-78"/>
              </a:rPr>
              <a:t>بر روش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سنتي </a:t>
            </a:r>
            <a:r>
              <a:rPr lang="fa-IR" dirty="0">
                <a:cs typeface="Zar" pitchFamily="2" charset="-78"/>
              </a:rPr>
              <a:t>کار، مجموعه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از مشاغل </a:t>
            </a:r>
            <a:r>
              <a:rPr lang="fa-IR" dirty="0" smtClean="0">
                <a:cs typeface="Zar" pitchFamily="2" charset="-78"/>
              </a:rPr>
              <a:t>کارگري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وزمان و </a:t>
            </a:r>
            <a:r>
              <a:rPr lang="fa-IR" dirty="0" smtClean="0">
                <a:cs typeface="Zar" pitchFamily="2" charset="-78"/>
              </a:rPr>
              <a:t>ابزارهاي </a:t>
            </a:r>
            <a:r>
              <a:rPr lang="fa-IR" dirty="0">
                <a:cs typeface="Zar" pitchFamily="2" charset="-78"/>
              </a:rPr>
              <a:t>لازم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انجام کار را </a:t>
            </a:r>
            <a:r>
              <a:rPr lang="fa-IR" dirty="0" smtClean="0">
                <a:cs typeface="Zar" pitchFamily="2" charset="-78"/>
              </a:rPr>
              <a:t>نيز </a:t>
            </a:r>
            <a:r>
              <a:rPr lang="fa-IR" dirty="0">
                <a:cs typeface="Zar" pitchFamily="2" charset="-78"/>
              </a:rPr>
              <a:t>مطالعه کردند.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چهار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الگوي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درخت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انگوري براي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روابط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غيررسمي: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9325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1)شبکه رشته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2)شبکه </a:t>
            </a:r>
            <a:r>
              <a:rPr lang="fa-IR" dirty="0" smtClean="0">
                <a:cs typeface="Zar" pitchFamily="2" charset="-78"/>
              </a:rPr>
              <a:t>تابشي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3)شبکه </a:t>
            </a:r>
            <a:r>
              <a:rPr lang="fa-IR" dirty="0" smtClean="0">
                <a:cs typeface="Zar" pitchFamily="2" charset="-78"/>
              </a:rPr>
              <a:t>تصادفي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4)شبکه خوشه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شبکه رشته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شبکه </a:t>
            </a:r>
            <a:r>
              <a:rPr lang="fa-IR" dirty="0" smtClean="0">
                <a:cs typeface="Zar" pitchFamily="2" charset="-78"/>
              </a:rPr>
              <a:t>يکي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اعضاي </a:t>
            </a:r>
            <a:r>
              <a:rPr lang="fa-IR" dirty="0">
                <a:cs typeface="Zar" pitchFamily="2" charset="-78"/>
              </a:rPr>
              <a:t>سازمان (</a:t>
            </a:r>
            <a:r>
              <a:rPr lang="en-US" dirty="0">
                <a:cs typeface="Zar" pitchFamily="2" charset="-78"/>
              </a:rPr>
              <a:t>A</a:t>
            </a:r>
            <a:r>
              <a:rPr lang="fa-IR" dirty="0" smtClean="0">
                <a:cs typeface="Zar" pitchFamily="2" charset="-78"/>
              </a:rPr>
              <a:t>)خبري </a:t>
            </a:r>
            <a:r>
              <a:rPr lang="fa-IR" dirty="0">
                <a:cs typeface="Zar" pitchFamily="2" charset="-78"/>
              </a:rPr>
              <a:t>را به طور </a:t>
            </a:r>
            <a:r>
              <a:rPr lang="fa-IR" dirty="0" smtClean="0">
                <a:cs typeface="Zar" pitchFamily="2" charset="-78"/>
              </a:rPr>
              <a:t>غير رسمي </a:t>
            </a:r>
            <a:r>
              <a:rPr lang="fa-IR" dirty="0">
                <a:cs typeface="Zar" pitchFamily="2" charset="-78"/>
              </a:rPr>
              <a:t>به فرد </a:t>
            </a:r>
            <a:r>
              <a:rPr lang="fa-IR" dirty="0" smtClean="0">
                <a:cs typeface="Zar" pitchFamily="2" charset="-78"/>
              </a:rPr>
              <a:t>ديگري </a:t>
            </a:r>
            <a:r>
              <a:rPr lang="fa-IR" dirty="0">
                <a:cs typeface="Zar" pitchFamily="2" charset="-78"/>
              </a:rPr>
              <a:t>(</a:t>
            </a:r>
            <a:r>
              <a:rPr lang="en-US" dirty="0">
                <a:cs typeface="Zar" pitchFamily="2" charset="-78"/>
              </a:rPr>
              <a:t>B</a:t>
            </a:r>
            <a:r>
              <a:rPr lang="fa-IR" dirty="0" smtClean="0">
                <a:cs typeface="Zar" pitchFamily="2" charset="-78"/>
              </a:rPr>
              <a:t>)مي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دهد </a:t>
            </a:r>
            <a:r>
              <a:rPr lang="fa-IR" dirty="0">
                <a:cs typeface="Zar" pitchFamily="2" charset="-78"/>
              </a:rPr>
              <a:t>و او آن خبر را به فرد سوم(</a:t>
            </a:r>
            <a:r>
              <a:rPr lang="en-US" dirty="0">
                <a:cs typeface="Zar" pitchFamily="2" charset="-78"/>
              </a:rPr>
              <a:t>C</a:t>
            </a:r>
            <a:r>
              <a:rPr lang="fa-IR" dirty="0">
                <a:cs typeface="Zar" pitchFamily="2" charset="-78"/>
              </a:rPr>
              <a:t>)منتقل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536575" y="4572000"/>
            <a:ext cx="3921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>
            <a:off x="942975" y="4275138"/>
            <a:ext cx="550863" cy="5508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1524000" y="4573588"/>
            <a:ext cx="3921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958975" y="4291013"/>
            <a:ext cx="550863" cy="5508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>
            <a:off x="2525713" y="4575175"/>
            <a:ext cx="3921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960688" y="4306888"/>
            <a:ext cx="550862" cy="5508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>
            <a:off x="3513138" y="4576763"/>
            <a:ext cx="3921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3948113" y="4308475"/>
            <a:ext cx="550862" cy="5508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>
            <a:off x="4484688" y="4586288"/>
            <a:ext cx="3333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5072063" y="4578350"/>
            <a:ext cx="3921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492750" y="4281488"/>
            <a:ext cx="550863" cy="5508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858838" y="4354513"/>
            <a:ext cx="52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931988" y="435927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38290" name="Text Box 18"/>
          <p:cNvSpPr txBox="1">
            <a:spLocks noChangeArrowheads="1"/>
          </p:cNvSpPr>
          <p:nvPr/>
        </p:nvSpPr>
        <p:spPr bwMode="auto">
          <a:xfrm>
            <a:off x="3033713" y="4384675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38291" name="Text Box 19"/>
          <p:cNvSpPr txBox="1">
            <a:spLocks noChangeArrowheads="1"/>
          </p:cNvSpPr>
          <p:nvPr/>
        </p:nvSpPr>
        <p:spPr bwMode="auto">
          <a:xfrm>
            <a:off x="3976688" y="4368800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438292" name="Text Box 20"/>
          <p:cNvSpPr txBox="1">
            <a:spLocks noChangeArrowheads="1"/>
          </p:cNvSpPr>
          <p:nvPr/>
        </p:nvSpPr>
        <p:spPr bwMode="auto">
          <a:xfrm>
            <a:off x="5559425" y="4368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4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43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4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43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43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7" grpId="0" animBg="1"/>
      <p:bldP spid="438279" grpId="0" animBg="1"/>
      <p:bldP spid="438281" grpId="0" animBg="1"/>
      <p:bldP spid="438283" grpId="0" animBg="1"/>
      <p:bldP spid="438287" grpId="0" animBg="1"/>
      <p:bldP spid="438288" grpId="0"/>
      <p:bldP spid="438289" grpId="0"/>
      <p:bldP spid="438290" grpId="0"/>
      <p:bldP spid="438291" grpId="0"/>
      <p:bldP spid="438292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شبکه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تابشي: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905000"/>
            <a:ext cx="8302625" cy="4622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Arial" pitchFamily="34" charset="0"/>
                <a:cs typeface="Zar" pitchFamily="2" charset="-78"/>
              </a:rPr>
              <a:t>ممکن است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فردي </a:t>
            </a:r>
            <a:r>
              <a:rPr lang="fa-IR" dirty="0">
                <a:latin typeface="Arial" pitchFamily="34" charset="0"/>
                <a:cs typeface="Zar" pitchFamily="2" charset="-78"/>
              </a:rPr>
              <a:t>از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اعضاي </a:t>
            </a:r>
            <a:r>
              <a:rPr lang="fa-IR" dirty="0">
                <a:latin typeface="Arial" pitchFamily="34" charset="0"/>
                <a:cs typeface="Zar" pitchFamily="2" charset="-78"/>
              </a:rPr>
              <a:t>سازمان (</a:t>
            </a:r>
            <a:r>
              <a:rPr lang="en-US" dirty="0">
                <a:latin typeface="Arial" pitchFamily="34" charset="0"/>
                <a:cs typeface="Zar" pitchFamily="2" charset="-78"/>
              </a:rPr>
              <a:t>A</a:t>
            </a:r>
            <a:r>
              <a:rPr lang="fa-IR" dirty="0">
                <a:latin typeface="Arial" pitchFamily="34" charset="0"/>
                <a:cs typeface="Zar" pitchFamily="2" charset="-78"/>
              </a:rPr>
              <a:t>)به طور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غيررسمي خبري </a:t>
            </a:r>
            <a:r>
              <a:rPr lang="fa-IR" dirty="0">
                <a:latin typeface="Arial" pitchFamily="34" charset="0"/>
                <a:cs typeface="Zar" pitchFamily="2" charset="-78"/>
              </a:rPr>
              <a:t>را به اطلاع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گروهي </a:t>
            </a:r>
            <a:r>
              <a:rPr lang="fa-IR" dirty="0">
                <a:latin typeface="Arial" pitchFamily="34" charset="0"/>
                <a:cs typeface="Zar" pitchFamily="2" charset="-78"/>
              </a:rPr>
              <a:t>برساند و هر کس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ديگري </a:t>
            </a:r>
            <a:r>
              <a:rPr lang="fa-IR" dirty="0">
                <a:latin typeface="Arial" pitchFamily="34" charset="0"/>
                <a:cs typeface="Zar" pitchFamily="2" charset="-78"/>
              </a:rPr>
              <a:t>را در شبکه از آن خبر مطلع کند.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39301" name="Oval 5"/>
          <p:cNvSpPr>
            <a:spLocks noChangeArrowheads="1"/>
          </p:cNvSpPr>
          <p:nvPr/>
        </p:nvSpPr>
        <p:spPr bwMode="auto">
          <a:xfrm>
            <a:off x="1712913" y="5573713"/>
            <a:ext cx="449262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2" name="Oval 6"/>
          <p:cNvSpPr>
            <a:spLocks noChangeArrowheads="1"/>
          </p:cNvSpPr>
          <p:nvPr/>
        </p:nvSpPr>
        <p:spPr bwMode="auto">
          <a:xfrm>
            <a:off x="2400300" y="5575300"/>
            <a:ext cx="449263" cy="4492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3" name="Oval 7"/>
          <p:cNvSpPr>
            <a:spLocks noChangeArrowheads="1"/>
          </p:cNvSpPr>
          <p:nvPr/>
        </p:nvSpPr>
        <p:spPr bwMode="auto">
          <a:xfrm>
            <a:off x="1028700" y="5561013"/>
            <a:ext cx="449263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4" name="Oval 8"/>
          <p:cNvSpPr>
            <a:spLocks noChangeArrowheads="1"/>
          </p:cNvSpPr>
          <p:nvPr/>
        </p:nvSpPr>
        <p:spPr bwMode="auto">
          <a:xfrm>
            <a:off x="714375" y="5132388"/>
            <a:ext cx="449263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5" name="Oval 9"/>
          <p:cNvSpPr>
            <a:spLocks noChangeArrowheads="1"/>
          </p:cNvSpPr>
          <p:nvPr/>
        </p:nvSpPr>
        <p:spPr bwMode="auto">
          <a:xfrm>
            <a:off x="2757488" y="5103813"/>
            <a:ext cx="449262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6" name="Oval 10"/>
          <p:cNvSpPr>
            <a:spLocks noChangeArrowheads="1"/>
          </p:cNvSpPr>
          <p:nvPr/>
        </p:nvSpPr>
        <p:spPr bwMode="auto">
          <a:xfrm>
            <a:off x="1085850" y="4746625"/>
            <a:ext cx="449263" cy="4492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7" name="Oval 11"/>
          <p:cNvSpPr>
            <a:spLocks noChangeArrowheads="1"/>
          </p:cNvSpPr>
          <p:nvPr/>
        </p:nvSpPr>
        <p:spPr bwMode="auto">
          <a:xfrm>
            <a:off x="2414588" y="4703763"/>
            <a:ext cx="449262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09" name="Line 13"/>
          <p:cNvSpPr>
            <a:spLocks noChangeShapeType="1"/>
          </p:cNvSpPr>
          <p:nvPr/>
        </p:nvSpPr>
        <p:spPr bwMode="auto">
          <a:xfrm>
            <a:off x="2162175" y="5805488"/>
            <a:ext cx="23336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0" name="Line 14"/>
          <p:cNvSpPr>
            <a:spLocks noChangeShapeType="1"/>
          </p:cNvSpPr>
          <p:nvPr/>
        </p:nvSpPr>
        <p:spPr bwMode="auto">
          <a:xfrm flipH="1" flipV="1">
            <a:off x="1481138" y="5791200"/>
            <a:ext cx="21748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1" name="Line 15"/>
          <p:cNvSpPr>
            <a:spLocks noChangeShapeType="1"/>
          </p:cNvSpPr>
          <p:nvPr/>
        </p:nvSpPr>
        <p:spPr bwMode="auto">
          <a:xfrm flipH="1" flipV="1">
            <a:off x="1174750" y="5429250"/>
            <a:ext cx="5524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2" name="Line 16"/>
          <p:cNvSpPr>
            <a:spLocks noChangeShapeType="1"/>
          </p:cNvSpPr>
          <p:nvPr/>
        </p:nvSpPr>
        <p:spPr bwMode="auto">
          <a:xfrm flipV="1">
            <a:off x="2133600" y="5368925"/>
            <a:ext cx="638175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H="1" flipV="1">
            <a:off x="1481138" y="5167313"/>
            <a:ext cx="333375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4" name="Line 18"/>
          <p:cNvSpPr>
            <a:spLocks noChangeShapeType="1"/>
          </p:cNvSpPr>
          <p:nvPr/>
        </p:nvSpPr>
        <p:spPr bwMode="auto">
          <a:xfrm flipV="1">
            <a:off x="2074863" y="5080000"/>
            <a:ext cx="392112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V="1">
            <a:off x="2032000" y="4456113"/>
            <a:ext cx="465138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7" name="Line 21"/>
          <p:cNvSpPr>
            <a:spLocks noChangeShapeType="1"/>
          </p:cNvSpPr>
          <p:nvPr/>
        </p:nvSpPr>
        <p:spPr bwMode="auto">
          <a:xfrm flipH="1" flipV="1">
            <a:off x="1438275" y="4545013"/>
            <a:ext cx="449263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18" name="Oval 22"/>
          <p:cNvSpPr>
            <a:spLocks noChangeArrowheads="1"/>
          </p:cNvSpPr>
          <p:nvPr/>
        </p:nvSpPr>
        <p:spPr bwMode="auto">
          <a:xfrm>
            <a:off x="1001713" y="4205288"/>
            <a:ext cx="449262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19" name="Oval 23"/>
          <p:cNvSpPr>
            <a:spLocks noChangeArrowheads="1"/>
          </p:cNvSpPr>
          <p:nvPr/>
        </p:nvSpPr>
        <p:spPr bwMode="auto">
          <a:xfrm>
            <a:off x="2487613" y="4148138"/>
            <a:ext cx="449262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20" name="Oval 24"/>
          <p:cNvSpPr>
            <a:spLocks noChangeArrowheads="1"/>
          </p:cNvSpPr>
          <p:nvPr/>
        </p:nvSpPr>
        <p:spPr bwMode="auto">
          <a:xfrm>
            <a:off x="1373188" y="3633788"/>
            <a:ext cx="449262" cy="4492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21" name="Oval 25"/>
          <p:cNvSpPr>
            <a:spLocks noChangeArrowheads="1"/>
          </p:cNvSpPr>
          <p:nvPr/>
        </p:nvSpPr>
        <p:spPr bwMode="auto">
          <a:xfrm>
            <a:off x="1958975" y="3619500"/>
            <a:ext cx="449263" cy="4492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39322" name="Line 26"/>
          <p:cNvSpPr>
            <a:spLocks noChangeShapeType="1"/>
          </p:cNvSpPr>
          <p:nvPr/>
        </p:nvSpPr>
        <p:spPr bwMode="auto">
          <a:xfrm flipH="1" flipV="1">
            <a:off x="1654175" y="4092575"/>
            <a:ext cx="24765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23" name="Line 27"/>
          <p:cNvSpPr>
            <a:spLocks noChangeShapeType="1"/>
          </p:cNvSpPr>
          <p:nvPr/>
        </p:nvSpPr>
        <p:spPr bwMode="auto">
          <a:xfrm flipV="1">
            <a:off x="1989138" y="4064000"/>
            <a:ext cx="173037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39324" name="Text Box 28"/>
          <p:cNvSpPr txBox="1">
            <a:spLocks noChangeArrowheads="1"/>
          </p:cNvSpPr>
          <p:nvPr/>
        </p:nvSpPr>
        <p:spPr bwMode="auto">
          <a:xfrm>
            <a:off x="1743075" y="5603875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9325" name="Text Box 29"/>
          <p:cNvSpPr txBox="1">
            <a:spLocks noChangeArrowheads="1"/>
          </p:cNvSpPr>
          <p:nvPr/>
        </p:nvSpPr>
        <p:spPr bwMode="auto">
          <a:xfrm>
            <a:off x="666750" y="5588000"/>
            <a:ext cx="76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39326" name="Text Box 30"/>
          <p:cNvSpPr txBox="1">
            <a:spLocks noChangeArrowheads="1"/>
          </p:cNvSpPr>
          <p:nvPr/>
        </p:nvSpPr>
        <p:spPr bwMode="auto">
          <a:xfrm>
            <a:off x="2162175" y="5603875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</p:txBody>
      </p:sp>
      <p:sp>
        <p:nvSpPr>
          <p:cNvPr id="439327" name="Text Box 31"/>
          <p:cNvSpPr txBox="1">
            <a:spLocks noChangeArrowheads="1"/>
          </p:cNvSpPr>
          <p:nvPr/>
        </p:nvSpPr>
        <p:spPr bwMode="auto">
          <a:xfrm>
            <a:off x="638175" y="5137150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39328" name="Text Box 32"/>
          <p:cNvSpPr txBox="1">
            <a:spLocks noChangeArrowheads="1"/>
          </p:cNvSpPr>
          <p:nvPr/>
        </p:nvSpPr>
        <p:spPr bwMode="auto">
          <a:xfrm>
            <a:off x="931863" y="474662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439329" name="Text Box 33"/>
          <p:cNvSpPr txBox="1">
            <a:spLocks noChangeArrowheads="1"/>
          </p:cNvSpPr>
          <p:nvPr/>
        </p:nvSpPr>
        <p:spPr bwMode="auto">
          <a:xfrm>
            <a:off x="909638" y="4224338"/>
            <a:ext cx="47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439330" name="Text Box 34"/>
          <p:cNvSpPr txBox="1">
            <a:spLocks noChangeArrowheads="1"/>
          </p:cNvSpPr>
          <p:nvPr/>
        </p:nvSpPr>
        <p:spPr bwMode="auto">
          <a:xfrm>
            <a:off x="1047750" y="3656013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39331" name="Text Box 35"/>
          <p:cNvSpPr txBox="1">
            <a:spLocks noChangeArrowheads="1"/>
          </p:cNvSpPr>
          <p:nvPr/>
        </p:nvSpPr>
        <p:spPr bwMode="auto">
          <a:xfrm>
            <a:off x="1741488" y="3643313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</p:txBody>
      </p:sp>
      <p:sp>
        <p:nvSpPr>
          <p:cNvPr id="439332" name="Text Box 36"/>
          <p:cNvSpPr txBox="1">
            <a:spLocks noChangeArrowheads="1"/>
          </p:cNvSpPr>
          <p:nvPr/>
        </p:nvSpPr>
        <p:spPr bwMode="auto">
          <a:xfrm>
            <a:off x="2379663" y="4165600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439333" name="Text Box 37"/>
          <p:cNvSpPr txBox="1">
            <a:spLocks noChangeArrowheads="1"/>
          </p:cNvSpPr>
          <p:nvPr/>
        </p:nvSpPr>
        <p:spPr bwMode="auto">
          <a:xfrm>
            <a:off x="2251075" y="4732338"/>
            <a:ext cx="58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439334" name="Text Box 38"/>
          <p:cNvSpPr txBox="1">
            <a:spLocks noChangeArrowheads="1"/>
          </p:cNvSpPr>
          <p:nvPr/>
        </p:nvSpPr>
        <p:spPr bwMode="auto">
          <a:xfrm>
            <a:off x="2135188" y="5138738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4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4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4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43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4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4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 animBg="1"/>
      <p:bldP spid="439302" grpId="0" animBg="1"/>
      <p:bldP spid="439303" grpId="0" animBg="1"/>
      <p:bldP spid="439304" grpId="0" animBg="1"/>
      <p:bldP spid="439305" grpId="0" animBg="1"/>
      <p:bldP spid="439306" grpId="0" animBg="1"/>
      <p:bldP spid="439307" grpId="0" animBg="1"/>
      <p:bldP spid="439318" grpId="0" animBg="1"/>
      <p:bldP spid="439319" grpId="0" animBg="1"/>
      <p:bldP spid="439320" grpId="0" animBg="1"/>
      <p:bldP spid="439321" grpId="0" animBg="1"/>
      <p:bldP spid="439324" grpId="0"/>
      <p:bldP spid="439325" grpId="0"/>
      <p:bldP spid="439326" grpId="0"/>
      <p:bldP spid="439327" grpId="0"/>
      <p:bldP spid="439328" grpId="0"/>
      <p:bldP spid="439329" grpId="0"/>
      <p:bldP spid="439330" grpId="0"/>
      <p:bldP spid="439331" grpId="0"/>
      <p:bldP spid="439332" grpId="0"/>
      <p:bldP spid="439333" grpId="0"/>
      <p:bldP spid="439334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شبکه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تصادفي: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7825"/>
            <a:ext cx="8229600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ارتباط </a:t>
            </a:r>
            <a:r>
              <a:rPr lang="fa-IR" dirty="0" smtClean="0">
                <a:cs typeface="Zar" pitchFamily="2" charset="-78"/>
              </a:rPr>
              <a:t>يکي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اعضاي </a:t>
            </a:r>
            <a:r>
              <a:rPr lang="fa-IR" dirty="0">
                <a:cs typeface="Zar" pitchFamily="2" charset="-78"/>
              </a:rPr>
              <a:t>سازمان(</a:t>
            </a:r>
            <a:r>
              <a:rPr lang="en-US" dirty="0">
                <a:cs typeface="Zar" pitchFamily="2" charset="-78"/>
              </a:rPr>
              <a:t>A</a:t>
            </a:r>
            <a:r>
              <a:rPr lang="fa-IR" dirty="0">
                <a:cs typeface="Zar" pitchFamily="2" charset="-78"/>
              </a:rPr>
              <a:t>)به طور </a:t>
            </a:r>
            <a:r>
              <a:rPr lang="fa-IR" dirty="0" smtClean="0">
                <a:cs typeface="Zar" pitchFamily="2" charset="-78"/>
              </a:rPr>
              <a:t>تصادفي خبري </a:t>
            </a:r>
            <a:r>
              <a:rPr lang="fa-IR" dirty="0">
                <a:cs typeface="Zar" pitchFamily="2" charset="-78"/>
              </a:rPr>
              <a:t>را به </a:t>
            </a:r>
            <a:r>
              <a:rPr lang="fa-IR" dirty="0" smtClean="0">
                <a:cs typeface="Zar" pitchFamily="2" charset="-78"/>
              </a:rPr>
              <a:t>آگاهي </a:t>
            </a:r>
            <a:r>
              <a:rPr lang="fa-IR" dirty="0">
                <a:cs typeface="Zar" pitchFamily="2" charset="-78"/>
              </a:rPr>
              <a:t>افراد </a:t>
            </a:r>
            <a:r>
              <a:rPr lang="fa-IR" dirty="0" smtClean="0">
                <a:cs typeface="Zar" pitchFamily="2" charset="-78"/>
              </a:rPr>
              <a:t>ديگري </a:t>
            </a:r>
            <a:r>
              <a:rPr lang="fa-IR" dirty="0">
                <a:cs typeface="Zar" pitchFamily="2" charset="-78"/>
              </a:rPr>
              <a:t>که به طور </a:t>
            </a:r>
            <a:r>
              <a:rPr lang="fa-IR" dirty="0" smtClean="0">
                <a:cs typeface="Zar" pitchFamily="2" charset="-78"/>
              </a:rPr>
              <a:t>تصادفي </a:t>
            </a:r>
            <a:r>
              <a:rPr lang="fa-IR" dirty="0">
                <a:cs typeface="Zar" pitchFamily="2" charset="-78"/>
              </a:rPr>
              <a:t>با آنان برخورد کرده است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رساند.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>
            <a:off x="2336800" y="5786438"/>
            <a:ext cx="522288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25" name="Oval 5"/>
          <p:cNvSpPr>
            <a:spLocks noChangeArrowheads="1"/>
          </p:cNvSpPr>
          <p:nvPr/>
        </p:nvSpPr>
        <p:spPr bwMode="auto">
          <a:xfrm>
            <a:off x="3681413" y="5788025"/>
            <a:ext cx="522287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>
            <a:off x="3697288" y="4875213"/>
            <a:ext cx="522287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>
            <a:off x="1568450" y="4875213"/>
            <a:ext cx="522288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2682875" y="4803775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>
            <a:off x="3111500" y="4017963"/>
            <a:ext cx="522288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>
            <a:off x="2403475" y="4000500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>
            <a:off x="1104900" y="4016375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>
            <a:off x="1689100" y="3257550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>
            <a:off x="2989263" y="3257550"/>
            <a:ext cx="522287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34" name="Line 14"/>
          <p:cNvSpPr>
            <a:spLocks noChangeShapeType="1"/>
          </p:cNvSpPr>
          <p:nvPr/>
        </p:nvSpPr>
        <p:spPr bwMode="auto">
          <a:xfrm flipV="1">
            <a:off x="2613025" y="5319713"/>
            <a:ext cx="1146175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0335" name="Line 15"/>
          <p:cNvSpPr>
            <a:spLocks noChangeShapeType="1"/>
          </p:cNvSpPr>
          <p:nvPr/>
        </p:nvSpPr>
        <p:spPr bwMode="auto">
          <a:xfrm flipH="1" flipV="1">
            <a:off x="1958975" y="5392738"/>
            <a:ext cx="66833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0336" name="Line 16"/>
          <p:cNvSpPr>
            <a:spLocks noChangeShapeType="1"/>
          </p:cNvSpPr>
          <p:nvPr/>
        </p:nvSpPr>
        <p:spPr bwMode="auto">
          <a:xfrm flipH="1" flipV="1">
            <a:off x="1450975" y="4506913"/>
            <a:ext cx="21748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 flipV="1">
            <a:off x="1973263" y="4478338"/>
            <a:ext cx="523875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0339" name="Text Box 19"/>
          <p:cNvSpPr txBox="1">
            <a:spLocks noChangeArrowheads="1"/>
          </p:cNvSpPr>
          <p:nvPr/>
        </p:nvSpPr>
        <p:spPr bwMode="auto">
          <a:xfrm>
            <a:off x="2379663" y="5797550"/>
            <a:ext cx="39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1204913" y="4941888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3557588" y="581342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</a:p>
        </p:txBody>
      </p:sp>
      <p:sp>
        <p:nvSpPr>
          <p:cNvPr id="440342" name="Text Box 22"/>
          <p:cNvSpPr txBox="1">
            <a:spLocks noChangeArrowheads="1"/>
          </p:cNvSpPr>
          <p:nvPr/>
        </p:nvSpPr>
        <p:spPr bwMode="auto">
          <a:xfrm>
            <a:off x="3438525" y="4899025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2554288" y="4841875"/>
            <a:ext cx="58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0344" name="Line 24"/>
          <p:cNvSpPr>
            <a:spLocks noChangeShapeType="1"/>
          </p:cNvSpPr>
          <p:nvPr/>
        </p:nvSpPr>
        <p:spPr bwMode="auto">
          <a:xfrm flipH="1" flipV="1">
            <a:off x="3541713" y="4521200"/>
            <a:ext cx="347662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0345" name="Text Box 25"/>
          <p:cNvSpPr txBox="1">
            <a:spLocks noChangeArrowheads="1"/>
          </p:cNvSpPr>
          <p:nvPr/>
        </p:nvSpPr>
        <p:spPr bwMode="auto">
          <a:xfrm>
            <a:off x="2425700" y="4027488"/>
            <a:ext cx="42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</p:txBody>
      </p:sp>
      <p:sp>
        <p:nvSpPr>
          <p:cNvPr id="440346" name="Text Box 26"/>
          <p:cNvSpPr txBox="1">
            <a:spLocks noChangeArrowheads="1"/>
          </p:cNvSpPr>
          <p:nvPr/>
        </p:nvSpPr>
        <p:spPr bwMode="auto">
          <a:xfrm>
            <a:off x="3048000" y="405765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440347" name="Text Box 27"/>
          <p:cNvSpPr txBox="1">
            <a:spLocks noChangeArrowheads="1"/>
          </p:cNvSpPr>
          <p:nvPr/>
        </p:nvSpPr>
        <p:spPr bwMode="auto">
          <a:xfrm>
            <a:off x="1103313" y="4041775"/>
            <a:ext cx="42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</p:txBody>
      </p:sp>
      <p:sp>
        <p:nvSpPr>
          <p:cNvPr id="440348" name="Text Box 28"/>
          <p:cNvSpPr txBox="1">
            <a:spLocks noChangeArrowheads="1"/>
          </p:cNvSpPr>
          <p:nvPr/>
        </p:nvSpPr>
        <p:spPr bwMode="auto">
          <a:xfrm>
            <a:off x="1700213" y="3302000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440349" name="Text Box 29"/>
          <p:cNvSpPr txBox="1">
            <a:spLocks noChangeArrowheads="1"/>
          </p:cNvSpPr>
          <p:nvPr/>
        </p:nvSpPr>
        <p:spPr bwMode="auto">
          <a:xfrm>
            <a:off x="3019425" y="33020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40350" name="Oval 30"/>
          <p:cNvSpPr>
            <a:spLocks noChangeArrowheads="1"/>
          </p:cNvSpPr>
          <p:nvPr/>
        </p:nvSpPr>
        <p:spPr bwMode="auto">
          <a:xfrm>
            <a:off x="3802063" y="3848100"/>
            <a:ext cx="522287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51" name="Oval 31"/>
          <p:cNvSpPr>
            <a:spLocks noChangeArrowheads="1"/>
          </p:cNvSpPr>
          <p:nvPr/>
        </p:nvSpPr>
        <p:spPr bwMode="auto">
          <a:xfrm>
            <a:off x="4479925" y="4533900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0352" name="Text Box 32"/>
          <p:cNvSpPr txBox="1">
            <a:spLocks noChangeArrowheads="1"/>
          </p:cNvSpPr>
          <p:nvPr/>
        </p:nvSpPr>
        <p:spPr bwMode="auto">
          <a:xfrm>
            <a:off x="3917950" y="3883025"/>
            <a:ext cx="319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440353" name="Text Box 33"/>
          <p:cNvSpPr txBox="1">
            <a:spLocks noChangeArrowheads="1"/>
          </p:cNvSpPr>
          <p:nvPr/>
        </p:nvSpPr>
        <p:spPr bwMode="auto">
          <a:xfrm>
            <a:off x="4514850" y="4594225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4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4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4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4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4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4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4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440325" grpId="0" animBg="1"/>
      <p:bldP spid="440326" grpId="0" animBg="1"/>
      <p:bldP spid="440327" grpId="0" animBg="1"/>
      <p:bldP spid="440328" grpId="0" animBg="1"/>
      <p:bldP spid="440329" grpId="0" animBg="1"/>
      <p:bldP spid="440330" grpId="0" animBg="1"/>
      <p:bldP spid="440331" grpId="0" animBg="1"/>
      <p:bldP spid="440332" grpId="0" animBg="1"/>
      <p:bldP spid="440333" grpId="0" animBg="1"/>
      <p:bldP spid="440339" grpId="0"/>
      <p:bldP spid="440340" grpId="0"/>
      <p:bldP spid="440341" grpId="0"/>
      <p:bldP spid="440342" grpId="0"/>
      <p:bldP spid="440343" grpId="0"/>
      <p:bldP spid="440345" grpId="0"/>
      <p:bldP spid="440346" grpId="0"/>
      <p:bldP spid="440347" grpId="0"/>
      <p:bldP spid="440348" grpId="0"/>
      <p:bldP spid="440349" grpId="0"/>
      <p:bldP spid="440349" grpId="1"/>
      <p:bldP spid="440350" grpId="0" animBg="1"/>
      <p:bldP spid="440351" grpId="0" animBg="1"/>
      <p:bldP spid="440352" grpId="0"/>
      <p:bldP spid="440353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شبکه خوشه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شبکه </a:t>
            </a:r>
            <a:r>
              <a:rPr lang="fa-IR" dirty="0" smtClean="0">
                <a:cs typeface="Zar" pitchFamily="2" charset="-78"/>
              </a:rPr>
              <a:t>يکي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اعضاي </a:t>
            </a:r>
            <a:r>
              <a:rPr lang="fa-IR" dirty="0">
                <a:cs typeface="Zar" pitchFamily="2" charset="-78"/>
              </a:rPr>
              <a:t>سازمان افراد </a:t>
            </a:r>
            <a:r>
              <a:rPr lang="fa-IR" dirty="0" smtClean="0">
                <a:cs typeface="Zar" pitchFamily="2" charset="-78"/>
              </a:rPr>
              <a:t>ديگر </a:t>
            </a:r>
            <a:r>
              <a:rPr lang="fa-IR" dirty="0">
                <a:cs typeface="Zar" pitchFamily="2" charset="-78"/>
              </a:rPr>
              <a:t>را انتخاب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و خبر را به آنان </a:t>
            </a:r>
            <a:r>
              <a:rPr lang="fa-IR" dirty="0" smtClean="0">
                <a:cs typeface="Zar" pitchFamily="2" charset="-78"/>
              </a:rPr>
              <a:t>مي </a:t>
            </a:r>
            <a:r>
              <a:rPr lang="fa-IR" dirty="0">
                <a:cs typeface="Zar" pitchFamily="2" charset="-78"/>
              </a:rPr>
              <a:t>رساند.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441348" name="Oval 4"/>
          <p:cNvSpPr>
            <a:spLocks noChangeArrowheads="1"/>
          </p:cNvSpPr>
          <p:nvPr/>
        </p:nvSpPr>
        <p:spPr bwMode="auto">
          <a:xfrm>
            <a:off x="2403475" y="5872163"/>
            <a:ext cx="522288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49" name="Oval 5"/>
          <p:cNvSpPr>
            <a:spLocks noChangeArrowheads="1"/>
          </p:cNvSpPr>
          <p:nvPr/>
        </p:nvSpPr>
        <p:spPr bwMode="auto">
          <a:xfrm>
            <a:off x="2403475" y="4914900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50" name="Oval 6"/>
          <p:cNvSpPr>
            <a:spLocks noChangeArrowheads="1"/>
          </p:cNvSpPr>
          <p:nvPr/>
        </p:nvSpPr>
        <p:spPr bwMode="auto">
          <a:xfrm>
            <a:off x="3289300" y="5143500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51" name="Oval 7"/>
          <p:cNvSpPr>
            <a:spLocks noChangeArrowheads="1"/>
          </p:cNvSpPr>
          <p:nvPr/>
        </p:nvSpPr>
        <p:spPr bwMode="auto">
          <a:xfrm>
            <a:off x="1546225" y="5157788"/>
            <a:ext cx="522288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52" name="Oval 8"/>
          <p:cNvSpPr>
            <a:spLocks noChangeArrowheads="1"/>
          </p:cNvSpPr>
          <p:nvPr/>
        </p:nvSpPr>
        <p:spPr bwMode="auto">
          <a:xfrm>
            <a:off x="2860675" y="3929063"/>
            <a:ext cx="522288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53" name="Oval 9"/>
          <p:cNvSpPr>
            <a:spLocks noChangeArrowheads="1"/>
          </p:cNvSpPr>
          <p:nvPr/>
        </p:nvSpPr>
        <p:spPr bwMode="auto">
          <a:xfrm>
            <a:off x="3846513" y="3929063"/>
            <a:ext cx="522287" cy="5222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54" name="Oval 10"/>
          <p:cNvSpPr>
            <a:spLocks noChangeArrowheads="1"/>
          </p:cNvSpPr>
          <p:nvPr/>
        </p:nvSpPr>
        <p:spPr bwMode="auto">
          <a:xfrm>
            <a:off x="3403600" y="3028950"/>
            <a:ext cx="522288" cy="5222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2352675" y="5921375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3178175" y="519588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2438400" y="4949825"/>
            <a:ext cx="43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441358" name="Text Box 14"/>
          <p:cNvSpPr txBox="1">
            <a:spLocks noChangeArrowheads="1"/>
          </p:cNvSpPr>
          <p:nvPr/>
        </p:nvSpPr>
        <p:spPr bwMode="auto">
          <a:xfrm>
            <a:off x="1365250" y="518318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3760788" y="3976688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1360" name="Text Box 16"/>
          <p:cNvSpPr txBox="1">
            <a:spLocks noChangeArrowheads="1"/>
          </p:cNvSpPr>
          <p:nvPr/>
        </p:nvSpPr>
        <p:spPr bwMode="auto">
          <a:xfrm>
            <a:off x="2728913" y="3976688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441361" name="Text Box 17"/>
          <p:cNvSpPr txBox="1">
            <a:spLocks noChangeArrowheads="1"/>
          </p:cNvSpPr>
          <p:nvPr/>
        </p:nvSpPr>
        <p:spPr bwMode="auto">
          <a:xfrm>
            <a:off x="3338513" y="3078163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 flipV="1">
            <a:off x="2917825" y="5643563"/>
            <a:ext cx="52228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1363" name="Line 19"/>
          <p:cNvSpPr>
            <a:spLocks noChangeShapeType="1"/>
          </p:cNvSpPr>
          <p:nvPr/>
        </p:nvSpPr>
        <p:spPr bwMode="auto">
          <a:xfrm flipV="1">
            <a:off x="2655888" y="5413375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1364" name="Line 20"/>
          <p:cNvSpPr>
            <a:spLocks noChangeShapeType="1"/>
          </p:cNvSpPr>
          <p:nvPr/>
        </p:nvSpPr>
        <p:spPr bwMode="auto">
          <a:xfrm flipH="1" flipV="1">
            <a:off x="1958975" y="5661025"/>
            <a:ext cx="49530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1365" name="Line 21"/>
          <p:cNvSpPr>
            <a:spLocks noChangeShapeType="1"/>
          </p:cNvSpPr>
          <p:nvPr/>
        </p:nvSpPr>
        <p:spPr bwMode="auto">
          <a:xfrm flipH="1" flipV="1">
            <a:off x="3192463" y="4411663"/>
            <a:ext cx="392112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1366" name="Line 22"/>
          <p:cNvSpPr>
            <a:spLocks noChangeShapeType="1"/>
          </p:cNvSpPr>
          <p:nvPr/>
        </p:nvSpPr>
        <p:spPr bwMode="auto">
          <a:xfrm flipV="1">
            <a:off x="3600450" y="4456113"/>
            <a:ext cx="449263" cy="668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1367" name="Line 23"/>
          <p:cNvSpPr>
            <a:spLocks noChangeShapeType="1"/>
          </p:cNvSpPr>
          <p:nvPr/>
        </p:nvSpPr>
        <p:spPr bwMode="auto">
          <a:xfrm flipV="1">
            <a:off x="3178175" y="3527425"/>
            <a:ext cx="4064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nimBg="1"/>
      <p:bldP spid="441349" grpId="0" animBg="1"/>
      <p:bldP spid="441350" grpId="0" animBg="1"/>
      <p:bldP spid="441351" grpId="0" animBg="1"/>
      <p:bldP spid="441352" grpId="0" animBg="1"/>
      <p:bldP spid="441353" grpId="0" animBg="1"/>
      <p:bldP spid="441354" grpId="0" animBg="1"/>
      <p:bldP spid="441355" grpId="0"/>
      <p:bldP spid="441356" grpId="0"/>
      <p:bldP spid="441357" grpId="0"/>
      <p:bldP spid="441358" grpId="0"/>
      <p:bldP spid="441359" grpId="0"/>
      <p:bldP spid="441360" grpId="0"/>
      <p:bldP spid="441361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موانع ارتباطات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ميان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افراد: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1)ادراکي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2)اجتماعي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3)ارزشهاي فرهنگي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4)معاني(زبان</a:t>
            </a:r>
            <a:r>
              <a:rPr lang="fa-IR" sz="2800" dirty="0">
                <a:cs typeface="Zar" pitchFamily="2" charset="-78"/>
              </a:rPr>
              <a:t>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5)اثر </a:t>
            </a:r>
            <a:r>
              <a:rPr lang="fa-IR" sz="2800" dirty="0" smtClean="0">
                <a:cs typeface="Zar" pitchFamily="2" charset="-78"/>
              </a:rPr>
              <a:t>انگيزه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6)ارزيابي </a:t>
            </a:r>
            <a:r>
              <a:rPr lang="fa-IR" sz="2800" dirty="0">
                <a:cs typeface="Zar" pitchFamily="2" charset="-78"/>
              </a:rPr>
              <a:t>منابع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7)علايم غير شفاهي </a:t>
            </a:r>
            <a:r>
              <a:rPr lang="fa-IR" sz="2800" dirty="0">
                <a:cs typeface="Zar" pitchFamily="2" charset="-78"/>
              </a:rPr>
              <a:t>و متناقض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	</a:t>
            </a:r>
            <a:r>
              <a:rPr lang="fa-IR" sz="2800" dirty="0" smtClean="0">
                <a:cs typeface="Zar" pitchFamily="2" charset="-78"/>
              </a:rPr>
              <a:t>8)پارازيت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روشهاي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بهبود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پيام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حذف موانع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ارتباطي: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33888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1)استفاده از بازخورد به منظور بازگشت </a:t>
            </a:r>
            <a:r>
              <a:rPr lang="fa-IR" sz="2800" dirty="0" smtClean="0">
                <a:cs typeface="Zar" pitchFamily="2" charset="-78"/>
              </a:rPr>
              <a:t>نتيجه پيام</a:t>
            </a:r>
            <a:r>
              <a:rPr lang="fa-IR" sz="2800" dirty="0">
                <a:cs typeface="Zar" pitchFamily="2" charset="-78"/>
              </a:rPr>
              <a:t>،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تا فرستنده </a:t>
            </a:r>
            <a:r>
              <a:rPr lang="fa-IR" sz="2800" dirty="0" smtClean="0">
                <a:cs typeface="Zar" pitchFamily="2" charset="-78"/>
              </a:rPr>
              <a:t>پيام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وضعيت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نتيجه </a:t>
            </a:r>
            <a:r>
              <a:rPr lang="fa-IR" sz="2800" dirty="0">
                <a:cs typeface="Zar" pitchFamily="2" charset="-78"/>
              </a:rPr>
              <a:t>ارسال </a:t>
            </a:r>
            <a:r>
              <a:rPr lang="fa-IR" sz="2800" dirty="0" smtClean="0">
                <a:cs typeface="Zar" pitchFamily="2" charset="-78"/>
              </a:rPr>
              <a:t>پيام </a:t>
            </a:r>
            <a:r>
              <a:rPr lang="fa-IR" sz="2800" dirty="0">
                <a:cs typeface="Zar" pitchFamily="2" charset="-78"/>
              </a:rPr>
              <a:t>آگاه شود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2)افشا به منظور دادن اطلاعات مربوط و معتبر درباره فرستنده </a:t>
            </a:r>
            <a:r>
              <a:rPr lang="fa-IR" sz="2800" dirty="0" smtClean="0">
                <a:cs typeface="Zar" pitchFamily="2" charset="-78"/>
              </a:rPr>
              <a:t>پيام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3)تشريح پيام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4)استفاده از ارتباطات </a:t>
            </a:r>
            <a:r>
              <a:rPr lang="fa-IR" sz="2800" dirty="0" smtClean="0">
                <a:cs typeface="Zar" pitchFamily="2" charset="-78"/>
              </a:rPr>
              <a:t>شفاهي </a:t>
            </a:r>
            <a:r>
              <a:rPr lang="fa-IR" sz="2800" dirty="0">
                <a:cs typeface="Zar" pitchFamily="2" charset="-78"/>
              </a:rPr>
              <a:t>که نسبت به ارتباطات </a:t>
            </a:r>
            <a:r>
              <a:rPr lang="fa-IR" sz="2800" dirty="0" smtClean="0">
                <a:cs typeface="Zar" pitchFamily="2" charset="-78"/>
              </a:rPr>
              <a:t>کتبي </a:t>
            </a:r>
            <a:r>
              <a:rPr lang="fa-IR" sz="2800" dirty="0">
                <a:cs typeface="Zar" pitchFamily="2" charset="-78"/>
              </a:rPr>
              <a:t>از دقت </a:t>
            </a:r>
            <a:r>
              <a:rPr lang="fa-IR" sz="2800" dirty="0" smtClean="0">
                <a:cs typeface="Zar" pitchFamily="2" charset="-78"/>
              </a:rPr>
              <a:t>بيشتري </a:t>
            </a:r>
            <a:r>
              <a:rPr lang="fa-IR" sz="2800" dirty="0">
                <a:cs typeface="Zar" pitchFamily="2" charset="-78"/>
              </a:rPr>
              <a:t>برخوردار است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5)آگاهي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علايم </a:t>
            </a:r>
            <a:r>
              <a:rPr lang="fa-IR" sz="2800" dirty="0">
                <a:cs typeface="Zar" pitchFamily="2" charset="-78"/>
              </a:rPr>
              <a:t>ارتباط و مهمتر از همه استفاده از زبان ساده فهم به حذف موانع </a:t>
            </a:r>
            <a:r>
              <a:rPr lang="fa-IR" sz="2800" dirty="0" smtClean="0">
                <a:cs typeface="Zar" pitchFamily="2" charset="-78"/>
              </a:rPr>
              <a:t>ارتباطي </a:t>
            </a:r>
            <a:r>
              <a:rPr lang="fa-IR" sz="2800" dirty="0">
                <a:cs typeface="Zar" pitchFamily="2" charset="-78"/>
              </a:rPr>
              <a:t>کمک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کند</a:t>
            </a:r>
            <a:r>
              <a:rPr lang="en-US" sz="2800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فرآيندي </a:t>
            </a:r>
            <a:r>
              <a:rPr lang="fa-IR" dirty="0">
                <a:cs typeface="Zar" pitchFamily="2" charset="-78"/>
              </a:rPr>
              <a:t>است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حصول </a:t>
            </a:r>
            <a:r>
              <a:rPr lang="fa-IR" dirty="0" smtClean="0">
                <a:cs typeface="Zar" pitchFamily="2" charset="-78"/>
              </a:rPr>
              <a:t>اطمينان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اينکه فعاليتهاي </a:t>
            </a:r>
            <a:r>
              <a:rPr lang="fa-IR" dirty="0">
                <a:cs typeface="Zar" pitchFamily="2" charset="-78"/>
              </a:rPr>
              <a:t>انجام شده با </a:t>
            </a:r>
            <a:r>
              <a:rPr lang="fa-IR" dirty="0" smtClean="0">
                <a:cs typeface="Zar" pitchFamily="2" charset="-78"/>
              </a:rPr>
              <a:t>فعاليت هاي 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شده مطابقت دارد.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      ((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آنچه که هست و آنچه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باشد))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3411538" y="261938"/>
            <a:ext cx="2554287" cy="6953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3424238" y="1487488"/>
            <a:ext cx="2554287" cy="6953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3421063" y="2703513"/>
            <a:ext cx="2554287" cy="6953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3435350" y="3914775"/>
            <a:ext cx="2554288" cy="6953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6330950" y="5514975"/>
            <a:ext cx="1771650" cy="623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1403350" y="5516563"/>
            <a:ext cx="1771650" cy="6238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3862388" y="5518150"/>
            <a:ext cx="1771650" cy="623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45453" name="Line 13"/>
          <p:cNvSpPr>
            <a:spLocks noChangeShapeType="1"/>
          </p:cNvSpPr>
          <p:nvPr/>
        </p:nvSpPr>
        <p:spPr bwMode="auto">
          <a:xfrm>
            <a:off x="4673600" y="973138"/>
            <a:ext cx="0" cy="50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54" name="Line 14"/>
          <p:cNvSpPr>
            <a:spLocks noChangeShapeType="1"/>
          </p:cNvSpPr>
          <p:nvPr/>
        </p:nvSpPr>
        <p:spPr bwMode="auto">
          <a:xfrm>
            <a:off x="4675188" y="2189163"/>
            <a:ext cx="0" cy="50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55" name="Line 15"/>
          <p:cNvSpPr>
            <a:spLocks noChangeShapeType="1"/>
          </p:cNvSpPr>
          <p:nvPr/>
        </p:nvSpPr>
        <p:spPr bwMode="auto">
          <a:xfrm>
            <a:off x="4675188" y="3389313"/>
            <a:ext cx="0" cy="50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4703763" y="4614863"/>
            <a:ext cx="0" cy="8715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57" name="Line 17"/>
          <p:cNvSpPr>
            <a:spLocks noChangeShapeType="1"/>
          </p:cNvSpPr>
          <p:nvPr/>
        </p:nvSpPr>
        <p:spPr bwMode="auto">
          <a:xfrm>
            <a:off x="2103438" y="5006975"/>
            <a:ext cx="51958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58" name="Line 18"/>
          <p:cNvSpPr>
            <a:spLocks noChangeShapeType="1"/>
          </p:cNvSpPr>
          <p:nvPr/>
        </p:nvSpPr>
        <p:spPr bwMode="auto">
          <a:xfrm>
            <a:off x="2105025" y="5006975"/>
            <a:ext cx="0" cy="50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60" name="Line 20"/>
          <p:cNvSpPr>
            <a:spLocks noChangeShapeType="1"/>
          </p:cNvSpPr>
          <p:nvPr/>
        </p:nvSpPr>
        <p:spPr bwMode="auto">
          <a:xfrm>
            <a:off x="7283450" y="5006975"/>
            <a:ext cx="0" cy="50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61" name="Text Box 21"/>
          <p:cNvSpPr txBox="1">
            <a:spLocks noChangeArrowheads="1"/>
          </p:cNvSpPr>
          <p:nvPr/>
        </p:nvSpPr>
        <p:spPr bwMode="auto">
          <a:xfrm>
            <a:off x="3429000" y="363538"/>
            <a:ext cx="236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مرحله 1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تعيين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استانداردها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2" name="Text Box 22"/>
          <p:cNvSpPr txBox="1">
            <a:spLocks noChangeArrowheads="1"/>
          </p:cNvSpPr>
          <p:nvPr/>
        </p:nvSpPr>
        <p:spPr bwMode="auto">
          <a:xfrm>
            <a:off x="3398838" y="1625600"/>
            <a:ext cx="2379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مرحله 2 سنجش عملکرد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3597275" y="2684463"/>
            <a:ext cx="219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مرحله 3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مقايسه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 با استانداردها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4" name="Text Box 24"/>
          <p:cNvSpPr txBox="1">
            <a:spLocks noChangeArrowheads="1"/>
          </p:cNvSpPr>
          <p:nvPr/>
        </p:nvSpPr>
        <p:spPr bwMode="auto">
          <a:xfrm>
            <a:off x="3903663" y="4049713"/>
            <a:ext cx="146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مرحله 4 اقدام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5" name="Text Box 25"/>
          <p:cNvSpPr txBox="1">
            <a:spLocks noChangeArrowheads="1"/>
          </p:cNvSpPr>
          <p:nvPr/>
        </p:nvSpPr>
        <p:spPr bwMode="auto">
          <a:xfrm>
            <a:off x="6502400" y="5618163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تغيير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استانداردها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6" name="Text Box 26"/>
          <p:cNvSpPr txBox="1">
            <a:spLocks noChangeArrowheads="1"/>
          </p:cNvSpPr>
          <p:nvPr/>
        </p:nvSpPr>
        <p:spPr bwMode="auto">
          <a:xfrm>
            <a:off x="3689350" y="5618163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اقدام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اصلاحي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7" name="Text Box 27"/>
          <p:cNvSpPr txBox="1">
            <a:spLocks noChangeArrowheads="1"/>
          </p:cNvSpPr>
          <p:nvPr/>
        </p:nvSpPr>
        <p:spPr bwMode="auto">
          <a:xfrm>
            <a:off x="1179513" y="5618163"/>
            <a:ext cx="163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تائيد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>
            <a:off x="8716963" y="479425"/>
            <a:ext cx="0" cy="528161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>
            <a:off x="5994400" y="508000"/>
            <a:ext cx="2728913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70" name="Line 30"/>
          <p:cNvSpPr>
            <a:spLocks noChangeShapeType="1"/>
          </p:cNvSpPr>
          <p:nvPr/>
        </p:nvSpPr>
        <p:spPr bwMode="auto">
          <a:xfrm flipH="1">
            <a:off x="8128000" y="5732463"/>
            <a:ext cx="6096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71" name="Line 31"/>
          <p:cNvSpPr>
            <a:spLocks noChangeShapeType="1"/>
          </p:cNvSpPr>
          <p:nvPr/>
        </p:nvSpPr>
        <p:spPr bwMode="auto">
          <a:xfrm flipH="1">
            <a:off x="6010275" y="1809750"/>
            <a:ext cx="2728913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1741488" y="6459538"/>
            <a:ext cx="55737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44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4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44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nimBg="1"/>
      <p:bldP spid="445445" grpId="0" animBg="1"/>
      <p:bldP spid="445446" grpId="0" animBg="1"/>
      <p:bldP spid="445447" grpId="0" animBg="1"/>
      <p:bldP spid="445450" grpId="0" animBg="1"/>
      <p:bldP spid="445451" grpId="0" animBg="1"/>
      <p:bldP spid="445452" grpId="0" animBg="1"/>
      <p:bldP spid="445461" grpId="0"/>
      <p:bldP spid="445462" grpId="0"/>
      <p:bldP spid="445463" grpId="0"/>
      <p:bldP spid="445464" grpId="0"/>
      <p:bldP spid="445465" grpId="0"/>
      <p:bldP spid="445466" grpId="0"/>
      <p:bldP spid="445467" grpId="0"/>
      <p:bldP spid="445472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636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تعيين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استانداردها: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19425"/>
            <a:ext cx="8361363" cy="186531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استانداردها </a:t>
            </a:r>
            <a:r>
              <a:rPr lang="fa-IR" dirty="0" smtClean="0">
                <a:cs typeface="Zar" pitchFamily="2" charset="-78"/>
              </a:rPr>
              <a:t>معيارهاي ويژه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براي </a:t>
            </a:r>
            <a:r>
              <a:rPr lang="fa-IR" dirty="0">
                <a:cs typeface="Zar" pitchFamily="2" charset="-78"/>
              </a:rPr>
              <a:t>سنجش عملکرد </a:t>
            </a:r>
            <a:r>
              <a:rPr lang="fa-IR" dirty="0" smtClean="0">
                <a:cs typeface="Zar" pitchFamily="2" charset="-78"/>
              </a:rPr>
              <a:t>آينده </a:t>
            </a:r>
            <a:r>
              <a:rPr lang="fa-IR" dirty="0">
                <a:cs typeface="Zar" pitchFamily="2" charset="-78"/>
              </a:rPr>
              <a:t>سازمان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مديران مسئوليت </a:t>
            </a:r>
            <a:r>
              <a:rPr lang="fa-IR" dirty="0">
                <a:cs typeface="Zar" pitchFamily="2" charset="-78"/>
              </a:rPr>
              <a:t>دارند هدفها و 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سازماني </a:t>
            </a:r>
            <a:r>
              <a:rPr lang="fa-IR" dirty="0">
                <a:cs typeface="Zar" pitchFamily="2" charset="-78"/>
              </a:rPr>
              <a:t>را به </a:t>
            </a:r>
            <a:r>
              <a:rPr lang="fa-IR" dirty="0" smtClean="0">
                <a:cs typeface="Zar" pitchFamily="2" charset="-78"/>
              </a:rPr>
              <a:t>استانداردهاي </a:t>
            </a:r>
            <a:r>
              <a:rPr lang="fa-IR" dirty="0">
                <a:cs typeface="Zar" pitchFamily="2" charset="-78"/>
              </a:rPr>
              <a:t>قابل سنجش و مناسب </a:t>
            </a:r>
            <a:r>
              <a:rPr lang="fa-IR" dirty="0" smtClean="0">
                <a:cs typeface="Zar" pitchFamily="2" charset="-78"/>
              </a:rPr>
              <a:t>تبديل </a:t>
            </a:r>
            <a:r>
              <a:rPr lang="fa-IR" dirty="0">
                <a:cs typeface="Zar" pitchFamily="2" charset="-78"/>
              </a:rPr>
              <a:t>کنند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49275"/>
            <a:ext cx="77724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6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شعار </a:t>
            </a:r>
            <a:r>
              <a:rPr lang="fa-IR" sz="6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 علمي</a:t>
            </a:r>
            <a:endParaRPr lang="en-US" sz="6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500438"/>
            <a:ext cx="7848600" cy="17526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fa-IR" sz="5000" dirty="0">
                <a:cs typeface="Zar" pitchFamily="2" charset="-78"/>
              </a:rPr>
              <a:t>انتخاب </a:t>
            </a:r>
            <a:r>
              <a:rPr lang="fa-IR" sz="5000" dirty="0" smtClean="0">
                <a:cs typeface="Zar" pitchFamily="2" charset="-78"/>
              </a:rPr>
              <a:t>بهترين </a:t>
            </a:r>
            <a:r>
              <a:rPr lang="fa-IR" sz="5000" dirty="0">
                <a:cs typeface="Zar" pitchFamily="2" charset="-78"/>
              </a:rPr>
              <a:t>روش </a:t>
            </a:r>
            <a:r>
              <a:rPr lang="fa-IR" sz="5000" dirty="0" smtClean="0">
                <a:cs typeface="Zar" pitchFamily="2" charset="-78"/>
              </a:rPr>
              <a:t>براي </a:t>
            </a:r>
            <a:r>
              <a:rPr lang="fa-IR" sz="5000" dirty="0">
                <a:cs typeface="Zar" pitchFamily="2" charset="-78"/>
              </a:rPr>
              <a:t>انجام هر کار</a:t>
            </a:r>
            <a:endParaRPr lang="en-US" sz="50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استانداردها: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1)استانداردهاي کمي: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   </a:t>
            </a:r>
            <a:r>
              <a:rPr lang="fa-IR" dirty="0" smtClean="0">
                <a:cs typeface="Zar" pitchFamily="2" charset="-78"/>
              </a:rPr>
              <a:t>کميت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مقدار،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تعداد و زمان مورد نظر را نشان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2)استانداردهاي کيفي: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 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استانداردها بر </a:t>
            </a:r>
            <a:r>
              <a:rPr lang="fa-IR" dirty="0" smtClean="0">
                <a:cs typeface="Zar" pitchFamily="2" charset="-78"/>
              </a:rPr>
              <a:t>کيفيت توليدات يا </a:t>
            </a:r>
            <a:r>
              <a:rPr lang="fa-IR" dirty="0">
                <a:cs typeface="Zar" pitchFamily="2" charset="-78"/>
              </a:rPr>
              <a:t>خدمات نظر دارد و </a:t>
            </a:r>
            <a:r>
              <a:rPr lang="fa-IR" dirty="0" smtClean="0">
                <a:cs typeface="Zar" pitchFamily="2" charset="-78"/>
              </a:rPr>
              <a:t>مطلوبيت </a:t>
            </a:r>
            <a:r>
              <a:rPr lang="fa-IR" dirty="0">
                <a:cs typeface="Zar" pitchFamily="2" charset="-78"/>
              </a:rPr>
              <a:t>آنها را </a:t>
            </a:r>
            <a:r>
              <a:rPr lang="fa-IR" dirty="0" smtClean="0">
                <a:cs typeface="Zar" pitchFamily="2" charset="-78"/>
              </a:rPr>
              <a:t>تعيين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79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سنجش عملکرد: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19463"/>
            <a:ext cx="8229600" cy="13287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وقتي </a:t>
            </a:r>
            <a:r>
              <a:rPr lang="fa-IR" dirty="0">
                <a:cs typeface="Zar" pitchFamily="2" charset="-78"/>
              </a:rPr>
              <a:t>استانداردها </a:t>
            </a:r>
            <a:r>
              <a:rPr lang="fa-IR" dirty="0" smtClean="0">
                <a:cs typeface="Zar" pitchFamily="2" charset="-78"/>
              </a:rPr>
              <a:t>معين </a:t>
            </a:r>
            <a:r>
              <a:rPr lang="fa-IR" dirty="0">
                <a:cs typeface="Zar" pitchFamily="2" charset="-78"/>
              </a:rPr>
              <a:t>شدند،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بر اساس قاعده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منظم،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بايد فرآيندي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سنجش عملکرد </a:t>
            </a:r>
            <a:r>
              <a:rPr lang="fa-IR" dirty="0" smtClean="0">
                <a:cs typeface="Zar" pitchFamily="2" charset="-78"/>
              </a:rPr>
              <a:t>زيردستان تنظيم </a:t>
            </a:r>
            <a:r>
              <a:rPr lang="fa-IR" dirty="0">
                <a:cs typeface="Zar" pitchFamily="2" charset="-78"/>
              </a:rPr>
              <a:t>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مقايسه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عملکرد با استانداردها: 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33713"/>
            <a:ext cx="8229600" cy="1617662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هنگام </a:t>
            </a:r>
            <a:r>
              <a:rPr lang="fa-IR" dirty="0" smtClean="0">
                <a:cs typeface="Zar" pitchFamily="2" charset="-78"/>
              </a:rPr>
              <a:t>مقايسه </a:t>
            </a:r>
            <a:r>
              <a:rPr lang="fa-IR" dirty="0">
                <a:cs typeface="Zar" pitchFamily="2" charset="-78"/>
              </a:rPr>
              <a:t>عملکرد با استانداردها،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قضاوت خود را به کار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گيرند</a:t>
            </a:r>
            <a:r>
              <a:rPr lang="fa-IR" dirty="0">
                <a:cs typeface="Zar" pitchFamily="2" charset="-78"/>
              </a:rPr>
              <a:t>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آنان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علت </a:t>
            </a:r>
            <a:r>
              <a:rPr lang="fa-IR" dirty="0" smtClean="0">
                <a:cs typeface="Zar" pitchFamily="2" charset="-78"/>
              </a:rPr>
              <a:t>پايين </a:t>
            </a:r>
            <a:r>
              <a:rPr lang="fa-IR" dirty="0">
                <a:cs typeface="Zar" pitchFamily="2" charset="-78"/>
              </a:rPr>
              <a:t>تر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بالاتر بودن سطح عملکرد از استاندارد را بدانند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اقدام کردن: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0"/>
            <a:ext cx="8229600" cy="1284288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بعد از </a:t>
            </a:r>
            <a:r>
              <a:rPr lang="fa-IR" dirty="0" smtClean="0">
                <a:cs typeface="Zar" pitchFamily="2" charset="-78"/>
              </a:rPr>
              <a:t>اينکه مديران </a:t>
            </a:r>
            <a:r>
              <a:rPr lang="fa-IR" dirty="0">
                <a:cs typeface="Zar" pitchFamily="2" charset="-78"/>
              </a:rPr>
              <a:t>عملکرد را با استانداردها </a:t>
            </a:r>
            <a:r>
              <a:rPr lang="fa-IR" dirty="0" smtClean="0">
                <a:cs typeface="Zar" pitchFamily="2" charset="-78"/>
              </a:rPr>
              <a:t>مقايسه </a:t>
            </a:r>
            <a:r>
              <a:rPr lang="fa-IR" dirty="0">
                <a:cs typeface="Zar" pitchFamily="2" charset="-78"/>
              </a:rPr>
              <a:t>کردند </a:t>
            </a:r>
            <a:r>
              <a:rPr lang="fa-IR" dirty="0" smtClean="0">
                <a:cs typeface="Zar" pitchFamily="2" charset="-78"/>
              </a:rPr>
              <a:t>بايد اقداماتي </a:t>
            </a:r>
            <a:r>
              <a:rPr lang="fa-IR" dirty="0">
                <a:cs typeface="Zar" pitchFamily="2" charset="-78"/>
              </a:rPr>
              <a:t>را به عمل آورند.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اقدامات برحسب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مورد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نياز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3563"/>
            <a:ext cx="8229600" cy="4114800"/>
          </a:xfrm>
        </p:spPr>
        <p:txBody>
          <a:bodyPr/>
          <a:lstStyle/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1)اقدام </a:t>
            </a:r>
            <a:r>
              <a:rPr lang="fa-IR" sz="2800" dirty="0" smtClean="0">
                <a:cs typeface="Zar" pitchFamily="2" charset="-78"/>
              </a:rPr>
              <a:t>اصلاحي: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</a:t>
            </a:r>
            <a:r>
              <a:rPr lang="fa-IR" sz="2800" dirty="0" smtClean="0">
                <a:cs typeface="Zar" pitchFamily="2" charset="-78"/>
              </a:rPr>
              <a:t>وقتي </a:t>
            </a:r>
            <a:r>
              <a:rPr lang="fa-IR" sz="2800" dirty="0">
                <a:cs typeface="Zar" pitchFamily="2" charset="-78"/>
              </a:rPr>
              <a:t>انجام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شود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مغايرتي بين </a:t>
            </a:r>
            <a:r>
              <a:rPr lang="fa-IR" sz="2800" dirty="0">
                <a:cs typeface="Zar" pitchFamily="2" charset="-78"/>
              </a:rPr>
              <a:t>عملکرد و استاندارد مشاهده شود و بخواهند عملکرد </a:t>
            </a:r>
            <a:r>
              <a:rPr lang="fa-IR" sz="2800" dirty="0" smtClean="0">
                <a:cs typeface="Zar" pitchFamily="2" charset="-78"/>
              </a:rPr>
              <a:t>سازماني </a:t>
            </a:r>
            <a:r>
              <a:rPr lang="fa-IR" sz="2800" dirty="0">
                <a:cs typeface="Zar" pitchFamily="2" charset="-78"/>
              </a:rPr>
              <a:t>را در جهت استانداردها </a:t>
            </a:r>
            <a:r>
              <a:rPr lang="fa-IR" sz="2800" dirty="0" smtClean="0">
                <a:cs typeface="Zar" pitchFamily="2" charset="-78"/>
              </a:rPr>
              <a:t>پيش </a:t>
            </a:r>
            <a:r>
              <a:rPr lang="fa-IR" sz="2800" dirty="0">
                <a:cs typeface="Zar" pitchFamily="2" charset="-78"/>
              </a:rPr>
              <a:t>ببرند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2)تائيد </a:t>
            </a:r>
            <a:r>
              <a:rPr lang="fa-IR" sz="2800" dirty="0">
                <a:cs typeface="Zar" pitchFamily="2" charset="-78"/>
              </a:rPr>
              <a:t>عملکرد: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اگر عملکرد مطابق استاندارد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بالاتر از آن باشد،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 smtClean="0">
                <a:cs typeface="Zar" pitchFamily="2" charset="-78"/>
              </a:rPr>
              <a:t>مديران بايد موفقيت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تائيد </a:t>
            </a:r>
            <a:r>
              <a:rPr lang="fa-IR" sz="2800" dirty="0">
                <a:cs typeface="Zar" pitchFamily="2" charset="-78"/>
              </a:rPr>
              <a:t>کنند و قبول داشته باشند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3)تغيير </a:t>
            </a:r>
            <a:r>
              <a:rPr lang="fa-IR" sz="2800" dirty="0">
                <a:cs typeface="Zar" pitchFamily="2" charset="-78"/>
              </a:rPr>
              <a:t>استانداردها: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اگر عملکرد </a:t>
            </a:r>
            <a:r>
              <a:rPr lang="fa-IR" sz="2800" dirty="0" smtClean="0">
                <a:cs typeface="Zar" pitchFamily="2" charset="-78"/>
              </a:rPr>
              <a:t>سازماني هميشه بيشتر يا </a:t>
            </a:r>
            <a:r>
              <a:rPr lang="fa-IR" sz="2800" dirty="0">
                <a:cs typeface="Zar" pitchFamily="2" charset="-78"/>
              </a:rPr>
              <a:t>کمتر از استاندارد باشد </a:t>
            </a:r>
            <a:r>
              <a:rPr lang="fa-IR" sz="2800" dirty="0" smtClean="0">
                <a:cs typeface="Zar" pitchFamily="2" charset="-78"/>
              </a:rPr>
              <a:t>مديران بايد تغيير </a:t>
            </a:r>
            <a:r>
              <a:rPr lang="fa-IR" sz="2800" dirty="0">
                <a:cs typeface="Zar" pitchFamily="2" charset="-78"/>
              </a:rPr>
              <a:t>استانداردها را مورد </a:t>
            </a:r>
            <a:r>
              <a:rPr lang="fa-IR" sz="2800" dirty="0" smtClean="0">
                <a:cs typeface="Zar" pitchFamily="2" charset="-78"/>
              </a:rPr>
              <a:t>بررسي </a:t>
            </a:r>
            <a:r>
              <a:rPr lang="fa-IR" sz="2800" dirty="0">
                <a:cs typeface="Zar" pitchFamily="2" charset="-78"/>
              </a:rPr>
              <a:t>قرار دهند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7826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سطوح نظارت: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1)نظارت </a:t>
            </a:r>
            <a:r>
              <a:rPr lang="fa-IR" dirty="0" smtClean="0">
                <a:cs typeface="Zar" pitchFamily="2" charset="-78"/>
              </a:rPr>
              <a:t>راهبردي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2)نظارت </a:t>
            </a:r>
            <a:r>
              <a:rPr lang="fa-IR" dirty="0" smtClean="0">
                <a:cs typeface="Zar" pitchFamily="2" charset="-78"/>
              </a:rPr>
              <a:t>راهکاري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>
                <a:cs typeface="Zar" pitchFamily="2" charset="-78"/>
              </a:rPr>
              <a:t>3)نظارت </a:t>
            </a:r>
            <a:r>
              <a:rPr lang="fa-IR" dirty="0" smtClean="0">
                <a:cs typeface="Zar" pitchFamily="2" charset="-78"/>
              </a:rPr>
              <a:t>عملياتي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راهبردي: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90850"/>
            <a:ext cx="8229600" cy="19097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فرآيندي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اجراي موفقيت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آميز </a:t>
            </a:r>
            <a:r>
              <a:rPr lang="fa-IR" dirty="0">
                <a:cs typeface="Zar" pitchFamily="2" charset="-78"/>
              </a:rPr>
              <a:t>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راهبردي </a:t>
            </a:r>
            <a:r>
              <a:rPr lang="fa-IR" dirty="0">
                <a:cs typeface="Zar" pitchFamily="2" charset="-78"/>
              </a:rPr>
              <a:t>بلند مدت سازمان را </a:t>
            </a:r>
            <a:r>
              <a:rPr lang="fa-IR" dirty="0" smtClean="0">
                <a:cs typeface="Zar" pitchFamily="2" charset="-78"/>
              </a:rPr>
              <a:t>تضمين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نظارت که </a:t>
            </a:r>
            <a:r>
              <a:rPr lang="fa-IR" dirty="0" smtClean="0">
                <a:cs typeface="Zar" pitchFamily="2" charset="-78"/>
              </a:rPr>
              <a:t>مسئوليت </a:t>
            </a:r>
            <a:r>
              <a:rPr lang="fa-IR" dirty="0">
                <a:cs typeface="Zar" pitchFamily="2" charset="-78"/>
              </a:rPr>
              <a:t>آن بر عهده </a:t>
            </a:r>
            <a:r>
              <a:rPr lang="fa-IR" dirty="0" smtClean="0">
                <a:cs typeface="Zar" pitchFamily="2" charset="-78"/>
              </a:rPr>
              <a:t>مديريت عالي </a:t>
            </a:r>
            <a:r>
              <a:rPr lang="fa-IR" dirty="0">
                <a:cs typeface="Zar" pitchFamily="2" charset="-78"/>
              </a:rPr>
              <a:t>است، </a:t>
            </a:r>
            <a:r>
              <a:rPr lang="fa-IR" dirty="0" smtClean="0">
                <a:cs typeface="Zar" pitchFamily="2" charset="-78"/>
              </a:rPr>
              <a:t>چارچوبي </a:t>
            </a:r>
            <a:r>
              <a:rPr lang="fa-IR" dirty="0">
                <a:cs typeface="Zar" pitchFamily="2" charset="-78"/>
              </a:rPr>
              <a:t>بلند مدت دارد.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راهکاري: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47988"/>
            <a:ext cx="8229600" cy="2170112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فرآيندي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اجراي موفقيت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آميز </a:t>
            </a:r>
            <a:r>
              <a:rPr lang="fa-IR" dirty="0">
                <a:cs typeface="Zar" pitchFamily="2" charset="-78"/>
              </a:rPr>
              <a:t>برنامه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را در سطح واحدها، با توجه به عوامل </a:t>
            </a:r>
            <a:r>
              <a:rPr lang="fa-IR" dirty="0" smtClean="0">
                <a:cs typeface="Zar" pitchFamily="2" charset="-78"/>
              </a:rPr>
              <a:t>ويژه داخلي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خارجي </a:t>
            </a:r>
            <a:r>
              <a:rPr lang="fa-IR" dirty="0">
                <a:cs typeface="Zar" pitchFamily="2" charset="-78"/>
              </a:rPr>
              <a:t>که بر </a:t>
            </a:r>
            <a:r>
              <a:rPr lang="fa-IR" dirty="0" smtClean="0">
                <a:cs typeface="Zar" pitchFamily="2" charset="-78"/>
              </a:rPr>
              <a:t>چنين </a:t>
            </a:r>
            <a:r>
              <a:rPr lang="fa-IR" dirty="0">
                <a:cs typeface="Zar" pitchFamily="2" charset="-78"/>
              </a:rPr>
              <a:t>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هايي تاثير </a:t>
            </a:r>
            <a:r>
              <a:rPr lang="fa-IR" dirty="0">
                <a:cs typeface="Zar" pitchFamily="2" charset="-78"/>
              </a:rPr>
              <a:t>دارند، </a:t>
            </a:r>
            <a:r>
              <a:rPr lang="fa-IR" dirty="0" smtClean="0">
                <a:cs typeface="Zar" pitchFamily="2" charset="-78"/>
              </a:rPr>
              <a:t>تضمين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مسئول کنترل </a:t>
            </a:r>
            <a:r>
              <a:rPr lang="fa-IR" dirty="0" smtClean="0">
                <a:cs typeface="Zar" pitchFamily="2" charset="-78"/>
              </a:rPr>
              <a:t>راهکاري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64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عملياتي: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33738"/>
            <a:ext cx="8229600" cy="18065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فرآيندي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اجراي موفقيت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آميز </a:t>
            </a:r>
            <a:r>
              <a:rPr lang="fa-IR" dirty="0">
                <a:cs typeface="Zar" pitchFamily="2" charset="-78"/>
              </a:rPr>
              <a:t>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عملياتي </a:t>
            </a:r>
            <a:r>
              <a:rPr lang="fa-IR" dirty="0">
                <a:cs typeface="Zar" pitchFamily="2" charset="-78"/>
              </a:rPr>
              <a:t>روزانه را با </a:t>
            </a:r>
            <a:r>
              <a:rPr lang="fa-IR" dirty="0" smtClean="0">
                <a:cs typeface="Zar" pitchFamily="2" charset="-78"/>
              </a:rPr>
              <a:t>ارزيابي فعاليت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داخلي </a:t>
            </a:r>
            <a:r>
              <a:rPr lang="fa-IR" dirty="0">
                <a:cs typeface="Zar" pitchFamily="2" charset="-78"/>
              </a:rPr>
              <a:t>مورد نظر </a:t>
            </a:r>
            <a:r>
              <a:rPr lang="fa-IR" dirty="0" smtClean="0">
                <a:cs typeface="Zar" pitchFamily="2" charset="-78"/>
              </a:rPr>
              <a:t>تضمين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 </a:t>
            </a: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خط اول مسئول نظارت </a:t>
            </a:r>
            <a:r>
              <a:rPr lang="fa-IR" dirty="0" smtClean="0">
                <a:cs typeface="Zar" pitchFamily="2" charset="-78"/>
              </a:rPr>
              <a:t>عملياتي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اند.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6651625" y="209550"/>
            <a:ext cx="1625600" cy="681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6653213" y="1425575"/>
            <a:ext cx="1625600" cy="681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6653213" y="2768600"/>
            <a:ext cx="1625600" cy="681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6626225" y="4156075"/>
            <a:ext cx="1625600" cy="681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4413250" y="4171950"/>
            <a:ext cx="1625600" cy="681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3" name="AutoShape 9"/>
          <p:cNvSpPr>
            <a:spLocks noChangeArrowheads="1"/>
          </p:cNvSpPr>
          <p:nvPr/>
        </p:nvSpPr>
        <p:spPr bwMode="auto">
          <a:xfrm>
            <a:off x="4106863" y="207963"/>
            <a:ext cx="1885950" cy="696912"/>
          </a:xfrm>
          <a:prstGeom prst="parallelogram">
            <a:avLst>
              <a:gd name="adj" fmla="val 67654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4" name="AutoShape 10"/>
          <p:cNvSpPr>
            <a:spLocks noChangeArrowheads="1"/>
          </p:cNvSpPr>
          <p:nvPr/>
        </p:nvSpPr>
        <p:spPr bwMode="auto">
          <a:xfrm>
            <a:off x="4094163" y="1423988"/>
            <a:ext cx="1885950" cy="696912"/>
          </a:xfrm>
          <a:prstGeom prst="parallelogram">
            <a:avLst>
              <a:gd name="adj" fmla="val 67654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5" name="AutoShape 11"/>
          <p:cNvSpPr>
            <a:spLocks noChangeArrowheads="1"/>
          </p:cNvSpPr>
          <p:nvPr/>
        </p:nvSpPr>
        <p:spPr bwMode="auto">
          <a:xfrm>
            <a:off x="4108450" y="2695575"/>
            <a:ext cx="1885950" cy="696913"/>
          </a:xfrm>
          <a:prstGeom prst="parallelogram">
            <a:avLst>
              <a:gd name="adj" fmla="val 67654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6" name="Rectangle 12"/>
          <p:cNvSpPr>
            <a:spLocks noChangeArrowheads="1"/>
          </p:cNvSpPr>
          <p:nvPr/>
        </p:nvSpPr>
        <p:spPr bwMode="auto">
          <a:xfrm>
            <a:off x="1730375" y="890588"/>
            <a:ext cx="1857375" cy="7270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auto">
          <a:xfrm>
            <a:off x="2543175" y="2386013"/>
            <a:ext cx="1495425" cy="8858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>
            <a:off x="5765800" y="542925"/>
            <a:ext cx="8842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>
            <a:off x="5738813" y="1801813"/>
            <a:ext cx="8842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5753100" y="3087688"/>
            <a:ext cx="8842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>
            <a:off x="8277225" y="542925"/>
            <a:ext cx="6524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8923338" y="528638"/>
            <a:ext cx="0" cy="5559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4" name="Line 20"/>
          <p:cNvSpPr>
            <a:spLocks noChangeShapeType="1"/>
          </p:cNvSpPr>
          <p:nvPr/>
        </p:nvSpPr>
        <p:spPr bwMode="auto">
          <a:xfrm flipH="1">
            <a:off x="2827338" y="6102350"/>
            <a:ext cx="61102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6" name="Line 22"/>
          <p:cNvSpPr>
            <a:spLocks noChangeShapeType="1"/>
          </p:cNvSpPr>
          <p:nvPr/>
        </p:nvSpPr>
        <p:spPr bwMode="auto">
          <a:xfrm flipV="1">
            <a:off x="2813050" y="3257550"/>
            <a:ext cx="0" cy="28590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7" name="Line 23"/>
          <p:cNvSpPr>
            <a:spLocks noChangeShapeType="1"/>
          </p:cNvSpPr>
          <p:nvPr/>
        </p:nvSpPr>
        <p:spPr bwMode="auto">
          <a:xfrm>
            <a:off x="8283575" y="1762125"/>
            <a:ext cx="3349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8" name="Line 24"/>
          <p:cNvSpPr>
            <a:spLocks noChangeShapeType="1"/>
          </p:cNvSpPr>
          <p:nvPr/>
        </p:nvSpPr>
        <p:spPr bwMode="auto">
          <a:xfrm>
            <a:off x="8632825" y="1762125"/>
            <a:ext cx="0" cy="3860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29" name="Line 25"/>
          <p:cNvSpPr>
            <a:spLocks noChangeShapeType="1"/>
          </p:cNvSpPr>
          <p:nvPr/>
        </p:nvSpPr>
        <p:spPr bwMode="auto">
          <a:xfrm flipH="1">
            <a:off x="3321050" y="5622925"/>
            <a:ext cx="53117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0" name="Line 26"/>
          <p:cNvSpPr>
            <a:spLocks noChangeShapeType="1"/>
          </p:cNvSpPr>
          <p:nvPr/>
        </p:nvSpPr>
        <p:spPr bwMode="auto">
          <a:xfrm flipV="1">
            <a:off x="3321050" y="3300413"/>
            <a:ext cx="0" cy="2322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1" name="Line 27"/>
          <p:cNvSpPr>
            <a:spLocks noChangeShapeType="1"/>
          </p:cNvSpPr>
          <p:nvPr/>
        </p:nvSpPr>
        <p:spPr bwMode="auto">
          <a:xfrm>
            <a:off x="7399338" y="4838700"/>
            <a:ext cx="0" cy="3921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2" name="Line 28"/>
          <p:cNvSpPr>
            <a:spLocks noChangeShapeType="1"/>
          </p:cNvSpPr>
          <p:nvPr/>
        </p:nvSpPr>
        <p:spPr bwMode="auto">
          <a:xfrm flipH="1" flipV="1">
            <a:off x="3813175" y="5230813"/>
            <a:ext cx="3586163" cy="142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3802063" y="3286125"/>
            <a:ext cx="0" cy="19589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>
            <a:off x="4727575" y="920750"/>
            <a:ext cx="0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714875" y="2165350"/>
            <a:ext cx="0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714875" y="3394075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37" name="Rectangle 33"/>
          <p:cNvSpPr>
            <a:spLocks noChangeArrowheads="1"/>
          </p:cNvSpPr>
          <p:nvPr/>
        </p:nvSpPr>
        <p:spPr bwMode="auto">
          <a:xfrm>
            <a:off x="1300163" y="2605088"/>
            <a:ext cx="944562" cy="4508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998538" y="2662238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استانداردها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244475" y="2606675"/>
            <a:ext cx="944563" cy="4508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276225" y="264795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>
            <a:off x="142875" y="2008188"/>
            <a:ext cx="2265363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>
            <a:off x="2408238" y="2008188"/>
            <a:ext cx="0" cy="178117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>
            <a:off x="123825" y="2009775"/>
            <a:ext cx="0" cy="17907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>
            <a:off x="120650" y="3795713"/>
            <a:ext cx="2289175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>
            <a:off x="3584575" y="1268413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 flipV="1">
            <a:off x="3846513" y="484188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>
            <a:off x="3846513" y="457200"/>
            <a:ext cx="54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51" name="Text Box 47"/>
          <p:cNvSpPr txBox="1">
            <a:spLocks noChangeArrowheads="1"/>
          </p:cNvSpPr>
          <p:nvPr/>
        </p:nvSpPr>
        <p:spPr bwMode="auto">
          <a:xfrm>
            <a:off x="6910388" y="222250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انجام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نمي‌شود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2" name="Text Box 48"/>
          <p:cNvSpPr txBox="1">
            <a:spLocks noChangeArrowheads="1"/>
          </p:cNvSpPr>
          <p:nvPr/>
        </p:nvSpPr>
        <p:spPr bwMode="auto">
          <a:xfrm>
            <a:off x="6911975" y="1438275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انجام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نمي‌شود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3" name="Text Box 49"/>
          <p:cNvSpPr txBox="1">
            <a:spLocks noChangeArrowheads="1"/>
          </p:cNvSpPr>
          <p:nvPr/>
        </p:nvSpPr>
        <p:spPr bwMode="auto">
          <a:xfrm>
            <a:off x="6819900" y="2778125"/>
            <a:ext cx="132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علت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مغايرت تعيين مي‌شود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4" name="Text Box 50"/>
          <p:cNvSpPr txBox="1">
            <a:spLocks noChangeArrowheads="1"/>
          </p:cNvSpPr>
          <p:nvPr/>
        </p:nvSpPr>
        <p:spPr bwMode="auto">
          <a:xfrm>
            <a:off x="6777038" y="4143375"/>
            <a:ext cx="1336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 اصلاح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مي‌شود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5" name="Text Box 51"/>
          <p:cNvSpPr txBox="1">
            <a:spLocks noChangeArrowheads="1"/>
          </p:cNvSpPr>
          <p:nvPr/>
        </p:nvSpPr>
        <p:spPr bwMode="auto">
          <a:xfrm>
            <a:off x="5894388" y="107950"/>
            <a:ext cx="668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6" name="Text Box 52"/>
          <p:cNvSpPr txBox="1">
            <a:spLocks noChangeArrowheads="1"/>
          </p:cNvSpPr>
          <p:nvPr/>
        </p:nvSpPr>
        <p:spPr bwMode="auto">
          <a:xfrm>
            <a:off x="5881688" y="1423988"/>
            <a:ext cx="668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7" name="Text Box 53"/>
          <p:cNvSpPr txBox="1">
            <a:spLocks noChangeArrowheads="1"/>
          </p:cNvSpPr>
          <p:nvPr/>
        </p:nvSpPr>
        <p:spPr bwMode="auto">
          <a:xfrm>
            <a:off x="5881688" y="2709863"/>
            <a:ext cx="668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8" name="Text Box 54"/>
          <p:cNvSpPr txBox="1">
            <a:spLocks noChangeArrowheads="1"/>
          </p:cNvSpPr>
          <p:nvPr/>
        </p:nvSpPr>
        <p:spPr bwMode="auto">
          <a:xfrm>
            <a:off x="4425950" y="252413"/>
            <a:ext cx="1263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آيا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استاندارد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تطبيق مي‌کند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59" name="Text Box 55"/>
          <p:cNvSpPr txBox="1">
            <a:spLocks noChangeArrowheads="1"/>
          </p:cNvSpPr>
          <p:nvPr/>
        </p:nvSpPr>
        <p:spPr bwMode="auto">
          <a:xfrm>
            <a:off x="4427538" y="1457325"/>
            <a:ext cx="1335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مغايرت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قابل قبول است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60" name="Text Box 56"/>
          <p:cNvSpPr txBox="1">
            <a:spLocks noChangeArrowheads="1"/>
          </p:cNvSpPr>
          <p:nvPr/>
        </p:nvSpPr>
        <p:spPr bwMode="auto">
          <a:xfrm>
            <a:off x="4427538" y="2692400"/>
            <a:ext cx="134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استاندارد قابل قبول است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61" name="Text Box 57"/>
          <p:cNvSpPr txBox="1">
            <a:spLocks noChangeArrowheads="1"/>
          </p:cNvSpPr>
          <p:nvPr/>
        </p:nvSpPr>
        <p:spPr bwMode="auto">
          <a:xfrm>
            <a:off x="4456113" y="4157663"/>
            <a:ext cx="1481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استاندارد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تجديد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مي‌شود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62" name="Text Box 58"/>
          <p:cNvSpPr txBox="1">
            <a:spLocks noChangeArrowheads="1"/>
          </p:cNvSpPr>
          <p:nvPr/>
        </p:nvSpPr>
        <p:spPr bwMode="auto">
          <a:xfrm>
            <a:off x="1612900" y="919163"/>
            <a:ext cx="178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مقايسه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واقعي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 استاندارد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63" name="Text Box 59"/>
          <p:cNvSpPr txBox="1">
            <a:spLocks noChangeArrowheads="1"/>
          </p:cNvSpPr>
          <p:nvPr/>
        </p:nvSpPr>
        <p:spPr bwMode="auto">
          <a:xfrm>
            <a:off x="2641600" y="2487613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سنجش عملکرد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واقعي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64" name="Line 60"/>
          <p:cNvSpPr>
            <a:spLocks noChangeShapeType="1"/>
          </p:cNvSpPr>
          <p:nvPr/>
        </p:nvSpPr>
        <p:spPr bwMode="auto">
          <a:xfrm flipH="1">
            <a:off x="1727200" y="4505325"/>
            <a:ext cx="26844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65" name="Line 61"/>
          <p:cNvSpPr>
            <a:spLocks noChangeShapeType="1"/>
          </p:cNvSpPr>
          <p:nvPr/>
        </p:nvSpPr>
        <p:spPr bwMode="auto">
          <a:xfrm flipV="1">
            <a:off x="1716088" y="3054350"/>
            <a:ext cx="0" cy="14509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66" name="Line 62"/>
          <p:cNvSpPr>
            <a:spLocks noChangeShapeType="1"/>
          </p:cNvSpPr>
          <p:nvPr/>
        </p:nvSpPr>
        <p:spPr bwMode="auto">
          <a:xfrm flipH="1">
            <a:off x="1681163" y="1835150"/>
            <a:ext cx="1612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67" name="Line 63"/>
          <p:cNvSpPr>
            <a:spLocks noChangeShapeType="1"/>
          </p:cNvSpPr>
          <p:nvPr/>
        </p:nvSpPr>
        <p:spPr bwMode="auto">
          <a:xfrm>
            <a:off x="1684338" y="1835150"/>
            <a:ext cx="0" cy="768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68" name="Line 64"/>
          <p:cNvSpPr>
            <a:spLocks noChangeShapeType="1"/>
          </p:cNvSpPr>
          <p:nvPr/>
        </p:nvSpPr>
        <p:spPr bwMode="auto">
          <a:xfrm>
            <a:off x="3281363" y="1835150"/>
            <a:ext cx="0" cy="5508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69" name="Line 65"/>
          <p:cNvSpPr>
            <a:spLocks noChangeShapeType="1"/>
          </p:cNvSpPr>
          <p:nvPr/>
        </p:nvSpPr>
        <p:spPr bwMode="auto">
          <a:xfrm flipV="1">
            <a:off x="2568575" y="1587500"/>
            <a:ext cx="0" cy="247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6770" name="Text Box 66"/>
          <p:cNvSpPr txBox="1">
            <a:spLocks noChangeArrowheads="1"/>
          </p:cNvSpPr>
          <p:nvPr/>
        </p:nvSpPr>
        <p:spPr bwMode="auto">
          <a:xfrm>
            <a:off x="3324225" y="6211888"/>
            <a:ext cx="24241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 </a:t>
            </a:r>
            <a:r>
              <a:rPr lang="fa-I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</a:t>
            </a:r>
            <a:endParaRPr lang="en-US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6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6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6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6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6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6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6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6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6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6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5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5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5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5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5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5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5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5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5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5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5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5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5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5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56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6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6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56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5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5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/>
      <p:bldP spid="456709" grpId="0" animBg="1"/>
      <p:bldP spid="456710" grpId="0" animBg="1"/>
      <p:bldP spid="456711" grpId="0" animBg="1"/>
      <p:bldP spid="456712" grpId="0" animBg="1"/>
      <p:bldP spid="456713" grpId="0" animBg="1"/>
      <p:bldP spid="456714" grpId="0" animBg="1"/>
      <p:bldP spid="456715" grpId="0" animBg="1"/>
      <p:bldP spid="456716" grpId="0" animBg="1"/>
      <p:bldP spid="456717" grpId="0" animBg="1"/>
      <p:bldP spid="456737" grpId="0" animBg="1"/>
      <p:bldP spid="456738" grpId="0"/>
      <p:bldP spid="456739" grpId="0" animBg="1"/>
      <p:bldP spid="456740" grpId="0"/>
      <p:bldP spid="456751" grpId="0"/>
      <p:bldP spid="456752" grpId="0"/>
      <p:bldP spid="456753" grpId="0"/>
      <p:bldP spid="456754" grpId="0"/>
      <p:bldP spid="456755" grpId="0"/>
      <p:bldP spid="456756" grpId="0"/>
      <p:bldP spid="456757" grpId="0"/>
      <p:bldP spid="456758" grpId="0"/>
      <p:bldP spid="456759" grpId="0"/>
      <p:bldP spid="456760" grpId="0"/>
      <p:bldP spid="456761" grpId="0"/>
      <p:bldP spid="456762" grpId="0"/>
      <p:bldP spid="456763" grpId="0"/>
      <p:bldP spid="4567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0738"/>
            <a:ext cx="8229600" cy="1384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شيوه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لازم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براي تعيين بهترين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روش انجام کار: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36800"/>
            <a:ext cx="8229600" cy="38290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مطالعات زمان و حرکت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سرپرستي تخصصي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انگيزه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فردي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6473825" y="1160463"/>
            <a:ext cx="1843088" cy="7985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1231900" y="1147763"/>
            <a:ext cx="1843088" cy="7985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3833813" y="1163638"/>
            <a:ext cx="1843087" cy="7985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6188075" y="1277938"/>
            <a:ext cx="1566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بازده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3514725" y="1336675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فرآيند عمليات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1670050" y="1322388"/>
            <a:ext cx="72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داده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38" name="Oval 10"/>
          <p:cNvSpPr>
            <a:spLocks noChangeArrowheads="1"/>
          </p:cNvSpPr>
          <p:nvPr/>
        </p:nvSpPr>
        <p:spPr bwMode="auto">
          <a:xfrm>
            <a:off x="6599238" y="2989263"/>
            <a:ext cx="1828800" cy="18288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7739" name="Oval 11"/>
          <p:cNvSpPr>
            <a:spLocks noChangeArrowheads="1"/>
          </p:cNvSpPr>
          <p:nvPr/>
        </p:nvSpPr>
        <p:spPr bwMode="auto">
          <a:xfrm>
            <a:off x="1214438" y="2990850"/>
            <a:ext cx="1828800" cy="18288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7740" name="Oval 12"/>
          <p:cNvSpPr>
            <a:spLocks noChangeArrowheads="1"/>
          </p:cNvSpPr>
          <p:nvPr/>
        </p:nvSpPr>
        <p:spPr bwMode="auto">
          <a:xfrm>
            <a:off x="3944938" y="2992438"/>
            <a:ext cx="1828800" cy="18288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 flipV="1">
            <a:off x="2119313" y="1930400"/>
            <a:ext cx="0" cy="10747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 flipV="1">
            <a:off x="4749800" y="1917700"/>
            <a:ext cx="0" cy="10747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44" name="Line 16"/>
          <p:cNvSpPr>
            <a:spLocks noChangeShapeType="1"/>
          </p:cNvSpPr>
          <p:nvPr/>
        </p:nvSpPr>
        <p:spPr bwMode="auto">
          <a:xfrm flipV="1">
            <a:off x="7392988" y="1931988"/>
            <a:ext cx="0" cy="10747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H="1">
            <a:off x="6792913" y="3629025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46" name="Text Box 18"/>
          <p:cNvSpPr txBox="1">
            <a:spLocks noChangeArrowheads="1"/>
          </p:cNvSpPr>
          <p:nvPr/>
        </p:nvSpPr>
        <p:spPr bwMode="auto">
          <a:xfrm>
            <a:off x="6253163" y="3228975"/>
            <a:ext cx="198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 گذشته‌نگر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 flipH="1">
            <a:off x="4122738" y="3630613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 flipH="1">
            <a:off x="1381125" y="36322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6748463" y="3760788"/>
            <a:ext cx="139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رفع مشکلات بعد از وقوع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4051300" y="3236913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 همزمان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4210050" y="3687763"/>
            <a:ext cx="12176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رفع مشکلات </a:t>
            </a:r>
          </a:p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هنگام وقوع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449263" y="3251200"/>
            <a:ext cx="233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نظارت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آينده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نگر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1076325" y="3875088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پيش‌بيني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مسائل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7754" name="Line 26"/>
          <p:cNvSpPr>
            <a:spLocks noChangeShapeType="1"/>
          </p:cNvSpPr>
          <p:nvPr/>
        </p:nvSpPr>
        <p:spPr bwMode="auto">
          <a:xfrm>
            <a:off x="3033713" y="1538288"/>
            <a:ext cx="7985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55" name="Line 27"/>
          <p:cNvSpPr>
            <a:spLocks noChangeShapeType="1"/>
          </p:cNvSpPr>
          <p:nvPr/>
        </p:nvSpPr>
        <p:spPr bwMode="auto">
          <a:xfrm>
            <a:off x="5649913" y="1539875"/>
            <a:ext cx="7985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2370138" y="5399088"/>
            <a:ext cx="489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نظارت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5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5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 animBg="1"/>
      <p:bldP spid="457733" grpId="0" animBg="1"/>
      <p:bldP spid="457734" grpId="0" animBg="1"/>
      <p:bldP spid="457735" grpId="0"/>
      <p:bldP spid="457736" grpId="0"/>
      <p:bldP spid="457737" grpId="0"/>
      <p:bldP spid="457738" grpId="0" animBg="1"/>
      <p:bldP spid="457739" grpId="0" animBg="1"/>
      <p:bldP spid="457740" grpId="0" animBg="1"/>
      <p:bldP spid="457746" grpId="0"/>
      <p:bldP spid="457749" grpId="0"/>
      <p:bldP spid="457750" grpId="0"/>
      <p:bldP spid="457751" grpId="0"/>
      <p:bldP spid="457752" grpId="0"/>
      <p:bldP spid="457753" grpId="0"/>
      <p:bldP spid="457756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93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آينده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نگر: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33700"/>
            <a:ext cx="8229600" cy="288131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مطلوبترين </a:t>
            </a:r>
            <a:r>
              <a:rPr lang="fa-IR" dirty="0">
                <a:cs typeface="Zar" pitchFamily="2" charset="-78"/>
              </a:rPr>
              <a:t>نوع نظارت </a:t>
            </a:r>
            <a:r>
              <a:rPr lang="fa-IR" dirty="0" smtClean="0">
                <a:cs typeface="Zar" pitchFamily="2" charset="-78"/>
              </a:rPr>
              <a:t>آينده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نگر است، که مانع بروز مسائل 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شده شود.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نظارت قبل از وقوع هر </a:t>
            </a:r>
            <a:r>
              <a:rPr lang="fa-IR" dirty="0" smtClean="0">
                <a:cs typeface="Zar" pitchFamily="2" charset="-78"/>
              </a:rPr>
              <a:t>فعاليت </a:t>
            </a:r>
            <a:r>
              <a:rPr lang="fa-IR" dirty="0">
                <a:cs typeface="Zar" pitchFamily="2" charset="-78"/>
              </a:rPr>
              <a:t>صورت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گيرد آينده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نگر داده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و بر اساس داده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صورت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fa-IR" dirty="0">
                <a:cs typeface="Zar" pitchFamily="2" charset="-78"/>
              </a:rPr>
              <a:t>. منظور از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نظارت کاهش اشتباهات و به حداقل رساندن اقدامات </a:t>
            </a:r>
            <a:r>
              <a:rPr lang="fa-IR" dirty="0" smtClean="0">
                <a:cs typeface="Zar" pitchFamily="2" charset="-78"/>
              </a:rPr>
              <a:t>اصلاحي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22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همزمان: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6563"/>
            <a:ext cx="8229600" cy="211137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همانطور که از نامش </a:t>
            </a:r>
            <a:r>
              <a:rPr lang="fa-IR" dirty="0" smtClean="0">
                <a:cs typeface="Zar" pitchFamily="2" charset="-78"/>
              </a:rPr>
              <a:t>پيداست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زماني </a:t>
            </a:r>
            <a:r>
              <a:rPr lang="fa-IR" dirty="0">
                <a:cs typeface="Zar" pitchFamily="2" charset="-78"/>
              </a:rPr>
              <a:t>اجرا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فعاليتي </a:t>
            </a:r>
            <a:r>
              <a:rPr lang="fa-IR" dirty="0">
                <a:cs typeface="Zar" pitchFamily="2" charset="-78"/>
              </a:rPr>
              <a:t>در حال انجام شدن است. </a:t>
            </a:r>
            <a:r>
              <a:rPr lang="fa-IR" dirty="0" smtClean="0">
                <a:cs typeface="Zar" pitchFamily="2" charset="-78"/>
              </a:rPr>
              <a:t>وقتي </a:t>
            </a:r>
            <a:r>
              <a:rPr lang="fa-IR" dirty="0">
                <a:cs typeface="Zar" pitchFamily="2" charset="-78"/>
              </a:rPr>
              <a:t>نظارت هنگام </a:t>
            </a:r>
            <a:r>
              <a:rPr lang="fa-IR" dirty="0" smtClean="0">
                <a:cs typeface="Zar" pitchFamily="2" charset="-78"/>
              </a:rPr>
              <a:t>اجراي کاري </a:t>
            </a:r>
            <a:r>
              <a:rPr lang="fa-IR" dirty="0">
                <a:cs typeface="Zar" pitchFamily="2" charset="-78"/>
              </a:rPr>
              <a:t>اعمال شود، </a:t>
            </a:r>
            <a:r>
              <a:rPr lang="fa-IR" dirty="0" smtClean="0">
                <a:cs typeface="Zar" pitchFamily="2" charset="-78"/>
              </a:rPr>
              <a:t>مديريت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مشکلات را قبل از </a:t>
            </a:r>
            <a:r>
              <a:rPr lang="fa-IR" dirty="0" smtClean="0">
                <a:cs typeface="Zar" pitchFamily="2" charset="-78"/>
              </a:rPr>
              <a:t>اينکه پرهزينه </a:t>
            </a:r>
            <a:r>
              <a:rPr lang="fa-IR" dirty="0">
                <a:cs typeface="Zar" pitchFamily="2" charset="-78"/>
              </a:rPr>
              <a:t>شود حل 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93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گذشته</a:t>
            </a:r>
            <a:r>
              <a:rPr lang="en-US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نگر: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47988"/>
            <a:ext cx="8229600" cy="18510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نظارت گذشته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نگر بعد از هر </a:t>
            </a:r>
            <a:r>
              <a:rPr lang="fa-IR" dirty="0" smtClean="0">
                <a:cs typeface="Zar" pitchFamily="2" charset="-78"/>
              </a:rPr>
              <a:t>اقدامي </a:t>
            </a:r>
            <a:r>
              <a:rPr lang="fa-IR" dirty="0">
                <a:cs typeface="Zar" pitchFamily="2" charset="-78"/>
              </a:rPr>
              <a:t>به عمل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آيد </a:t>
            </a:r>
            <a:r>
              <a:rPr lang="fa-IR" dirty="0">
                <a:cs typeface="Zar" pitchFamily="2" charset="-78"/>
              </a:rPr>
              <a:t>و وابسته به بازخورد است. 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نظارت، بازده سازمان کنترل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تا </a:t>
            </a:r>
            <a:r>
              <a:rPr lang="fa-IR" dirty="0" smtClean="0">
                <a:cs typeface="Zar" pitchFamily="2" charset="-78"/>
              </a:rPr>
              <a:t>اطمينان </a:t>
            </a:r>
            <a:r>
              <a:rPr lang="fa-IR" dirty="0">
                <a:cs typeface="Zar" pitchFamily="2" charset="-78"/>
              </a:rPr>
              <a:t>حاصل شود که مطابق </a:t>
            </a:r>
            <a:r>
              <a:rPr lang="fa-IR" dirty="0" smtClean="0">
                <a:cs typeface="Zar" pitchFamily="2" charset="-78"/>
              </a:rPr>
              <a:t>استانداردهاي تعيين </a:t>
            </a:r>
            <a:r>
              <a:rPr lang="fa-IR" dirty="0">
                <a:cs typeface="Zar" pitchFamily="2" charset="-78"/>
              </a:rPr>
              <a:t>شده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گذشته‌نگر: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1831" name="Rectangle 7"/>
          <p:cNvSpPr>
            <a:spLocks noGrp="1" noChangeArrowheads="1"/>
          </p:cNvSpPr>
          <p:nvPr>
            <p:ph idx="1"/>
          </p:nvPr>
        </p:nvSpPr>
        <p:spPr>
          <a:xfrm>
            <a:off x="741363" y="1905000"/>
            <a:ext cx="7945437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1)اطلاعات </a:t>
            </a:r>
            <a:r>
              <a:rPr lang="fa-IR" dirty="0" smtClean="0">
                <a:cs typeface="Zar" pitchFamily="2" charset="-78"/>
              </a:rPr>
              <a:t>معني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داري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چگونگي تاثير تلاشهاي 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در تحقق هدفها </a:t>
            </a:r>
            <a:r>
              <a:rPr lang="fa-IR" dirty="0" smtClean="0">
                <a:cs typeface="Zar" pitchFamily="2" charset="-78"/>
              </a:rPr>
              <a:t>براي مديران </a:t>
            </a:r>
            <a:r>
              <a:rPr lang="fa-IR" dirty="0">
                <a:cs typeface="Zar" pitchFamily="2" charset="-78"/>
              </a:rPr>
              <a:t>فراهم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2)نظارت گذشته‌نگر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موجب </a:t>
            </a:r>
            <a:r>
              <a:rPr lang="fa-IR" dirty="0" smtClean="0">
                <a:cs typeface="Zar" pitchFamily="2" charset="-78"/>
              </a:rPr>
              <a:t>انگيزش </a:t>
            </a:r>
            <a:r>
              <a:rPr lang="fa-IR" dirty="0">
                <a:cs typeface="Zar" pitchFamily="2" charset="-78"/>
              </a:rPr>
              <a:t>کارکنان شود، </a:t>
            </a:r>
            <a:r>
              <a:rPr lang="fa-IR" dirty="0" smtClean="0">
                <a:cs typeface="Zar" pitchFamily="2" charset="-78"/>
              </a:rPr>
              <a:t>زيرا </a:t>
            </a:r>
            <a:r>
              <a:rPr lang="fa-IR" dirty="0">
                <a:cs typeface="Zar" pitchFamily="2" charset="-78"/>
              </a:rPr>
              <a:t>افراد </a:t>
            </a:r>
            <a:r>
              <a:rPr lang="fa-IR" dirty="0" smtClean="0">
                <a:cs typeface="Zar" pitchFamily="2" charset="-78"/>
              </a:rPr>
              <a:t>مايل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 درباره </a:t>
            </a:r>
            <a:r>
              <a:rPr lang="fa-IR" dirty="0" smtClean="0">
                <a:cs typeface="Zar" pitchFamily="2" charset="-78"/>
              </a:rPr>
              <a:t>چگونگي </a:t>
            </a:r>
            <a:r>
              <a:rPr lang="fa-IR" dirty="0">
                <a:cs typeface="Zar" pitchFamily="2" charset="-78"/>
              </a:rPr>
              <a:t>عملکرد خود </a:t>
            </a:r>
            <a:r>
              <a:rPr lang="fa-IR" dirty="0" smtClean="0">
                <a:cs typeface="Zar" pitchFamily="2" charset="-78"/>
              </a:rPr>
              <a:t>اطلاعاتي </a:t>
            </a:r>
            <a:r>
              <a:rPr lang="fa-IR" dirty="0">
                <a:cs typeface="Zar" pitchFamily="2" charset="-78"/>
              </a:rPr>
              <a:t>به دست آورند و نظارت گذشته‌نگر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اطلاعات را فراهم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61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61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 هاي نظامهاي نظارتي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نادرست: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1)نظارت </a:t>
            </a:r>
            <a:r>
              <a:rPr lang="fa-IR" dirty="0" smtClean="0">
                <a:cs typeface="Zar" pitchFamily="2" charset="-78"/>
              </a:rPr>
              <a:t>بيش </a:t>
            </a:r>
            <a:r>
              <a:rPr lang="fa-IR" dirty="0">
                <a:cs typeface="Zar" pitchFamily="2" charset="-78"/>
              </a:rPr>
              <a:t>از حد و نظارت کمتر از حد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2)نظارتهاي </a:t>
            </a:r>
            <a:r>
              <a:rPr lang="fa-IR" dirty="0">
                <a:cs typeface="Zar" pitchFamily="2" charset="-78"/>
              </a:rPr>
              <a:t>ناهماهنگ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3)عدم </a:t>
            </a:r>
            <a:r>
              <a:rPr lang="fa-IR" dirty="0" smtClean="0">
                <a:cs typeface="Zar" pitchFamily="2" charset="-78"/>
              </a:rPr>
              <a:t>توانايي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تمايز </a:t>
            </a:r>
            <a:r>
              <a:rPr lang="fa-IR" dirty="0">
                <a:cs typeface="Zar" pitchFamily="2" charset="-78"/>
              </a:rPr>
              <a:t>نظارتها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79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بيش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از حد و نظارت کمتر از حد: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3405188"/>
            <a:ext cx="8054975" cy="2112962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نظارت </a:t>
            </a:r>
            <a:r>
              <a:rPr lang="fa-IR" dirty="0" smtClean="0">
                <a:cs typeface="Zar" pitchFamily="2" charset="-78"/>
              </a:rPr>
              <a:t>بيش </a:t>
            </a:r>
            <a:r>
              <a:rPr lang="fa-IR" dirty="0">
                <a:cs typeface="Zar" pitchFamily="2" charset="-78"/>
              </a:rPr>
              <a:t>از حد مقررات </a:t>
            </a:r>
            <a:r>
              <a:rPr lang="fa-IR" dirty="0" smtClean="0">
                <a:cs typeface="Zar" pitchFamily="2" charset="-78"/>
              </a:rPr>
              <a:t>افراطي </a:t>
            </a:r>
            <a:r>
              <a:rPr lang="fa-IR" dirty="0">
                <a:cs typeface="Zar" pitchFamily="2" charset="-78"/>
              </a:rPr>
              <a:t>را بر </a:t>
            </a:r>
            <a:r>
              <a:rPr lang="fa-IR" dirty="0" smtClean="0">
                <a:cs typeface="Zar" pitchFamily="2" charset="-78"/>
              </a:rPr>
              <a:t>فعاليتها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اجراي وظايف </a:t>
            </a:r>
            <a:r>
              <a:rPr lang="fa-IR" dirty="0">
                <a:cs typeface="Zar" pitchFamily="2" charset="-78"/>
              </a:rPr>
              <a:t>افراد </a:t>
            </a:r>
            <a:r>
              <a:rPr lang="fa-IR" dirty="0" smtClean="0">
                <a:cs typeface="Zar" pitchFamily="2" charset="-78"/>
              </a:rPr>
              <a:t>تحميل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آزادي </a:t>
            </a:r>
            <a:r>
              <a:rPr lang="fa-IR" dirty="0">
                <a:cs typeface="Zar" pitchFamily="2" charset="-78"/>
              </a:rPr>
              <a:t>عمل افراد را محدود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و نظارت کمتر از حد ممکن است به کارکنان </a:t>
            </a:r>
            <a:r>
              <a:rPr lang="fa-IR" dirty="0" smtClean="0">
                <a:cs typeface="Zar" pitchFamily="2" charset="-78"/>
              </a:rPr>
              <a:t>آزادي </a:t>
            </a:r>
            <a:r>
              <a:rPr lang="fa-IR" dirty="0">
                <a:cs typeface="Zar" pitchFamily="2" charset="-78"/>
              </a:rPr>
              <a:t>عمل </a:t>
            </a:r>
            <a:r>
              <a:rPr lang="fa-IR" dirty="0" smtClean="0">
                <a:cs typeface="Zar" pitchFamily="2" charset="-78"/>
              </a:rPr>
              <a:t>فردي بيش </a:t>
            </a:r>
            <a:r>
              <a:rPr lang="fa-IR" dirty="0">
                <a:cs typeface="Zar" pitchFamily="2" charset="-78"/>
              </a:rPr>
              <a:t>از اندازه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اعطا شود.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2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ناهماهنگ: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630238" y="3090863"/>
            <a:ext cx="8056562" cy="224313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طراحي </a:t>
            </a:r>
            <a:r>
              <a:rPr lang="fa-IR" dirty="0">
                <a:cs typeface="Zar" pitchFamily="2" charset="-78"/>
              </a:rPr>
              <a:t>نظام </a:t>
            </a:r>
            <a:r>
              <a:rPr lang="fa-IR" dirty="0" smtClean="0">
                <a:cs typeface="Zar" pitchFamily="2" charset="-78"/>
              </a:rPr>
              <a:t>نظارتي </a:t>
            </a:r>
            <a:r>
              <a:rPr lang="fa-IR" dirty="0">
                <a:cs typeface="Zar" pitchFamily="2" charset="-78"/>
              </a:rPr>
              <a:t>ناهماهنگ امکان دارد </a:t>
            </a:r>
            <a:r>
              <a:rPr lang="fa-IR" dirty="0" smtClean="0">
                <a:cs typeface="Zar" pitchFamily="2" charset="-78"/>
              </a:rPr>
              <a:t>پيامهاي نامربوطي براي </a:t>
            </a:r>
            <a:r>
              <a:rPr lang="fa-IR" dirty="0">
                <a:cs typeface="Zar" pitchFamily="2" charset="-78"/>
              </a:rPr>
              <a:t>کارکنان بفرستد. </a:t>
            </a:r>
            <a:r>
              <a:rPr lang="fa-IR" dirty="0" smtClean="0">
                <a:cs typeface="Zar" pitchFamily="2" charset="-78"/>
              </a:rPr>
              <a:t>مديران بايد نظامهاي نظارتي خاصي طراحي </a:t>
            </a:r>
            <a:r>
              <a:rPr lang="fa-IR" dirty="0">
                <a:cs typeface="Zar" pitchFamily="2" charset="-78"/>
              </a:rPr>
              <a:t>کنند که موجب </a:t>
            </a:r>
            <a:r>
              <a:rPr lang="fa-IR" dirty="0" smtClean="0">
                <a:cs typeface="Zar" pitchFamily="2" charset="-78"/>
              </a:rPr>
              <a:t>ترغيب </a:t>
            </a:r>
            <a:r>
              <a:rPr lang="fa-IR" dirty="0">
                <a:cs typeface="Zar" pitchFamily="2" charset="-78"/>
              </a:rPr>
              <a:t>رفتار مناسب کارکنان و </a:t>
            </a:r>
            <a:r>
              <a:rPr lang="fa-IR" dirty="0" smtClean="0">
                <a:cs typeface="Zar" pitchFamily="2" charset="-78"/>
              </a:rPr>
              <a:t>موفقيت </a:t>
            </a:r>
            <a:r>
              <a:rPr lang="fa-IR" dirty="0">
                <a:cs typeface="Zar" pitchFamily="2" charset="-78"/>
              </a:rPr>
              <a:t>سازمان در بلند مدت شود.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93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عدم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توانايي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تمايز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نظارتها: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741363" y="2976563"/>
            <a:ext cx="7945437" cy="183673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راهبردهاي نظارتي </a:t>
            </a:r>
            <a:r>
              <a:rPr lang="fa-IR" dirty="0">
                <a:cs typeface="Zar" pitchFamily="2" charset="-78"/>
              </a:rPr>
              <a:t>غالبا بازتاب ساختار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است. </a:t>
            </a:r>
            <a:r>
              <a:rPr lang="fa-IR" dirty="0" smtClean="0">
                <a:cs typeface="Zar" pitchFamily="2" charset="-78"/>
              </a:rPr>
              <a:t>تشخيص </a:t>
            </a:r>
            <a:r>
              <a:rPr lang="fa-IR" dirty="0">
                <a:cs typeface="Zar" pitchFamily="2" charset="-78"/>
              </a:rPr>
              <a:t>ندادن </a:t>
            </a:r>
            <a:r>
              <a:rPr lang="fa-IR" dirty="0" smtClean="0">
                <a:cs typeface="Zar" pitchFamily="2" charset="-78"/>
              </a:rPr>
              <a:t>نيازهاي نظارتي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قسمتهاي </a:t>
            </a:r>
            <a:r>
              <a:rPr lang="fa-IR" dirty="0">
                <a:cs typeface="Zar" pitchFamily="2" charset="-78"/>
              </a:rPr>
              <a:t>مختلف سازمان موجب بروز مشکلات </a:t>
            </a:r>
            <a:r>
              <a:rPr lang="fa-IR" dirty="0" smtClean="0">
                <a:cs typeface="Zar" pitchFamily="2" charset="-78"/>
              </a:rPr>
              <a:t>بسياري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42888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نظامهاي نظارتي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کارآمد: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689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42888" y="2505075"/>
            <a:ext cx="4038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7)انعطاف </a:t>
            </a:r>
            <a:r>
              <a:rPr lang="fa-IR" dirty="0" smtClean="0">
                <a:cs typeface="Zar" pitchFamily="2" charset="-78"/>
              </a:rPr>
              <a:t>پذيري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8)قابليت </a:t>
            </a:r>
            <a:r>
              <a:rPr lang="fa-IR" dirty="0">
                <a:cs typeface="Zar" pitchFamily="2" charset="-78"/>
              </a:rPr>
              <a:t>درک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9)معيار منطقي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10)تعيين </a:t>
            </a:r>
            <a:r>
              <a:rPr lang="fa-IR" dirty="0">
                <a:cs typeface="Zar" pitchFamily="2" charset="-78"/>
              </a:rPr>
              <a:t>نقاط </a:t>
            </a:r>
            <a:r>
              <a:rPr lang="fa-IR" dirty="0" smtClean="0">
                <a:cs typeface="Zar" pitchFamily="2" charset="-78"/>
              </a:rPr>
              <a:t>راهبردي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11)تاکيد </a:t>
            </a:r>
            <a:r>
              <a:rPr lang="fa-IR" dirty="0">
                <a:cs typeface="Zar" pitchFamily="2" charset="-78"/>
              </a:rPr>
              <a:t>بر موارد استثنا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12)اجراي </a:t>
            </a:r>
            <a:r>
              <a:rPr lang="fa-IR" dirty="0">
                <a:cs typeface="Zar" pitchFamily="2" charset="-78"/>
              </a:rPr>
              <a:t>اقدام </a:t>
            </a:r>
            <a:r>
              <a:rPr lang="fa-IR" dirty="0" smtClean="0">
                <a:cs typeface="Zar" pitchFamily="2" charset="-78"/>
              </a:rPr>
              <a:t>اصلاحي</a:t>
            </a:r>
            <a:endParaRPr lang="en-US" dirty="0">
              <a:cs typeface="Zar" pitchFamily="2" charset="-78"/>
            </a:endParaRPr>
          </a:p>
        </p:txBody>
      </p:sp>
      <p:sp>
        <p:nvSpPr>
          <p:cNvPr id="4689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33888" y="2505075"/>
            <a:ext cx="4038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1)پيوستگي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2)دقت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3)به </a:t>
            </a:r>
            <a:r>
              <a:rPr lang="fa-IR" dirty="0" smtClean="0">
                <a:cs typeface="Zar" pitchFamily="2" charset="-78"/>
              </a:rPr>
              <a:t>هنگامي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4)تعيين </a:t>
            </a:r>
            <a:r>
              <a:rPr lang="fa-IR" dirty="0">
                <a:cs typeface="Zar" pitchFamily="2" charset="-78"/>
              </a:rPr>
              <a:t>حوزه </a:t>
            </a:r>
            <a:r>
              <a:rPr lang="fa-IR" dirty="0" smtClean="0">
                <a:cs typeface="Zar" pitchFamily="2" charset="-78"/>
              </a:rPr>
              <a:t>اجرايي کليدي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5)عينيت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6)صرفه </a:t>
            </a:r>
            <a:r>
              <a:rPr lang="fa-IR" dirty="0" smtClean="0">
                <a:cs typeface="Zar" pitchFamily="2" charset="-78"/>
              </a:rPr>
              <a:t>جويي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8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8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8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8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8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8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8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8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8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8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8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8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8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8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8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8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8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8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اصول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 علمي: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619625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1)ايجاد </a:t>
            </a:r>
            <a:r>
              <a:rPr lang="fa-IR" dirty="0">
                <a:cs typeface="Zar" pitchFamily="2" charset="-78"/>
              </a:rPr>
              <a:t>علم </a:t>
            </a:r>
            <a:r>
              <a:rPr lang="fa-IR" dirty="0" smtClean="0">
                <a:cs typeface="Zar" pitchFamily="2" charset="-78"/>
              </a:rPr>
              <a:t>واحدي براي اجراي </a:t>
            </a:r>
            <a:r>
              <a:rPr lang="fa-IR" dirty="0">
                <a:cs typeface="Zar" pitchFamily="2" charset="-78"/>
              </a:rPr>
              <a:t>هر جزء کار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2)گزينش علمي </a:t>
            </a:r>
            <a:r>
              <a:rPr lang="fa-IR" dirty="0">
                <a:cs typeface="Zar" pitchFamily="2" charset="-78"/>
              </a:rPr>
              <a:t>کارکنان و آموزش و </a:t>
            </a:r>
            <a:r>
              <a:rPr lang="fa-IR" dirty="0" smtClean="0">
                <a:cs typeface="Zar" pitchFamily="2" charset="-78"/>
              </a:rPr>
              <a:t>تربيت </a:t>
            </a:r>
            <a:r>
              <a:rPr lang="fa-IR" dirty="0">
                <a:cs typeface="Zar" pitchFamily="2" charset="-78"/>
              </a:rPr>
              <a:t>آنان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3)همکاري صميمانه مديريت </a:t>
            </a:r>
            <a:r>
              <a:rPr lang="fa-IR" dirty="0">
                <a:cs typeface="Zar" pitchFamily="2" charset="-78"/>
              </a:rPr>
              <a:t>با کارکنان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4)تقسيم تقريبا مساوي </a:t>
            </a:r>
            <a:r>
              <a:rPr lang="fa-IR" dirty="0">
                <a:cs typeface="Zar" pitchFamily="2" charset="-78"/>
              </a:rPr>
              <a:t>کار و </a:t>
            </a:r>
            <a:r>
              <a:rPr lang="fa-IR" dirty="0" smtClean="0">
                <a:cs typeface="Zar" pitchFamily="2" charset="-78"/>
              </a:rPr>
              <a:t>مسوليت بين مديران </a:t>
            </a:r>
            <a:r>
              <a:rPr lang="fa-IR" dirty="0">
                <a:cs typeface="Zar" pitchFamily="2" charset="-78"/>
              </a:rPr>
              <a:t>و کارکنان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07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پيوستگي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با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برنامه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62338"/>
            <a:ext cx="8229600" cy="16764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وقتي وظيفه </a:t>
            </a:r>
            <a:r>
              <a:rPr lang="fa-IR" dirty="0">
                <a:cs typeface="Zar" pitchFamily="2" charset="-78"/>
              </a:rPr>
              <a:t>نظارت با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نزديکي </a:t>
            </a:r>
            <a:r>
              <a:rPr lang="fa-IR" dirty="0">
                <a:cs typeface="Zar" pitchFamily="2" charset="-78"/>
              </a:rPr>
              <a:t>داشته باشد، نظام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نظارتي مي </a:t>
            </a:r>
            <a:r>
              <a:rPr lang="fa-IR" dirty="0">
                <a:cs typeface="Zar" pitchFamily="2" charset="-78"/>
              </a:rPr>
              <a:t>توانند </a:t>
            </a:r>
            <a:r>
              <a:rPr lang="fa-IR" dirty="0" smtClean="0">
                <a:cs typeface="Zar" pitchFamily="2" charset="-78"/>
              </a:rPr>
              <a:t>بازخوردهايي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پيشرفت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سوي </a:t>
            </a:r>
            <a:r>
              <a:rPr lang="fa-IR" dirty="0">
                <a:cs typeface="Zar" pitchFamily="2" charset="-78"/>
              </a:rPr>
              <a:t>هدفها فراهم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22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دقت: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05125"/>
            <a:ext cx="8229600" cy="11541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اگر داده </a:t>
            </a:r>
            <a:r>
              <a:rPr lang="fa-IR" dirty="0" smtClean="0">
                <a:cs typeface="Zar" pitchFamily="2" charset="-78"/>
              </a:rPr>
              <a:t>هاي نظارتي دقيق </a:t>
            </a:r>
            <a:r>
              <a:rPr lang="fa-IR" dirty="0">
                <a:cs typeface="Zar" pitchFamily="2" charset="-78"/>
              </a:rPr>
              <a:t>نباشند </a:t>
            </a:r>
            <a:r>
              <a:rPr lang="fa-IR" dirty="0" smtClean="0">
                <a:cs typeface="Zar" pitchFamily="2" charset="-78"/>
              </a:rPr>
              <a:t>مديران تصميم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نادرست اتخاذ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 </a:t>
            </a:r>
            <a:r>
              <a:rPr lang="fa-IR" dirty="0">
                <a:cs typeface="Zar" pitchFamily="2" charset="-78"/>
              </a:rPr>
              <a:t>و به اقدامات نامناسب دست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زنند.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تعيين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حوزه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اجرايي کليدي: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76613"/>
            <a:ext cx="8229600" cy="1211262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فراهم کردن داده 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مناسب جهت نظارت </a:t>
            </a:r>
            <a:r>
              <a:rPr lang="fa-IR" dirty="0" smtClean="0">
                <a:cs typeface="Zar" pitchFamily="2" charset="-78"/>
              </a:rPr>
              <a:t>فرآيند عمليات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مديران زمينه هاي خاصي </a:t>
            </a:r>
            <a:r>
              <a:rPr lang="fa-IR" dirty="0">
                <a:cs typeface="Zar" pitchFamily="2" charset="-78"/>
              </a:rPr>
              <a:t>را که </a:t>
            </a:r>
            <a:r>
              <a:rPr lang="fa-IR" dirty="0" smtClean="0">
                <a:cs typeface="Zar" pitchFamily="2" charset="-78"/>
              </a:rPr>
              <a:t>بايد پيگيري </a:t>
            </a:r>
            <a:r>
              <a:rPr lang="fa-IR" dirty="0">
                <a:cs typeface="Zar" pitchFamily="2" charset="-78"/>
              </a:rPr>
              <a:t>شود </a:t>
            </a:r>
            <a:r>
              <a:rPr lang="fa-IR" dirty="0" smtClean="0">
                <a:cs typeface="Zar" pitchFamily="2" charset="-78"/>
              </a:rPr>
              <a:t>تعيين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79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هنگامي: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3148013"/>
            <a:ext cx="8040687" cy="18637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داده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نظارتي بايد </a:t>
            </a:r>
            <a:r>
              <a:rPr lang="fa-IR" dirty="0">
                <a:cs typeface="Zar" pitchFamily="2" charset="-78"/>
              </a:rPr>
              <a:t>به طور مستمر و به اندازه </a:t>
            </a:r>
            <a:r>
              <a:rPr lang="fa-IR" dirty="0" smtClean="0">
                <a:cs typeface="Zar" pitchFamily="2" charset="-78"/>
              </a:rPr>
              <a:t>کافي براي مديران </a:t>
            </a:r>
            <a:r>
              <a:rPr lang="fa-IR" dirty="0">
                <a:cs typeface="Zar" pitchFamily="2" charset="-78"/>
              </a:rPr>
              <a:t>مسئول فراهم شود و به آنان امکان دهد تا وقت </a:t>
            </a:r>
            <a:r>
              <a:rPr lang="fa-IR" dirty="0" smtClean="0">
                <a:cs typeface="Zar" pitchFamily="2" charset="-78"/>
              </a:rPr>
              <a:t>باقي </a:t>
            </a:r>
            <a:r>
              <a:rPr lang="fa-IR" dirty="0">
                <a:cs typeface="Zar" pitchFamily="2" charset="-78"/>
              </a:rPr>
              <a:t>است اقدام سرنوشت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سازي </a:t>
            </a:r>
            <a:r>
              <a:rPr lang="fa-IR" dirty="0">
                <a:cs typeface="Zar" pitchFamily="2" charset="-78"/>
              </a:rPr>
              <a:t>انجام دهند.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304800" y="1843088"/>
            <a:ext cx="7939088" cy="29321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76165" name="Line 5"/>
          <p:cNvSpPr>
            <a:spLocks noChangeShapeType="1"/>
          </p:cNvSpPr>
          <p:nvPr/>
        </p:nvSpPr>
        <p:spPr bwMode="auto">
          <a:xfrm>
            <a:off x="290513" y="2397125"/>
            <a:ext cx="79390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6518275" y="1857375"/>
            <a:ext cx="0" cy="29035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4462463" y="1858963"/>
            <a:ext cx="0" cy="29035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349500" y="1874838"/>
            <a:ext cx="0" cy="29035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7573963" y="1887538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5613400" y="1887538"/>
            <a:ext cx="87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بازاريابي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2962275" y="1887538"/>
            <a:ext cx="1450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مديريت پرسنلي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2" name="Text Box 12"/>
          <p:cNvSpPr txBox="1">
            <a:spLocks noChangeArrowheads="1"/>
          </p:cNvSpPr>
          <p:nvPr/>
        </p:nvSpPr>
        <p:spPr bwMode="auto">
          <a:xfrm>
            <a:off x="361950" y="1900238"/>
            <a:ext cx="198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امور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مالي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حسابداري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6427788" y="2454275"/>
            <a:ext cx="18891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کيفيت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کميت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هزينه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موفقيت شغلي فردي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4427538" y="2466975"/>
            <a:ext cx="21478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ميزان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هزينه 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هزينه هاي تبليغات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موفقيت فردي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فروشندگان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597150" y="2424113"/>
            <a:ext cx="1900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روابط کار 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جا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جايي نيروي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غيبت نيروي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-608013" y="2411413"/>
            <a:ext cx="3019426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هزينه هاي سرمايه اي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صورتهاي موجودي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جريان سرمايه 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نقدينگي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7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7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7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7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  <p:bldP spid="476169" grpId="0"/>
      <p:bldP spid="476170" grpId="0"/>
      <p:bldP spid="476171" grpId="0"/>
      <p:bldP spid="476172" grpId="0"/>
      <p:bldP spid="476173" grpId="0"/>
      <p:bldP spid="476174" grpId="0"/>
      <p:bldP spid="476175" grpId="0"/>
      <p:bldP spid="476176" grpId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79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عينيت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قابل اندازه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8229600" cy="1546225"/>
          </a:xfrm>
        </p:spPr>
        <p:txBody>
          <a:bodyPr/>
          <a:lstStyle/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داده </a:t>
            </a:r>
            <a:r>
              <a:rPr lang="fa-IR" dirty="0" smtClean="0">
                <a:cs typeface="Zar" pitchFamily="2" charset="-78"/>
              </a:rPr>
              <a:t>هاي نظارتي </a:t>
            </a:r>
            <a:r>
              <a:rPr lang="fa-IR" dirty="0">
                <a:cs typeface="Zar" pitchFamily="2" charset="-78"/>
              </a:rPr>
              <a:t>اگر </a:t>
            </a:r>
            <a:r>
              <a:rPr lang="fa-IR" dirty="0" smtClean="0">
                <a:cs typeface="Zar" pitchFamily="2" charset="-78"/>
              </a:rPr>
              <a:t>ذهني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کيفي </a:t>
            </a:r>
            <a:r>
              <a:rPr lang="fa-IR" dirty="0">
                <a:cs typeface="Zar" pitchFamily="2" charset="-78"/>
              </a:rPr>
              <a:t>باشند به </a:t>
            </a:r>
            <a:r>
              <a:rPr lang="fa-IR" dirty="0" smtClean="0">
                <a:cs typeface="Zar" pitchFamily="2" charset="-78"/>
              </a:rPr>
              <a:t>آساني نمي </a:t>
            </a:r>
            <a:r>
              <a:rPr lang="fa-IR" dirty="0">
                <a:cs typeface="Zar" pitchFamily="2" charset="-78"/>
              </a:rPr>
              <a:t>توانند امکان </a:t>
            </a:r>
            <a:r>
              <a:rPr lang="fa-IR" dirty="0" smtClean="0">
                <a:cs typeface="Zar" pitchFamily="2" charset="-78"/>
              </a:rPr>
              <a:t>مقايسه </a:t>
            </a:r>
            <a:r>
              <a:rPr lang="fa-IR" dirty="0">
                <a:cs typeface="Zar" pitchFamily="2" charset="-78"/>
              </a:rPr>
              <a:t>کارکنان، واحدها، </a:t>
            </a:r>
            <a:r>
              <a:rPr lang="fa-IR" dirty="0" smtClean="0">
                <a:cs typeface="Zar" pitchFamily="2" charset="-78"/>
              </a:rPr>
              <a:t>چارچوبهاي زماني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ساير </a:t>
            </a:r>
            <a:r>
              <a:rPr lang="fa-IR" dirty="0">
                <a:cs typeface="Zar" pitchFamily="2" charset="-78"/>
              </a:rPr>
              <a:t>عوامل را </a:t>
            </a:r>
            <a:r>
              <a:rPr lang="fa-IR" dirty="0" smtClean="0">
                <a:cs typeface="Zar" pitchFamily="2" charset="-78"/>
              </a:rPr>
              <a:t>براي مديران </a:t>
            </a:r>
            <a:r>
              <a:rPr lang="fa-IR" dirty="0">
                <a:cs typeface="Zar" pitchFamily="2" charset="-78"/>
              </a:rPr>
              <a:t>فراهم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صرفه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جويي: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3119438"/>
            <a:ext cx="7993062" cy="179228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نظام </a:t>
            </a:r>
            <a:r>
              <a:rPr lang="fa-IR" dirty="0" smtClean="0">
                <a:cs typeface="Zar" pitchFamily="2" charset="-78"/>
              </a:rPr>
              <a:t>نظارتي بايد </a:t>
            </a:r>
            <a:r>
              <a:rPr lang="fa-IR" dirty="0">
                <a:cs typeface="Zar" pitchFamily="2" charset="-78"/>
              </a:rPr>
              <a:t>از نظر </a:t>
            </a:r>
            <a:r>
              <a:rPr lang="fa-IR" dirty="0" smtClean="0">
                <a:cs typeface="Zar" pitchFamily="2" charset="-78"/>
              </a:rPr>
              <a:t>اقتصادي براي </a:t>
            </a:r>
            <a:r>
              <a:rPr lang="fa-IR" dirty="0">
                <a:cs typeface="Zar" pitchFamily="2" charset="-78"/>
              </a:rPr>
              <a:t>اجرا مناسب و در مقابل </a:t>
            </a:r>
            <a:r>
              <a:rPr lang="fa-IR" dirty="0" smtClean="0">
                <a:cs typeface="Zar" pitchFamily="2" charset="-78"/>
              </a:rPr>
              <a:t>هزينه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هايي </a:t>
            </a:r>
            <a:r>
              <a:rPr lang="fa-IR" dirty="0">
                <a:cs typeface="Zar" pitchFamily="2" charset="-78"/>
              </a:rPr>
              <a:t>که صرف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منافعي </a:t>
            </a:r>
            <a:r>
              <a:rPr lang="fa-IR" dirty="0">
                <a:cs typeface="Zar" pitchFamily="2" charset="-78"/>
              </a:rPr>
              <a:t>دربرداشته باشد که آن را موجه جلوه دهد.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انعطاف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پذيري: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19438"/>
            <a:ext cx="8229600" cy="12398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نظارتهاي </a:t>
            </a:r>
            <a:r>
              <a:rPr lang="fa-IR" dirty="0">
                <a:cs typeface="Zar" pitchFamily="2" charset="-78"/>
              </a:rPr>
              <a:t>کارآمد </a:t>
            </a:r>
            <a:r>
              <a:rPr lang="fa-IR" dirty="0" smtClean="0">
                <a:cs typeface="Zar" pitchFamily="2" charset="-78"/>
              </a:rPr>
              <a:t>بايد براي </a:t>
            </a:r>
            <a:r>
              <a:rPr lang="fa-IR" dirty="0">
                <a:cs typeface="Zar" pitchFamily="2" charset="-78"/>
              </a:rPr>
              <a:t>مطابقت با </a:t>
            </a:r>
            <a:r>
              <a:rPr lang="fa-IR" dirty="0" smtClean="0">
                <a:cs typeface="Zar" pitchFamily="2" charset="-78"/>
              </a:rPr>
              <a:t>تغيير </a:t>
            </a:r>
            <a:r>
              <a:rPr lang="fa-IR" dirty="0">
                <a:cs typeface="Zar" pitchFamily="2" charset="-78"/>
              </a:rPr>
              <a:t>نامطلوب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استفاده از </a:t>
            </a:r>
            <a:r>
              <a:rPr lang="fa-IR" dirty="0" smtClean="0">
                <a:cs typeface="Zar" pitchFamily="2" charset="-78"/>
              </a:rPr>
              <a:t>فرصتهاي جديد </a:t>
            </a:r>
            <a:r>
              <a:rPr lang="fa-IR" dirty="0">
                <a:cs typeface="Zar" pitchFamily="2" charset="-78"/>
              </a:rPr>
              <a:t>انعطاف </a:t>
            </a:r>
            <a:r>
              <a:rPr lang="fa-IR" dirty="0" smtClean="0">
                <a:cs typeface="Zar" pitchFamily="2" charset="-78"/>
              </a:rPr>
              <a:t>پذير </a:t>
            </a:r>
            <a:r>
              <a:rPr lang="fa-IR" dirty="0">
                <a:cs typeface="Zar" pitchFamily="2" charset="-78"/>
              </a:rPr>
              <a:t>باشند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79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قابليت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درک: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05150"/>
            <a:ext cx="8229600" cy="172085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نظارتهايي </a:t>
            </a:r>
            <a:r>
              <a:rPr lang="fa-IR" dirty="0">
                <a:cs typeface="Zar" pitchFamily="2" charset="-78"/>
              </a:rPr>
              <a:t>که به </a:t>
            </a:r>
            <a:r>
              <a:rPr lang="fa-IR" dirty="0" smtClean="0">
                <a:cs typeface="Zar" pitchFamily="2" charset="-78"/>
              </a:rPr>
              <a:t>آساني </a:t>
            </a:r>
            <a:r>
              <a:rPr lang="fa-IR" dirty="0">
                <a:cs typeface="Zar" pitchFamily="2" charset="-78"/>
              </a:rPr>
              <a:t>درک </a:t>
            </a:r>
            <a:r>
              <a:rPr lang="fa-IR" dirty="0" smtClean="0">
                <a:cs typeface="Zar" pitchFamily="2" charset="-78"/>
              </a:rPr>
              <a:t>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شوند </a:t>
            </a:r>
            <a:r>
              <a:rPr lang="fa-IR" dirty="0">
                <a:cs typeface="Zar" pitchFamily="2" charset="-78"/>
              </a:rPr>
              <a:t>ارزش </a:t>
            </a:r>
            <a:r>
              <a:rPr lang="fa-IR" dirty="0" smtClean="0">
                <a:cs typeface="Zar" pitchFamily="2" charset="-78"/>
              </a:rPr>
              <a:t>ندارند.بنابراين گاهي </a:t>
            </a:r>
            <a:r>
              <a:rPr lang="fa-IR" dirty="0">
                <a:cs typeface="Zar" pitchFamily="2" charset="-78"/>
              </a:rPr>
              <a:t>اوقات </a:t>
            </a:r>
            <a:r>
              <a:rPr lang="fa-IR" dirty="0" smtClean="0">
                <a:cs typeface="Zar" pitchFamily="2" charset="-78"/>
              </a:rPr>
              <a:t>ضروري </a:t>
            </a:r>
            <a:r>
              <a:rPr lang="fa-IR" dirty="0">
                <a:cs typeface="Zar" pitchFamily="2" charset="-78"/>
              </a:rPr>
              <a:t>است که در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حساس نظارت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ساده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تري جايگزين نظارتهاي پيچيده </a:t>
            </a:r>
            <a:r>
              <a:rPr lang="fa-IR" dirty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50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تعيين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نقاط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راهبردي: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90863"/>
            <a:ext cx="8229600" cy="17780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مديريت نمي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بر هر </a:t>
            </a:r>
            <a:r>
              <a:rPr lang="fa-IR" dirty="0" smtClean="0">
                <a:cs typeface="Zar" pitchFamily="2" charset="-78"/>
              </a:rPr>
              <a:t>فعاليتي </a:t>
            </a:r>
            <a:r>
              <a:rPr lang="fa-IR" dirty="0">
                <a:cs typeface="Zar" pitchFamily="2" charset="-78"/>
              </a:rPr>
              <a:t>که در سازمان اجرا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نظارت کند،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حتي </a:t>
            </a:r>
            <a:r>
              <a:rPr lang="fa-IR" dirty="0">
                <a:cs typeface="Zar" pitchFamily="2" charset="-78"/>
              </a:rPr>
              <a:t>اگر بتواند </a:t>
            </a:r>
            <a:r>
              <a:rPr lang="fa-IR" dirty="0" smtClean="0">
                <a:cs typeface="Zar" pitchFamily="2" charset="-78"/>
              </a:rPr>
              <a:t>کليه فعاليتها </a:t>
            </a:r>
            <a:r>
              <a:rPr lang="fa-IR" dirty="0">
                <a:cs typeface="Zar" pitchFamily="2" charset="-78"/>
              </a:rPr>
              <a:t>را نظارت کند،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منافع حاصل از نظارت </a:t>
            </a:r>
            <a:r>
              <a:rPr lang="fa-IR" dirty="0" smtClean="0">
                <a:cs typeface="Zar" pitchFamily="2" charset="-78"/>
              </a:rPr>
              <a:t>نمي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</a:t>
            </a:r>
            <a:r>
              <a:rPr lang="fa-IR" dirty="0" smtClean="0">
                <a:cs typeface="Zar" pitchFamily="2" charset="-78"/>
              </a:rPr>
              <a:t>هزينه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مصرفي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توجيه </a:t>
            </a:r>
            <a:r>
              <a:rPr lang="fa-IR" dirty="0">
                <a:cs typeface="Zar" pitchFamily="2" charset="-78"/>
              </a:rPr>
              <a:t>کند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مديريت اداري فعاليت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 عبارتنداز: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1)فعاليت‌هاي فني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2)فعاليت‌هاي بازرگاني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3)فعاليت‌هاي مالي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4)فعاليت‌هاي امنيتي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5)فعاليت‌هاي حسابداري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6)فعاليت‌هاي مديريتي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50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تاکيد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موارد استثنا: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3162300"/>
            <a:ext cx="8024812" cy="1849438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چون </a:t>
            </a:r>
            <a:r>
              <a:rPr lang="fa-IR" dirty="0" smtClean="0">
                <a:cs typeface="Zar" pitchFamily="2" charset="-78"/>
              </a:rPr>
              <a:t>مديران نمي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توانند بر </a:t>
            </a:r>
            <a:r>
              <a:rPr lang="fa-IR" dirty="0" smtClean="0">
                <a:cs typeface="Zar" pitchFamily="2" charset="-78"/>
              </a:rPr>
              <a:t>کليه فعاليتها </a:t>
            </a:r>
            <a:r>
              <a:rPr lang="fa-IR" dirty="0">
                <a:cs typeface="Zar" pitchFamily="2" charset="-78"/>
              </a:rPr>
              <a:t>نظارت کنند،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بايد ابزارهاي </a:t>
            </a:r>
            <a:r>
              <a:rPr lang="fa-IR" dirty="0">
                <a:cs typeface="Zar" pitchFamily="2" charset="-78"/>
              </a:rPr>
              <a:t>نظارت </a:t>
            </a:r>
            <a:r>
              <a:rPr lang="fa-IR" dirty="0" smtClean="0">
                <a:cs typeface="Zar" pitchFamily="2" charset="-78"/>
              </a:rPr>
              <a:t>راهبردي </a:t>
            </a:r>
            <a:r>
              <a:rPr lang="fa-IR" dirty="0">
                <a:cs typeface="Zar" pitchFamily="2" charset="-78"/>
              </a:rPr>
              <a:t>را در </a:t>
            </a:r>
            <a:r>
              <a:rPr lang="fa-IR" dirty="0" smtClean="0">
                <a:cs typeface="Zar" pitchFamily="2" charset="-78"/>
              </a:rPr>
              <a:t>جايي </a:t>
            </a:r>
            <a:r>
              <a:rPr lang="fa-IR" dirty="0">
                <a:cs typeface="Zar" pitchFamily="2" charset="-78"/>
              </a:rPr>
              <a:t>قرار دهند که آن ابزارها بتوانند توجه را فقط به استثناها جلب کند.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2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اجراي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اقدام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اصلاحي: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76600"/>
            <a:ext cx="8229600" cy="19526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نظام </a:t>
            </a:r>
            <a:r>
              <a:rPr lang="fa-IR" dirty="0" smtClean="0">
                <a:cs typeface="Zar" pitchFamily="2" charset="-78"/>
              </a:rPr>
              <a:t>نظارتي </a:t>
            </a:r>
            <a:r>
              <a:rPr lang="fa-IR" dirty="0">
                <a:cs typeface="Zar" pitchFamily="2" charset="-78"/>
              </a:rPr>
              <a:t>کارآمد نه فقط </a:t>
            </a:r>
            <a:r>
              <a:rPr lang="fa-IR" dirty="0" smtClean="0">
                <a:cs typeface="Zar" pitchFamily="2" charset="-78"/>
              </a:rPr>
              <a:t>انحرافهاي </a:t>
            </a:r>
            <a:r>
              <a:rPr lang="fa-IR" dirty="0">
                <a:cs typeface="Zar" pitchFamily="2" charset="-78"/>
              </a:rPr>
              <a:t>مهم از استاندارد را نشان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دهد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بلکه اقدامات </a:t>
            </a:r>
            <a:r>
              <a:rPr lang="fa-IR" dirty="0" smtClean="0">
                <a:cs typeface="Zar" pitchFamily="2" charset="-78"/>
              </a:rPr>
              <a:t>ضروري براي </a:t>
            </a:r>
            <a:r>
              <a:rPr lang="fa-IR" dirty="0">
                <a:cs typeface="Zar" pitchFamily="2" charset="-78"/>
              </a:rPr>
              <a:t>اصلاح انحرافات را </a:t>
            </a:r>
            <a:r>
              <a:rPr lang="fa-IR" dirty="0" smtClean="0">
                <a:cs typeface="Zar" pitchFamily="2" charset="-78"/>
              </a:rPr>
              <a:t>نيز پيشنهاد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آنچه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بايد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شود: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43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19063" y="1490663"/>
            <a:ext cx="4038600" cy="469582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1)افراد</a:t>
            </a: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2)منابع </a:t>
            </a:r>
            <a:r>
              <a:rPr lang="fa-IR" dirty="0" smtClean="0">
                <a:cs typeface="Zar" pitchFamily="2" charset="-78"/>
              </a:rPr>
              <a:t>مالي </a:t>
            </a: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3)عمليات </a:t>
            </a: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4)اطلاعات</a:t>
            </a: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5)عملکرد کل سازمان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4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4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4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4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4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4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4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4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4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7" grpId="0" build="p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614363" y="217488"/>
            <a:ext cx="7881937" cy="6299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86405" name="Line 5"/>
          <p:cNvSpPr>
            <a:spLocks noChangeShapeType="1"/>
          </p:cNvSpPr>
          <p:nvPr/>
        </p:nvSpPr>
        <p:spPr bwMode="auto">
          <a:xfrm>
            <a:off x="754063" y="752475"/>
            <a:ext cx="75041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7051675" y="884238"/>
            <a:ext cx="140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گزينش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7762875" y="1247775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7299325" y="1652588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طراحي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شغل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868363" y="911225"/>
            <a:ext cx="666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شناسايي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استخدام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افرادي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ارزشها،نگرشها و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شخصيت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آنان با انتظارات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مدير تطبيق مي‌کند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0" name="Text Box 10"/>
          <p:cNvSpPr txBox="1">
            <a:spLocks noChangeArrowheads="1"/>
          </p:cNvSpPr>
          <p:nvPr/>
        </p:nvSpPr>
        <p:spPr bwMode="auto">
          <a:xfrm>
            <a:off x="909638" y="1239838"/>
            <a:ext cx="661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وقتي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افراد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هدفهاي خاصي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بپذيرند،اين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هدفها موجب جهت دادن و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محدوديت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مي‌شود 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1" name="Text Box 11"/>
          <p:cNvSpPr txBox="1">
            <a:spLocks noChangeArrowheads="1"/>
          </p:cNvSpPr>
          <p:nvPr/>
        </p:nvSpPr>
        <p:spPr bwMode="auto">
          <a:xfrm>
            <a:off x="841375" y="1689100"/>
            <a:ext cx="6573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شيوه اي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شغل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طراحي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شده است، تا حد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زيادي وظايفي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که شخص انجام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مي‌دهد،سرعت اجراي کار،افرادي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با او کنش متقابل دارند و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فعاليتهاي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مشابه را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تعيين مي‌کنند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2" name="Text Box 12"/>
          <p:cNvSpPr txBox="1">
            <a:spLocks noChangeArrowheads="1"/>
          </p:cNvSpPr>
          <p:nvPr/>
        </p:nvSpPr>
        <p:spPr bwMode="auto">
          <a:xfrm>
            <a:off x="7210425" y="2287588"/>
            <a:ext cx="130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دوره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توجيهي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3" name="Text Box 13"/>
          <p:cNvSpPr txBox="1">
            <a:spLocks noChangeArrowheads="1"/>
          </p:cNvSpPr>
          <p:nvPr/>
        </p:nvSpPr>
        <p:spPr bwMode="auto">
          <a:xfrm>
            <a:off x="1508125" y="2328863"/>
            <a:ext cx="5907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دوره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توجيهي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جديد،رفتارهاي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قابل قبول و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قابل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قيول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تعيين مي‌کند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4" name="Text Box 14"/>
          <p:cNvSpPr txBox="1">
            <a:spLocks noChangeArrowheads="1"/>
          </p:cNvSpPr>
          <p:nvPr/>
        </p:nvSpPr>
        <p:spPr bwMode="auto">
          <a:xfrm>
            <a:off x="7011988" y="2738438"/>
            <a:ext cx="144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سرپرستي مستفيم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5" name="Text Box 15"/>
          <p:cNvSpPr txBox="1">
            <a:spLocks noChangeArrowheads="1"/>
          </p:cNvSpPr>
          <p:nvPr/>
        </p:nvSpPr>
        <p:spPr bwMode="auto">
          <a:xfrm>
            <a:off x="565150" y="2767013"/>
            <a:ext cx="6516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حضور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فيزيکي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سرپرستان به عنوان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عاملي براي محدوديت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کارکنان به کار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رود و موجب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مي‌شود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رفتار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انحرافي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 به سرعت کشف شود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6" name="Text Box 16"/>
          <p:cNvSpPr txBox="1">
            <a:spLocks noChangeArrowheads="1"/>
          </p:cNvSpPr>
          <p:nvPr/>
        </p:nvSpPr>
        <p:spPr bwMode="auto">
          <a:xfrm>
            <a:off x="7446963" y="3449638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آموزش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7" name="Text Box 17"/>
          <p:cNvSpPr txBox="1">
            <a:spLocks noChangeArrowheads="1"/>
          </p:cNvSpPr>
          <p:nvPr/>
        </p:nvSpPr>
        <p:spPr bwMode="auto">
          <a:xfrm>
            <a:off x="1322388" y="3463925"/>
            <a:ext cx="627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آموزش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رسمي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اقدامات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مورد انتظار را به کارکنان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آموزد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8" name="Text Box 18"/>
          <p:cNvSpPr txBox="1">
            <a:spLocks noChangeArrowheads="1"/>
          </p:cNvSpPr>
          <p:nvPr/>
        </p:nvSpPr>
        <p:spPr bwMode="auto">
          <a:xfrm>
            <a:off x="7388225" y="38862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رايزني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9" name="Text Box 19"/>
          <p:cNvSpPr txBox="1">
            <a:spLocks noChangeArrowheads="1"/>
          </p:cNvSpPr>
          <p:nvPr/>
        </p:nvSpPr>
        <p:spPr bwMode="auto">
          <a:xfrm>
            <a:off x="1185863" y="3940175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فعاليتهاي رايزني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رسمس و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 رسمي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 ارشد،رموز کار را به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زيردستان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نشان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مي‌دهد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0" name="Text Box 20"/>
          <p:cNvSpPr txBox="1">
            <a:spLocks noChangeArrowheads="1"/>
          </p:cNvSpPr>
          <p:nvPr/>
        </p:nvSpPr>
        <p:spPr bwMode="auto">
          <a:xfrm>
            <a:off x="6851650" y="4335463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رسميت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1" name="Text Box 21"/>
          <p:cNvSpPr txBox="1">
            <a:spLocks noChangeArrowheads="1"/>
          </p:cNvSpPr>
          <p:nvPr/>
        </p:nvSpPr>
        <p:spPr bwMode="auto">
          <a:xfrm>
            <a:off x="1182688" y="4381500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قوانين،خط مشيها،شرح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مشاغل،و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ساير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مقررات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رسمي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اعمال قابل قبول و رفتار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الزامي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تعيين مي‌کنند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2" name="Text Box 22"/>
          <p:cNvSpPr txBox="1">
            <a:spLocks noChangeArrowheads="1"/>
          </p:cNvSpPr>
          <p:nvPr/>
        </p:nvSpPr>
        <p:spPr bwMode="auto">
          <a:xfrm>
            <a:off x="6953250" y="5033963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ارزيابي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3" name="Text Box 23"/>
          <p:cNvSpPr txBox="1">
            <a:spLocks noChangeArrowheads="1"/>
          </p:cNvSpPr>
          <p:nvPr/>
        </p:nvSpPr>
        <p:spPr bwMode="auto">
          <a:xfrm>
            <a:off x="217488" y="5076825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کارکنان به گونه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 خواهند کرد تا بر اساس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معيارهايي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مورد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ارزيابي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قرار خواهند گرفت خوب به نظر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آيند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4" name="Text Box 24"/>
          <p:cNvSpPr txBox="1">
            <a:spLocks noChangeArrowheads="1"/>
          </p:cNvSpPr>
          <p:nvPr/>
        </p:nvSpPr>
        <p:spPr bwMode="auto">
          <a:xfrm>
            <a:off x="6878638" y="5645150"/>
            <a:ext cx="168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پاداشهاي سازماني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5" name="Text Box 25"/>
          <p:cNvSpPr txBox="1">
            <a:spLocks noChangeArrowheads="1"/>
          </p:cNvSpPr>
          <p:nvPr/>
        </p:nvSpPr>
        <p:spPr bwMode="auto">
          <a:xfrm>
            <a:off x="698500" y="5691188"/>
            <a:ext cx="6342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پاداشها به عنوان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تقويت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کننده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تشويق رفتاري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مورد انتظار و از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بين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بردن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رفتارهاي غير </a:t>
            </a:r>
            <a:r>
              <a:rPr lang="fa-I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قابل انتظار عمل </a:t>
            </a:r>
            <a:r>
              <a:rPr lang="fa-IR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مي‌کنند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26" name="Text Box 26"/>
          <p:cNvSpPr txBox="1">
            <a:spLocks noChangeArrowheads="1"/>
          </p:cNvSpPr>
          <p:nvPr/>
        </p:nvSpPr>
        <p:spPr bwMode="auto">
          <a:xfrm>
            <a:off x="3144838" y="276225"/>
            <a:ext cx="261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تدابير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کنترل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رفتاري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افراد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8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8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8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8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8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8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8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8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8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 animBg="1"/>
      <p:bldP spid="486406" grpId="0"/>
      <p:bldP spid="486407" grpId="0"/>
      <p:bldP spid="486408" grpId="0"/>
      <p:bldP spid="486409" grpId="0"/>
      <p:bldP spid="486410" grpId="0"/>
      <p:bldP spid="486411" grpId="0"/>
      <p:bldP spid="486412" grpId="0"/>
      <p:bldP spid="486413" grpId="0"/>
      <p:bldP spid="486414" grpId="0"/>
      <p:bldP spid="486415" grpId="0"/>
      <p:bldP spid="486416" grpId="0"/>
      <p:bldP spid="486417" grpId="0"/>
      <p:bldP spid="486418" grpId="0"/>
      <p:bldP spid="486419" grpId="0"/>
      <p:bldP spid="486420" grpId="0"/>
      <p:bldP spid="486421" grpId="0"/>
      <p:bldP spid="486422" grpId="0"/>
      <p:bldP spid="486423" grpId="0"/>
      <p:bldP spid="486424" grpId="0"/>
      <p:bldP spid="486425" grpId="0"/>
      <p:bldP spid="486426" grpId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492125" y="203200"/>
            <a:ext cx="7662863" cy="63722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87429" name="Line 5"/>
          <p:cNvSpPr>
            <a:spLocks noChangeShapeType="1"/>
          </p:cNvSpPr>
          <p:nvPr/>
        </p:nvSpPr>
        <p:spPr bwMode="auto">
          <a:xfrm>
            <a:off x="493713" y="668338"/>
            <a:ext cx="76628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>
            <a:off x="6384925" y="203200"/>
            <a:ext cx="0" cy="6357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32" name="Line 8"/>
          <p:cNvSpPr>
            <a:spLocks noChangeShapeType="1"/>
          </p:cNvSpPr>
          <p:nvPr/>
        </p:nvSpPr>
        <p:spPr bwMode="auto">
          <a:xfrm>
            <a:off x="4716463" y="220663"/>
            <a:ext cx="0" cy="6357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33" name="Line 9"/>
          <p:cNvSpPr>
            <a:spLocks noChangeShapeType="1"/>
          </p:cNvSpPr>
          <p:nvPr/>
        </p:nvSpPr>
        <p:spPr bwMode="auto">
          <a:xfrm>
            <a:off x="3057525" y="219075"/>
            <a:ext cx="0" cy="6357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7073900" y="238125"/>
            <a:ext cx="61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هدف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5" name="Text Box 11"/>
          <p:cNvSpPr txBox="1">
            <a:spLocks noChangeArrowheads="1"/>
          </p:cNvSpPr>
          <p:nvPr/>
        </p:nvSpPr>
        <p:spPr bwMode="auto">
          <a:xfrm>
            <a:off x="5359400" y="269875"/>
            <a:ext cx="60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نسبت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3490913" y="258763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محاسبه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1187450" y="233363"/>
            <a:ext cx="85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معني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6546323" y="730250"/>
            <a:ext cx="1499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آزمايش نقدينگي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6343650" y="111283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نسبتهاي نقدينگي)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4822825" y="769938"/>
            <a:ext cx="127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نسبت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41" name="Text Box 17"/>
          <p:cNvSpPr txBox="1">
            <a:spLocks noChangeArrowheads="1"/>
          </p:cNvSpPr>
          <p:nvPr/>
        </p:nvSpPr>
        <p:spPr bwMode="auto">
          <a:xfrm>
            <a:off x="4549775" y="1541463"/>
            <a:ext cx="2003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آزمون قدرت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پرداخت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44" name="Line 20"/>
          <p:cNvSpPr>
            <a:spLocks noChangeShapeType="1"/>
          </p:cNvSpPr>
          <p:nvPr/>
        </p:nvSpPr>
        <p:spPr bwMode="auto">
          <a:xfrm>
            <a:off x="3148013" y="1025525"/>
            <a:ext cx="143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45" name="Text Box 21"/>
          <p:cNvSpPr txBox="1">
            <a:spLocks noChangeArrowheads="1"/>
          </p:cNvSpPr>
          <p:nvPr/>
        </p:nvSpPr>
        <p:spPr bwMode="auto">
          <a:xfrm>
            <a:off x="3062288" y="668338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داراييهاي جاري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46" name="Line 22"/>
          <p:cNvSpPr>
            <a:spLocks noChangeShapeType="1"/>
          </p:cNvSpPr>
          <p:nvPr/>
        </p:nvSpPr>
        <p:spPr bwMode="auto">
          <a:xfrm>
            <a:off x="3192463" y="2312988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47" name="Line 23"/>
          <p:cNvSpPr>
            <a:spLocks noChangeShapeType="1"/>
          </p:cNvSpPr>
          <p:nvPr/>
        </p:nvSpPr>
        <p:spPr bwMode="auto">
          <a:xfrm>
            <a:off x="3141663" y="4073525"/>
            <a:ext cx="1452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48" name="Line 24"/>
          <p:cNvSpPr>
            <a:spLocks noChangeShapeType="1"/>
          </p:cNvSpPr>
          <p:nvPr/>
        </p:nvSpPr>
        <p:spPr bwMode="auto">
          <a:xfrm>
            <a:off x="3155950" y="3189288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49" name="Line 25"/>
          <p:cNvSpPr>
            <a:spLocks noChangeShapeType="1"/>
          </p:cNvSpPr>
          <p:nvPr/>
        </p:nvSpPr>
        <p:spPr bwMode="auto">
          <a:xfrm>
            <a:off x="3159125" y="49403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50" name="Text Box 26"/>
          <p:cNvSpPr txBox="1">
            <a:spLocks noChangeArrowheads="1"/>
          </p:cNvSpPr>
          <p:nvPr/>
        </p:nvSpPr>
        <p:spPr bwMode="auto">
          <a:xfrm>
            <a:off x="3030538" y="984250"/>
            <a:ext cx="155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بدهيهاي جاري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1" name="Text Box 27"/>
          <p:cNvSpPr txBox="1">
            <a:spLocks noChangeArrowheads="1"/>
          </p:cNvSpPr>
          <p:nvPr/>
        </p:nvSpPr>
        <p:spPr bwMode="auto">
          <a:xfrm>
            <a:off x="444500" y="754063"/>
            <a:ext cx="2598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توانايي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 را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پرداخت تعهدات کوتاه مدت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ارزيابي مي‌کند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3154363" y="1447800"/>
            <a:ext cx="14668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داراييهاي جاري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موجودي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3" name="Text Box 29"/>
          <p:cNvSpPr txBox="1">
            <a:spLocks noChangeArrowheads="1"/>
          </p:cNvSpPr>
          <p:nvPr/>
        </p:nvSpPr>
        <p:spPr bwMode="auto">
          <a:xfrm>
            <a:off x="2209800" y="2320925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بدهيهاي جاري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381750" y="2859088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آزمايش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اهرم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5" name="Text Box 31"/>
          <p:cNvSpPr txBox="1">
            <a:spLocks noChangeArrowheads="1"/>
          </p:cNvSpPr>
          <p:nvPr/>
        </p:nvSpPr>
        <p:spPr bwMode="auto">
          <a:xfrm>
            <a:off x="4860925" y="2828925"/>
            <a:ext cx="1436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نسبت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بدهي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6" name="Text Box 32"/>
          <p:cNvSpPr txBox="1">
            <a:spLocks noChangeArrowheads="1"/>
          </p:cNvSpPr>
          <p:nvPr/>
        </p:nvSpPr>
        <p:spPr bwMode="auto">
          <a:xfrm>
            <a:off x="3021013" y="2755900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مجموع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بدهي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3135313" y="3178175"/>
            <a:ext cx="139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مجموع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8" name="Text Box 34"/>
          <p:cNvSpPr txBox="1">
            <a:spLocks noChangeArrowheads="1"/>
          </p:cNvSpPr>
          <p:nvPr/>
        </p:nvSpPr>
        <p:spPr bwMode="auto">
          <a:xfrm>
            <a:off x="538163" y="1566863"/>
            <a:ext cx="2493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نقدينگي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 با دقت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بيشتري مي سنجد،وقتي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تبديل موجودي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 به پول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مدتي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طول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کشد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فروش آنها مشکل 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59" name="Text Box 35"/>
          <p:cNvSpPr txBox="1">
            <a:spLocks noChangeArrowheads="1"/>
          </p:cNvSpPr>
          <p:nvPr/>
        </p:nvSpPr>
        <p:spPr bwMode="auto">
          <a:xfrm>
            <a:off x="522288" y="2786063"/>
            <a:ext cx="2466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هر چه نسبت مجموع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بدهي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مجموع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 بيشتر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باشد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کارايي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استقراض اهرم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براي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بيشتر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0" name="Text Box 36"/>
          <p:cNvSpPr txBox="1">
            <a:spLocks noChangeArrowheads="1"/>
          </p:cNvSpPr>
          <p:nvPr/>
        </p:nvSpPr>
        <p:spPr bwMode="auto">
          <a:xfrm>
            <a:off x="4819650" y="3687763"/>
            <a:ext cx="146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نسبت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توانايي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پرداخت بهره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1" name="Text Box 37"/>
          <p:cNvSpPr txBox="1">
            <a:spLocks noChangeArrowheads="1"/>
          </p:cNvSpPr>
          <p:nvPr/>
        </p:nvSpPr>
        <p:spPr bwMode="auto">
          <a:xfrm>
            <a:off x="3221038" y="36417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سود ناخالص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2" name="Text Box 38"/>
          <p:cNvSpPr txBox="1">
            <a:spLocks noChangeArrowheads="1"/>
          </p:cNvSpPr>
          <p:nvPr/>
        </p:nvSpPr>
        <p:spPr bwMode="auto">
          <a:xfrm>
            <a:off x="3048000" y="4070350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هزينه 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بهره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3" name="Text Box 39"/>
          <p:cNvSpPr txBox="1">
            <a:spLocks noChangeArrowheads="1"/>
          </p:cNvSpPr>
          <p:nvPr/>
        </p:nvSpPr>
        <p:spPr bwMode="auto">
          <a:xfrm>
            <a:off x="436563" y="3659188"/>
            <a:ext cx="264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اين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نسبت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سنجد که تا چه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ميزان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بهره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تواند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پايين بيايد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بدون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اينکه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 پرداخت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هزينه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بهره در سازمان لطمه وارد کند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4" name="Text Box 40"/>
          <p:cNvSpPr txBox="1">
            <a:spLocks noChangeArrowheads="1"/>
          </p:cNvSpPr>
          <p:nvPr/>
        </p:nvSpPr>
        <p:spPr bwMode="auto">
          <a:xfrm>
            <a:off x="6400800" y="47005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آزمايش عمليات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5" name="Text Box 41"/>
          <p:cNvSpPr txBox="1">
            <a:spLocks noChangeArrowheads="1"/>
          </p:cNvSpPr>
          <p:nvPr/>
        </p:nvSpPr>
        <p:spPr bwMode="auto">
          <a:xfrm>
            <a:off x="4759325" y="4686300"/>
            <a:ext cx="1697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گردش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موجودي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6" name="Text Box 42"/>
          <p:cNvSpPr txBox="1">
            <a:spLocks noChangeArrowheads="1"/>
          </p:cNvSpPr>
          <p:nvPr/>
        </p:nvSpPr>
        <p:spPr bwMode="auto">
          <a:xfrm>
            <a:off x="3108325" y="45275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فروش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7" name="Text Box 43"/>
          <p:cNvSpPr txBox="1">
            <a:spLocks noChangeArrowheads="1"/>
          </p:cNvSpPr>
          <p:nvPr/>
        </p:nvSpPr>
        <p:spPr bwMode="auto">
          <a:xfrm>
            <a:off x="3063875" y="5033963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موجودي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8" name="Text Box 44"/>
          <p:cNvSpPr txBox="1">
            <a:spLocks noChangeArrowheads="1"/>
          </p:cNvSpPr>
          <p:nvPr/>
        </p:nvSpPr>
        <p:spPr bwMode="auto">
          <a:xfrm>
            <a:off x="566738" y="4645025"/>
            <a:ext cx="2422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هر چه نسبت فروش به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موجودي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بيشتر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باشد به همان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ميزان کارايي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گردش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موجودي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کالا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بيشتر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69" name="Text Box 45"/>
          <p:cNvSpPr txBox="1">
            <a:spLocks noChangeArrowheads="1"/>
          </p:cNvSpPr>
          <p:nvPr/>
        </p:nvSpPr>
        <p:spPr bwMode="auto">
          <a:xfrm>
            <a:off x="4775200" y="5600700"/>
            <a:ext cx="152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گردش مجموع</a:t>
            </a:r>
          </a:p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70" name="Line 46"/>
          <p:cNvSpPr>
            <a:spLocks noChangeShapeType="1"/>
          </p:cNvSpPr>
          <p:nvPr/>
        </p:nvSpPr>
        <p:spPr bwMode="auto">
          <a:xfrm>
            <a:off x="3146425" y="5984875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87471" name="Text Box 47"/>
          <p:cNvSpPr txBox="1">
            <a:spLocks noChangeArrowheads="1"/>
          </p:cNvSpPr>
          <p:nvPr/>
        </p:nvSpPr>
        <p:spPr bwMode="auto">
          <a:xfrm>
            <a:off x="3109913" y="561498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فروش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72" name="Text Box 48"/>
          <p:cNvSpPr txBox="1">
            <a:spLocks noChangeArrowheads="1"/>
          </p:cNvSpPr>
          <p:nvPr/>
        </p:nvSpPr>
        <p:spPr bwMode="auto">
          <a:xfrm>
            <a:off x="3135313" y="6022975"/>
            <a:ext cx="146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مجموع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داراييها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73" name="Text Box 49"/>
          <p:cNvSpPr txBox="1">
            <a:spLocks noChangeArrowheads="1"/>
          </p:cNvSpPr>
          <p:nvPr/>
        </p:nvSpPr>
        <p:spPr bwMode="auto">
          <a:xfrm>
            <a:off x="636588" y="5400675"/>
            <a:ext cx="2409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هر چه از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سرمايه کمتري براي رسيدن يک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سطح فروش استفاده شود به همان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ميزان مديريت يک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 در مجموع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دارايي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خود با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کارايي بيشتري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استفاده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مي‌کند 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7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7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7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7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7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7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7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7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7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8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87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87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nimBg="1"/>
      <p:bldP spid="487434" grpId="0"/>
      <p:bldP spid="487435" grpId="0"/>
      <p:bldP spid="487436" grpId="0"/>
      <p:bldP spid="487437" grpId="0"/>
      <p:bldP spid="487438" grpId="0"/>
      <p:bldP spid="487439" grpId="0"/>
      <p:bldP spid="487440" grpId="0"/>
      <p:bldP spid="487441" grpId="0"/>
      <p:bldP spid="487445" grpId="0"/>
      <p:bldP spid="487450" grpId="0"/>
      <p:bldP spid="487451" grpId="0"/>
      <p:bldP spid="487452" grpId="0"/>
      <p:bldP spid="487453" grpId="0"/>
      <p:bldP spid="487454" grpId="0"/>
      <p:bldP spid="487455" grpId="0"/>
      <p:bldP spid="487456" grpId="0"/>
      <p:bldP spid="487457" grpId="0"/>
      <p:bldP spid="487458" grpId="0"/>
      <p:bldP spid="487459" grpId="0"/>
      <p:bldP spid="487460" grpId="0"/>
      <p:bldP spid="487461" grpId="0"/>
      <p:bldP spid="487462" grpId="0"/>
      <p:bldP spid="487463" grpId="0"/>
      <p:bldP spid="487464" grpId="0"/>
      <p:bldP spid="487465" grpId="0"/>
      <p:bldP spid="487466" grpId="0"/>
      <p:bldP spid="487467" grpId="0"/>
      <p:bldP spid="487468" grpId="0"/>
      <p:bldP spid="487469" grpId="0"/>
      <p:bldP spid="487471" grpId="0"/>
      <p:bldP spid="487472" grpId="0"/>
      <p:bldP spid="487473" grpId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نظارت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عملياتي: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571625"/>
            <a:ext cx="7975600" cy="50720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1)توليد</a:t>
            </a:r>
            <a:r>
              <a:rPr lang="fa-IR" sz="2800" dirty="0">
                <a:cs typeface="Zar" pitchFamily="2" charset="-78"/>
              </a:rPr>
              <a:t>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cs typeface="Zar" pitchFamily="2" charset="-78"/>
              </a:rPr>
              <a:t>		</a:t>
            </a:r>
            <a:r>
              <a:rPr lang="fa-IR" sz="2800" dirty="0" smtClean="0">
                <a:cs typeface="Zar" pitchFamily="2" charset="-78"/>
              </a:rPr>
              <a:t>براي اطمينان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اين فعاليتها </a:t>
            </a:r>
            <a:r>
              <a:rPr lang="fa-IR" sz="2800" dirty="0">
                <a:cs typeface="Zar" pitchFamily="2" charset="-78"/>
              </a:rPr>
              <a:t>مطابق برنامه </a:t>
            </a:r>
            <a:r>
              <a:rPr lang="fa-IR" sz="2800" dirty="0" smtClean="0">
                <a:cs typeface="Zar" pitchFamily="2" charset="-78"/>
              </a:rPr>
              <a:t>پيش مي </a:t>
            </a:r>
            <a:r>
              <a:rPr lang="fa-IR" sz="2800" dirty="0">
                <a:cs typeface="Zar" pitchFamily="2" charset="-78"/>
              </a:rPr>
              <a:t>رود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2)کنترل </a:t>
            </a:r>
            <a:r>
              <a:rPr lang="fa-IR" sz="2800" dirty="0" smtClean="0">
                <a:cs typeface="Zar" pitchFamily="2" charset="-78"/>
              </a:rPr>
              <a:t>کيفيت </a:t>
            </a:r>
            <a:r>
              <a:rPr lang="fa-IR" sz="2800" dirty="0">
                <a:cs typeface="Zar" pitchFamily="2" charset="-78"/>
              </a:rPr>
              <a:t>محصولات و خدمات: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cs typeface="Zar" pitchFamily="2" charset="-78"/>
              </a:rPr>
              <a:t>		</a:t>
            </a:r>
            <a:r>
              <a:rPr lang="fa-IR" sz="2800" dirty="0" smtClean="0">
                <a:cs typeface="Zar" pitchFamily="2" charset="-78"/>
              </a:rPr>
              <a:t>براي اطمينان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که با </a:t>
            </a:r>
            <a:r>
              <a:rPr lang="fa-IR" sz="2800" dirty="0" smtClean="0">
                <a:cs typeface="Zar" pitchFamily="2" charset="-78"/>
              </a:rPr>
              <a:t>استانداردهاي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پيش تعيين </a:t>
            </a:r>
            <a:r>
              <a:rPr lang="fa-IR" sz="2800" dirty="0">
                <a:cs typeface="Zar" pitchFamily="2" charset="-78"/>
              </a:rPr>
              <a:t>شده مطابقت دارند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3)حفاظت و </a:t>
            </a:r>
            <a:r>
              <a:rPr lang="fa-IR" sz="2800" dirty="0" smtClean="0">
                <a:cs typeface="Zar" pitchFamily="2" charset="-78"/>
              </a:rPr>
              <a:t>نگهداري: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cs typeface="Zar" pitchFamily="2" charset="-78"/>
              </a:rPr>
              <a:t>		</a:t>
            </a:r>
            <a:r>
              <a:rPr lang="fa-IR" sz="2800" dirty="0" smtClean="0">
                <a:cs typeface="Zar" pitchFamily="2" charset="-78"/>
              </a:rPr>
              <a:t>براي اطمينان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که از </a:t>
            </a:r>
            <a:r>
              <a:rPr lang="fa-IR" sz="2800" dirty="0" smtClean="0">
                <a:cs typeface="Zar" pitchFamily="2" charset="-78"/>
              </a:rPr>
              <a:t>تجهيزات </a:t>
            </a:r>
            <a:r>
              <a:rPr lang="fa-IR" sz="2800" dirty="0">
                <a:cs typeface="Zar" pitchFamily="2" charset="-78"/>
              </a:rPr>
              <a:t>سازمان به </a:t>
            </a:r>
            <a:r>
              <a:rPr lang="fa-IR" sz="2800" dirty="0" smtClean="0">
                <a:cs typeface="Zar" pitchFamily="2" charset="-78"/>
              </a:rPr>
              <a:t>خوبي نگهداري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شود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207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اطلاعات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19425"/>
            <a:ext cx="8229600" cy="17494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مديران براي اجراي وظايف </a:t>
            </a:r>
            <a:r>
              <a:rPr lang="fa-IR" dirty="0">
                <a:cs typeface="Zar" pitchFamily="2" charset="-78"/>
              </a:rPr>
              <a:t>خود به اطلاعات </a:t>
            </a:r>
            <a:r>
              <a:rPr lang="fa-IR" dirty="0" smtClean="0">
                <a:cs typeface="Zar" pitchFamily="2" charset="-78"/>
              </a:rPr>
              <a:t>نيازمندند</a:t>
            </a:r>
            <a:r>
              <a:rPr lang="fa-IR" dirty="0">
                <a:cs typeface="Zar" pitchFamily="2" charset="-78"/>
              </a:rPr>
              <a:t>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اطلاعات نادرست،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زياده </a:t>
            </a:r>
            <a:r>
              <a:rPr lang="fa-IR" dirty="0">
                <a:cs typeface="Zar" pitchFamily="2" charset="-78"/>
              </a:rPr>
              <a:t>از حد و با </a:t>
            </a:r>
            <a:r>
              <a:rPr lang="fa-IR" dirty="0" smtClean="0">
                <a:cs typeface="Zar" pitchFamily="2" charset="-78"/>
              </a:rPr>
              <a:t>تاخير </a:t>
            </a:r>
            <a:r>
              <a:rPr lang="fa-IR" dirty="0">
                <a:cs typeface="Zar" pitchFamily="2" charset="-78"/>
              </a:rPr>
              <a:t>به طور </a:t>
            </a:r>
            <a:r>
              <a:rPr lang="fa-IR" dirty="0" smtClean="0">
                <a:cs typeface="Zar" pitchFamily="2" charset="-78"/>
              </a:rPr>
              <a:t>جدي </a:t>
            </a:r>
            <a:r>
              <a:rPr lang="fa-IR" dirty="0">
                <a:cs typeface="Zar" pitchFamily="2" charset="-78"/>
              </a:rPr>
              <a:t>مانع </a:t>
            </a:r>
            <a:r>
              <a:rPr lang="fa-IR" dirty="0" smtClean="0">
                <a:cs typeface="Zar" pitchFamily="2" charset="-78"/>
              </a:rPr>
              <a:t>موفقيت مديران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عملکرد سازمان: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9275"/>
            <a:ext cx="8229600" cy="46513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عملکرد </a:t>
            </a:r>
            <a:r>
              <a:rPr lang="fa-IR" dirty="0" smtClean="0">
                <a:cs typeface="Zar" pitchFamily="2" charset="-78"/>
              </a:rPr>
              <a:t>يا اثربخشي </a:t>
            </a:r>
            <a:r>
              <a:rPr lang="fa-IR" dirty="0">
                <a:cs typeface="Zar" pitchFamily="2" charset="-78"/>
              </a:rPr>
              <a:t>کل سازمان،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به طور منظم توسط </a:t>
            </a:r>
            <a:r>
              <a:rPr lang="fa-IR" dirty="0" smtClean="0">
                <a:cs typeface="Zar" pitchFamily="2" charset="-78"/>
              </a:rPr>
              <a:t>گروههاي زير ارزيابي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شوند</a:t>
            </a:r>
            <a:r>
              <a:rPr lang="en-US" dirty="0">
                <a:cs typeface="Zar" pitchFamily="2" charset="-78"/>
              </a:rPr>
              <a:t>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 smtClean="0">
                <a:cs typeface="Zar" pitchFamily="2" charset="-78"/>
              </a:rPr>
              <a:t>1)مديران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 smtClean="0">
                <a:cs typeface="Zar" pitchFamily="2" charset="-78"/>
              </a:rPr>
              <a:t>2)مشتريان </a:t>
            </a:r>
            <a:r>
              <a:rPr lang="fa-IR" dirty="0">
                <a:cs typeface="Zar" pitchFamily="2" charset="-78"/>
              </a:rPr>
              <a:t>و ارباب رجوع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 smtClean="0">
                <a:cs typeface="Zar" pitchFamily="2" charset="-78"/>
              </a:rPr>
              <a:t>3)تحليل </a:t>
            </a:r>
            <a:r>
              <a:rPr lang="fa-IR" dirty="0">
                <a:cs typeface="Zar" pitchFamily="2" charset="-78"/>
              </a:rPr>
              <a:t>گران اوراق بهادار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 smtClean="0">
                <a:cs typeface="Zar" pitchFamily="2" charset="-78"/>
              </a:rPr>
              <a:t>4)سرمايه </a:t>
            </a:r>
            <a:r>
              <a:rPr lang="fa-IR" dirty="0">
                <a:cs typeface="Zar" pitchFamily="2" charset="-78"/>
              </a:rPr>
              <a:t>گذاران مستعد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>
                <a:cs typeface="Zar" pitchFamily="2" charset="-78"/>
              </a:rPr>
              <a:t>5)وام دهندگان و عرضه کنندگان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506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داده: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76575"/>
            <a:ext cx="8229600" cy="2039938"/>
          </a:xfrm>
        </p:spPr>
        <p:txBody>
          <a:bodyPr/>
          <a:lstStyle/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داده ها </a:t>
            </a:r>
            <a:r>
              <a:rPr lang="fa-IR" dirty="0" smtClean="0">
                <a:cs typeface="Zar" pitchFamily="2" charset="-78"/>
              </a:rPr>
              <a:t>واقعيتها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انديشه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يا مفاهيمي </a:t>
            </a:r>
            <a:r>
              <a:rPr lang="fa-IR" dirty="0">
                <a:cs typeface="Zar" pitchFamily="2" charset="-78"/>
              </a:rPr>
              <a:t>هستند که به شکل خام جمع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ذخيره </a:t>
            </a:r>
            <a:r>
              <a:rPr lang="fa-IR" dirty="0">
                <a:cs typeface="Zar" pitchFamily="2" charset="-78"/>
              </a:rPr>
              <a:t>شده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داده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سازماني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تواند شامل هر </a:t>
            </a:r>
            <a:r>
              <a:rPr lang="fa-IR" dirty="0" smtClean="0">
                <a:cs typeface="Zar" pitchFamily="2" charset="-78"/>
              </a:rPr>
              <a:t>موضوعي </a:t>
            </a:r>
            <a:r>
              <a:rPr lang="fa-IR" dirty="0">
                <a:cs typeface="Zar" pitchFamily="2" charset="-78"/>
              </a:rPr>
              <a:t>از مبلغ فروش،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اسامي مشتريان </a:t>
            </a:r>
            <a:r>
              <a:rPr lang="fa-IR" dirty="0">
                <a:cs typeface="Zar" pitchFamily="2" charset="-78"/>
              </a:rPr>
              <a:t>و مانند آنها گرفته تا </a:t>
            </a:r>
            <a:r>
              <a:rPr lang="fa-IR" dirty="0" smtClean="0">
                <a:cs typeface="Zar" pitchFamily="2" charset="-78"/>
              </a:rPr>
              <a:t>بروشورهاي توليدي رقيبان </a:t>
            </a:r>
            <a:r>
              <a:rPr lang="fa-IR" dirty="0">
                <a:cs typeface="Zar" pitchFamily="2" charset="-78"/>
              </a:rPr>
              <a:t>باشد</a:t>
            </a:r>
            <a:r>
              <a:rPr lang="en-US" dirty="0">
                <a:cs typeface="Zar" pitchFamily="2" charset="-78"/>
              </a:rPr>
              <a:t>.</a:t>
            </a:r>
            <a:r>
              <a:rPr lang="fa-IR" dirty="0">
                <a:cs typeface="Zar" pitchFamily="2" charset="-78"/>
              </a:rPr>
              <a:t>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5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اطلاعات: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33725"/>
            <a:ext cx="8229600" cy="14001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اطلاعات </a:t>
            </a:r>
            <a:r>
              <a:rPr lang="fa-IR" dirty="0" smtClean="0">
                <a:cs typeface="Zar" pitchFamily="2" charset="-78"/>
              </a:rPr>
              <a:t>نتيجه </a:t>
            </a:r>
            <a:r>
              <a:rPr lang="fa-IR" dirty="0">
                <a:cs typeface="Zar" pitchFamily="2" charset="-78"/>
              </a:rPr>
              <a:t>پردازش،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ارتباط دادن،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خلاصه کردن داده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خام </a:t>
            </a:r>
            <a:r>
              <a:rPr lang="fa-IR" dirty="0" smtClean="0">
                <a:cs typeface="Zar" pitchFamily="2" charset="-78"/>
              </a:rPr>
              <a:t>براي پديد </a:t>
            </a:r>
            <a:r>
              <a:rPr lang="fa-IR" dirty="0">
                <a:cs typeface="Zar" pitchFamily="2" charset="-78"/>
              </a:rPr>
              <a:t>آوردن دانش </a:t>
            </a:r>
            <a:r>
              <a:rPr lang="fa-IR" dirty="0" smtClean="0">
                <a:cs typeface="Zar" pitchFamily="2" charset="-78"/>
              </a:rPr>
              <a:t>وآگاهي </a:t>
            </a:r>
            <a:r>
              <a:rPr lang="fa-IR" dirty="0">
                <a:cs typeface="Zar" pitchFamily="2" charset="-78"/>
              </a:rPr>
              <a:t>است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سازمان</a:t>
            </a:r>
            <a:r>
              <a:rPr lang="en-US">
                <a:solidFill>
                  <a:schemeClr val="accent1">
                    <a:tint val="3000"/>
                    <a:alpha val="95000"/>
                  </a:schemeClr>
                </a:solidFill>
                <a:cs typeface="Tahoma" pitchFamily="34" charset="0"/>
              </a:rPr>
              <a:t>‎‎‎</a:t>
            </a: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سازمان</a:t>
            </a:r>
            <a:r>
              <a:rPr lang="en-US" dirty="0">
                <a:cs typeface="Tahoma" pitchFamily="34" charset="0"/>
              </a:rPr>
              <a:t>‎</a:t>
            </a:r>
            <a:r>
              <a:rPr lang="fa-IR" dirty="0" smtClean="0">
                <a:cs typeface="Zar" pitchFamily="2" charset="-78"/>
              </a:rPr>
              <a:t>هاي انتفاعي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غير انتفاعي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سازمان</a:t>
            </a:r>
            <a:r>
              <a:rPr lang="en-US" dirty="0">
                <a:cs typeface="Tahoma" pitchFamily="34" charset="0"/>
              </a:rPr>
              <a:t>‎‎</a:t>
            </a:r>
            <a:r>
              <a:rPr lang="fa-IR" dirty="0" smtClean="0">
                <a:cs typeface="Zar" pitchFamily="2" charset="-78"/>
              </a:rPr>
              <a:t>هاي توليدي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خدماتي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cs typeface="Zar" pitchFamily="2" charset="-78"/>
              </a:rPr>
              <a:t>سازمان</a:t>
            </a:r>
            <a:r>
              <a:rPr lang="en-US" dirty="0">
                <a:cs typeface="Tahoma" pitchFamily="34" charset="0"/>
              </a:rPr>
              <a:t>‎‎</a:t>
            </a:r>
            <a:r>
              <a:rPr lang="fa-IR" dirty="0" smtClean="0">
                <a:cs typeface="Zar" pitchFamily="2" charset="-78"/>
              </a:rPr>
              <a:t>هاي دولتي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خصوصي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4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4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4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4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813"/>
            <a:ext cx="8229600" cy="13843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طبق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نظريه مديريت اداري توانايي‌هاي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لازم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براي مديران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 اساس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فعاليت‌هاي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شش‌گانه عبارتنداز: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66950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توانايي‌هاي </a:t>
            </a:r>
            <a:r>
              <a:rPr lang="fa-IR" dirty="0">
                <a:cs typeface="Zar" pitchFamily="2" charset="-78"/>
              </a:rPr>
              <a:t>عام شامل </a:t>
            </a:r>
            <a:r>
              <a:rPr lang="fa-IR" dirty="0" smtClean="0">
                <a:cs typeface="Zar" pitchFamily="2" charset="-78"/>
              </a:rPr>
              <a:t>فعاليت‌هاي </a:t>
            </a:r>
            <a:r>
              <a:rPr lang="fa-IR" dirty="0">
                <a:cs typeface="Zar" pitchFamily="2" charset="-78"/>
              </a:rPr>
              <a:t>شش‌گانه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توانايي‌هاي </a:t>
            </a:r>
            <a:r>
              <a:rPr lang="fa-IR" dirty="0">
                <a:cs typeface="Zar" pitchFamily="2" charset="-78"/>
              </a:rPr>
              <a:t>خاص </a:t>
            </a:r>
            <a:r>
              <a:rPr lang="fa-IR" dirty="0" smtClean="0">
                <a:cs typeface="Zar" pitchFamily="2" charset="-78"/>
              </a:rPr>
              <a:t>مديريت 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توانايي‌هاي فني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تخصصي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1258888" y="2670175"/>
            <a:ext cx="1973262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2162175" y="1638300"/>
            <a:ext cx="1973263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592138" y="3349625"/>
            <a:ext cx="1973262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284163" y="3708400"/>
            <a:ext cx="1973262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1584325" y="2316163"/>
            <a:ext cx="1973263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78" name="Rectangle 10"/>
          <p:cNvSpPr>
            <a:spLocks noChangeArrowheads="1"/>
          </p:cNvSpPr>
          <p:nvPr/>
        </p:nvSpPr>
        <p:spPr bwMode="auto">
          <a:xfrm>
            <a:off x="1871663" y="1992313"/>
            <a:ext cx="1973262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81" name="Rectangle 13"/>
          <p:cNvSpPr>
            <a:spLocks noChangeArrowheads="1"/>
          </p:cNvSpPr>
          <p:nvPr/>
        </p:nvSpPr>
        <p:spPr bwMode="auto">
          <a:xfrm>
            <a:off x="941388" y="3017838"/>
            <a:ext cx="1973262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82" name="Text Box 14"/>
          <p:cNvSpPr txBox="1">
            <a:spLocks noChangeArrowheads="1"/>
          </p:cNvSpPr>
          <p:nvPr/>
        </p:nvSpPr>
        <p:spPr bwMode="auto">
          <a:xfrm>
            <a:off x="2117725" y="1625600"/>
            <a:ext cx="190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613 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3" name="Text Box 15"/>
          <p:cNvSpPr txBox="1">
            <a:spLocks noChangeArrowheads="1"/>
          </p:cNvSpPr>
          <p:nvPr/>
        </p:nvSpPr>
        <p:spPr bwMode="auto">
          <a:xfrm>
            <a:off x="1855788" y="1916113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پرداخت 500 تومان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4" name="Text Box 16"/>
          <p:cNvSpPr txBox="1">
            <a:spLocks noChangeArrowheads="1"/>
          </p:cNvSpPr>
          <p:nvPr/>
        </p:nvSpPr>
        <p:spPr bwMode="auto">
          <a:xfrm>
            <a:off x="1698625" y="2308225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300 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5" name="Text Box 17"/>
          <p:cNvSpPr txBox="1">
            <a:spLocks noChangeArrowheads="1"/>
          </p:cNvSpPr>
          <p:nvPr/>
        </p:nvSpPr>
        <p:spPr bwMode="auto">
          <a:xfrm>
            <a:off x="1417638" y="267017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750تومان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6" name="Text Box 18"/>
          <p:cNvSpPr txBox="1">
            <a:spLocks noChangeArrowheads="1"/>
          </p:cNvSpPr>
          <p:nvPr/>
        </p:nvSpPr>
        <p:spPr bwMode="auto">
          <a:xfrm>
            <a:off x="1012825" y="3032125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1000 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7" name="Text Box 19"/>
          <p:cNvSpPr txBox="1">
            <a:spLocks noChangeArrowheads="1"/>
          </p:cNvSpPr>
          <p:nvPr/>
        </p:nvSpPr>
        <p:spPr bwMode="auto">
          <a:xfrm>
            <a:off x="609600" y="3382963"/>
            <a:ext cx="190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250 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8" name="Text Box 20"/>
          <p:cNvSpPr txBox="1">
            <a:spLocks noChangeArrowheads="1"/>
          </p:cNvSpPr>
          <p:nvPr/>
        </p:nvSpPr>
        <p:spPr bwMode="auto">
          <a:xfrm>
            <a:off x="479425" y="3714750"/>
            <a:ext cx="168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دريافت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150 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89" name="Text Box 21"/>
          <p:cNvSpPr txBox="1">
            <a:spLocks noChangeArrowheads="1"/>
          </p:cNvSpPr>
          <p:nvPr/>
        </p:nvSpPr>
        <p:spPr bwMode="auto">
          <a:xfrm>
            <a:off x="220663" y="4051300"/>
            <a:ext cx="190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موجودي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500 تومان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90" name="Rectangle 22"/>
          <p:cNvSpPr>
            <a:spLocks noChangeArrowheads="1"/>
          </p:cNvSpPr>
          <p:nvPr/>
        </p:nvSpPr>
        <p:spPr bwMode="auto">
          <a:xfrm>
            <a:off x="4503738" y="1458913"/>
            <a:ext cx="2060575" cy="1320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91" name="Rectangle 23"/>
          <p:cNvSpPr>
            <a:spLocks noChangeArrowheads="1"/>
          </p:cNvSpPr>
          <p:nvPr/>
        </p:nvSpPr>
        <p:spPr bwMode="auto">
          <a:xfrm>
            <a:off x="6962775" y="1460500"/>
            <a:ext cx="2060575" cy="1320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>
            <a:off x="3832225" y="2192338"/>
            <a:ext cx="754063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3593" name="Line 25"/>
          <p:cNvSpPr>
            <a:spLocks noChangeShapeType="1"/>
          </p:cNvSpPr>
          <p:nvPr/>
        </p:nvSpPr>
        <p:spPr bwMode="auto">
          <a:xfrm>
            <a:off x="6562725" y="2193925"/>
            <a:ext cx="577850" cy="301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3594" name="Text Box 26"/>
          <p:cNvSpPr txBox="1">
            <a:spLocks noChangeArrowheads="1"/>
          </p:cNvSpPr>
          <p:nvPr/>
        </p:nvSpPr>
        <p:spPr bwMode="auto">
          <a:xfrm>
            <a:off x="4572000" y="1655763"/>
            <a:ext cx="193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پردازش </a:t>
            </a:r>
          </a:p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خام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95" name="Text Box 27"/>
          <p:cNvSpPr txBox="1">
            <a:spLocks noChangeArrowheads="1"/>
          </p:cNvSpPr>
          <p:nvPr/>
        </p:nvSpPr>
        <p:spPr bwMode="auto">
          <a:xfrm>
            <a:off x="6616700" y="1466850"/>
            <a:ext cx="2424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آخرين موجودي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چقدر است؟</a:t>
            </a: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63 تومان اضافه برداشت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96" name="Text Box 28"/>
          <p:cNvSpPr txBox="1">
            <a:spLocks noChangeArrowheads="1"/>
          </p:cNvSpPr>
          <p:nvPr/>
        </p:nvSpPr>
        <p:spPr bwMode="auto">
          <a:xfrm>
            <a:off x="2816225" y="5078413"/>
            <a:ext cx="3717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تبديل </a:t>
            </a:r>
            <a:r>
              <a:rPr lang="fa-IR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داده</a:t>
            </a:r>
            <a:r>
              <a:rPr lang="en-US" dirty="0">
                <a:solidFill>
                  <a:schemeClr val="tx2"/>
                </a:solidFill>
                <a:effectLst/>
              </a:rPr>
              <a:t>‌</a:t>
            </a:r>
            <a:r>
              <a:rPr lang="fa-IR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ها به اطلاعات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9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49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9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9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49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4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49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49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4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49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49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nimBg="1"/>
      <p:bldP spid="493573" grpId="0" animBg="1"/>
      <p:bldP spid="493574" grpId="0" animBg="1"/>
      <p:bldP spid="493576" grpId="0" animBg="1"/>
      <p:bldP spid="493577" grpId="0" animBg="1"/>
      <p:bldP spid="493578" grpId="0" animBg="1"/>
      <p:bldP spid="493581" grpId="0" animBg="1"/>
      <p:bldP spid="493582" grpId="0"/>
      <p:bldP spid="493583" grpId="0"/>
      <p:bldP spid="493584" grpId="0"/>
      <p:bldP spid="493585" grpId="0"/>
      <p:bldP spid="493586" grpId="0"/>
      <p:bldP spid="493587" grpId="0"/>
      <p:bldP spid="493588" grpId="0"/>
      <p:bldP spid="493589" grpId="0"/>
      <p:bldP spid="493590" grpId="0" animBg="1"/>
      <p:bldP spid="493591" grpId="0" animBg="1"/>
      <p:bldP spid="493594" grpId="0"/>
      <p:bldP spid="493595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اطلاعات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مفيد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1613"/>
            <a:ext cx="8229600" cy="504348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1)دقيق </a:t>
            </a:r>
            <a:r>
              <a:rPr lang="fa-IR" dirty="0">
                <a:cs typeface="Zar" pitchFamily="2" charset="-78"/>
              </a:rPr>
              <a:t>باشد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>
                <a:cs typeface="Zar" pitchFamily="2" charset="-78"/>
              </a:rPr>
              <a:t>2)به هنگام باشد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>
                <a:cs typeface="Zar" pitchFamily="2" charset="-78"/>
              </a:rPr>
              <a:t>3)کامل باشد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>
                <a:cs typeface="Zar" pitchFamily="2" charset="-78"/>
              </a:rPr>
              <a:t>4)مربوط باشد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>
                <a:cs typeface="Zar" pitchFamily="2" charset="-78"/>
              </a:rPr>
              <a:t>5)مختصر باشد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36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جريان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اطلاعات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3233738"/>
            <a:ext cx="8086725" cy="21844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سازمانها داده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را از منابع </a:t>
            </a:r>
            <a:r>
              <a:rPr lang="fa-IR" dirty="0" smtClean="0">
                <a:cs typeface="Zar" pitchFamily="2" charset="-78"/>
              </a:rPr>
              <a:t>متعددي </a:t>
            </a:r>
            <a:r>
              <a:rPr lang="fa-IR" dirty="0">
                <a:cs typeface="Zar" pitchFamily="2" charset="-78"/>
              </a:rPr>
              <a:t>مانند </a:t>
            </a:r>
            <a:r>
              <a:rPr lang="fa-IR" dirty="0" smtClean="0">
                <a:cs typeface="Zar" pitchFamily="2" charset="-78"/>
              </a:rPr>
              <a:t>مشتريان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رقيبان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عمليات داخلي </a:t>
            </a:r>
            <a:r>
              <a:rPr lang="fa-IR" dirty="0">
                <a:cs typeface="Zar" pitchFamily="2" charset="-78"/>
              </a:rPr>
              <a:t>و کالاها و خدمات سازمان و داده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خارجي </a:t>
            </a:r>
            <a:r>
              <a:rPr lang="fa-IR" dirty="0">
                <a:cs typeface="Zar" pitchFamily="2" charset="-78"/>
              </a:rPr>
              <a:t>در حوزه اقتصاد،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بازار و مانند آنها جمع</a:t>
            </a:r>
            <a:r>
              <a:rPr lang="en-US" dirty="0"/>
              <a:t>‌‌</a:t>
            </a:r>
            <a:r>
              <a:rPr lang="fa-IR" dirty="0" smtClean="0">
                <a:cs typeface="Zar" pitchFamily="2" charset="-78"/>
              </a:rPr>
              <a:t>آوري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داده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در سازمان پردازش و به صورت اطلاعات 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392988" y="5427663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6927850" y="5343525"/>
            <a:ext cx="18716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دادهاي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خار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جي</a:t>
            </a:r>
            <a:endParaRPr lang="fa-IR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در حوزه اقتصاد،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 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غيره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5637213" y="542925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3832225" y="5424488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2046288" y="541020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306388" y="5427663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833813" y="4383088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3835400" y="3398838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3836988" y="2543175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3836988" y="171450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6551613" y="171450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1093788" y="1700213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938963" y="50165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5226050" y="48895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2568575" y="488950"/>
            <a:ext cx="1377950" cy="595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698500" y="519113"/>
            <a:ext cx="1377950" cy="595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496661" name="Line 21"/>
          <p:cNvSpPr>
            <a:spLocks noChangeShapeType="1"/>
          </p:cNvSpPr>
          <p:nvPr/>
        </p:nvSpPr>
        <p:spPr bwMode="auto">
          <a:xfrm flipV="1">
            <a:off x="4513263" y="4964113"/>
            <a:ext cx="0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2" name="Line 22"/>
          <p:cNvSpPr>
            <a:spLocks noChangeShapeType="1"/>
          </p:cNvSpPr>
          <p:nvPr/>
        </p:nvSpPr>
        <p:spPr bwMode="auto">
          <a:xfrm flipV="1">
            <a:off x="4514850" y="3979863"/>
            <a:ext cx="0" cy="392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3" name="Line 23"/>
          <p:cNvSpPr>
            <a:spLocks noChangeShapeType="1"/>
          </p:cNvSpPr>
          <p:nvPr/>
        </p:nvSpPr>
        <p:spPr bwMode="auto">
          <a:xfrm flipV="1">
            <a:off x="4514850" y="3125788"/>
            <a:ext cx="14288" cy="260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5" name="Line 25"/>
          <p:cNvSpPr>
            <a:spLocks noChangeShapeType="1"/>
          </p:cNvSpPr>
          <p:nvPr/>
        </p:nvSpPr>
        <p:spPr bwMode="auto">
          <a:xfrm flipV="1">
            <a:off x="4516438" y="2270125"/>
            <a:ext cx="4762" cy="260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6" name="Line 26"/>
          <p:cNvSpPr>
            <a:spLocks noChangeShapeType="1"/>
          </p:cNvSpPr>
          <p:nvPr/>
        </p:nvSpPr>
        <p:spPr bwMode="auto">
          <a:xfrm>
            <a:off x="5224463" y="2003425"/>
            <a:ext cx="132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7" name="Line 27"/>
          <p:cNvSpPr>
            <a:spLocks noChangeShapeType="1"/>
          </p:cNvSpPr>
          <p:nvPr/>
        </p:nvSpPr>
        <p:spPr bwMode="auto">
          <a:xfrm flipH="1">
            <a:off x="2466975" y="2017713"/>
            <a:ext cx="13652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8" name="Line 28"/>
          <p:cNvSpPr>
            <a:spLocks noChangeShapeType="1"/>
          </p:cNvSpPr>
          <p:nvPr/>
        </p:nvSpPr>
        <p:spPr bwMode="auto">
          <a:xfrm>
            <a:off x="1393825" y="1436688"/>
            <a:ext cx="61674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69" name="Line 29"/>
          <p:cNvSpPr>
            <a:spLocks noChangeShapeType="1"/>
          </p:cNvSpPr>
          <p:nvPr/>
        </p:nvSpPr>
        <p:spPr bwMode="auto">
          <a:xfrm flipV="1">
            <a:off x="1384300" y="1089025"/>
            <a:ext cx="9525" cy="366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0" name="Line 30"/>
          <p:cNvSpPr>
            <a:spLocks noChangeShapeType="1"/>
          </p:cNvSpPr>
          <p:nvPr/>
        </p:nvSpPr>
        <p:spPr bwMode="auto">
          <a:xfrm flipV="1">
            <a:off x="3262313" y="1076325"/>
            <a:ext cx="9525" cy="366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1" name="Line 31"/>
          <p:cNvSpPr>
            <a:spLocks noChangeShapeType="1"/>
          </p:cNvSpPr>
          <p:nvPr/>
        </p:nvSpPr>
        <p:spPr bwMode="auto">
          <a:xfrm flipV="1">
            <a:off x="5935663" y="1092200"/>
            <a:ext cx="9525" cy="366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2" name="Line 32"/>
          <p:cNvSpPr>
            <a:spLocks noChangeShapeType="1"/>
          </p:cNvSpPr>
          <p:nvPr/>
        </p:nvSpPr>
        <p:spPr bwMode="auto">
          <a:xfrm flipV="1">
            <a:off x="7542213" y="1084263"/>
            <a:ext cx="9525" cy="3667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3" name="Line 33"/>
          <p:cNvSpPr>
            <a:spLocks noChangeShapeType="1"/>
          </p:cNvSpPr>
          <p:nvPr/>
        </p:nvSpPr>
        <p:spPr bwMode="auto">
          <a:xfrm flipV="1">
            <a:off x="1682750" y="1465263"/>
            <a:ext cx="277813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4" name="Line 34"/>
          <p:cNvSpPr>
            <a:spLocks noChangeShapeType="1"/>
          </p:cNvSpPr>
          <p:nvPr/>
        </p:nvSpPr>
        <p:spPr bwMode="auto">
          <a:xfrm flipV="1">
            <a:off x="973138" y="4489450"/>
            <a:ext cx="0" cy="933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5" name="Line 35"/>
          <p:cNvSpPr>
            <a:spLocks noChangeShapeType="1"/>
          </p:cNvSpPr>
          <p:nvPr/>
        </p:nvSpPr>
        <p:spPr bwMode="auto">
          <a:xfrm>
            <a:off x="962025" y="4516438"/>
            <a:ext cx="2868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6" name="Line 36"/>
          <p:cNvSpPr>
            <a:spLocks noChangeShapeType="1"/>
          </p:cNvSpPr>
          <p:nvPr/>
        </p:nvSpPr>
        <p:spPr bwMode="auto">
          <a:xfrm flipV="1">
            <a:off x="2714625" y="4789488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7" name="Line 37"/>
          <p:cNvSpPr>
            <a:spLocks noChangeShapeType="1"/>
          </p:cNvSpPr>
          <p:nvPr/>
        </p:nvSpPr>
        <p:spPr bwMode="auto">
          <a:xfrm>
            <a:off x="2728913" y="4789488"/>
            <a:ext cx="11033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78" name="Line 38"/>
          <p:cNvSpPr>
            <a:spLocks noChangeShapeType="1"/>
          </p:cNvSpPr>
          <p:nvPr/>
        </p:nvSpPr>
        <p:spPr bwMode="auto">
          <a:xfrm flipH="1">
            <a:off x="5214938" y="4518025"/>
            <a:ext cx="29289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80" name="Line 40"/>
          <p:cNvSpPr>
            <a:spLocks noChangeShapeType="1"/>
          </p:cNvSpPr>
          <p:nvPr/>
        </p:nvSpPr>
        <p:spPr bwMode="auto">
          <a:xfrm flipV="1">
            <a:off x="8121650" y="4513263"/>
            <a:ext cx="0" cy="900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81" name="Line 41"/>
          <p:cNvSpPr>
            <a:spLocks noChangeShapeType="1"/>
          </p:cNvSpPr>
          <p:nvPr/>
        </p:nvSpPr>
        <p:spPr bwMode="auto">
          <a:xfrm flipV="1">
            <a:off x="6302375" y="4814888"/>
            <a:ext cx="0" cy="600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82" name="Line 42"/>
          <p:cNvSpPr>
            <a:spLocks noChangeShapeType="1"/>
          </p:cNvSpPr>
          <p:nvPr/>
        </p:nvSpPr>
        <p:spPr bwMode="auto">
          <a:xfrm flipH="1">
            <a:off x="5210175" y="4818063"/>
            <a:ext cx="11080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96683" name="Text Box 43"/>
          <p:cNvSpPr txBox="1">
            <a:spLocks noChangeArrowheads="1"/>
          </p:cNvSpPr>
          <p:nvPr/>
        </p:nvSpPr>
        <p:spPr bwMode="auto">
          <a:xfrm>
            <a:off x="5821363" y="55435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رقيبان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84" name="Text Box 44"/>
          <p:cNvSpPr txBox="1">
            <a:spLocks noChangeArrowheads="1"/>
          </p:cNvSpPr>
          <p:nvPr/>
        </p:nvSpPr>
        <p:spPr bwMode="auto">
          <a:xfrm>
            <a:off x="3371850" y="5529263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عمليات داخلي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85" name="Text Box 45"/>
          <p:cNvSpPr txBox="1">
            <a:spLocks noChangeArrowheads="1"/>
          </p:cNvSpPr>
          <p:nvPr/>
        </p:nvSpPr>
        <p:spPr bwMode="auto">
          <a:xfrm>
            <a:off x="1687513" y="5297488"/>
            <a:ext cx="21764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کالاها</a:t>
            </a:r>
          </a:p>
          <a:p>
            <a:pPr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و خدمات سازمان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86" name="Text Box 46"/>
          <p:cNvSpPr txBox="1">
            <a:spLocks noChangeArrowheads="1"/>
          </p:cNvSpPr>
          <p:nvPr/>
        </p:nvSpPr>
        <p:spPr bwMode="auto">
          <a:xfrm>
            <a:off x="-307975" y="5514975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مشتريان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87" name="Text Box 47"/>
          <p:cNvSpPr txBox="1">
            <a:spLocks noChangeArrowheads="1"/>
          </p:cNvSpPr>
          <p:nvPr/>
        </p:nvSpPr>
        <p:spPr bwMode="auto">
          <a:xfrm>
            <a:off x="3802063" y="4440238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مجموعه داده ها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88" name="Text Box 48"/>
          <p:cNvSpPr txBox="1">
            <a:spLocks noChangeArrowheads="1"/>
          </p:cNvSpPr>
          <p:nvPr/>
        </p:nvSpPr>
        <p:spPr bwMode="auto">
          <a:xfrm>
            <a:off x="3894138" y="3441700"/>
            <a:ext cx="101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پردازش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89" name="Text Box 49"/>
          <p:cNvSpPr txBox="1">
            <a:spLocks noChangeArrowheads="1"/>
          </p:cNvSpPr>
          <p:nvPr/>
        </p:nvSpPr>
        <p:spPr bwMode="auto">
          <a:xfrm>
            <a:off x="3948113" y="2641600"/>
            <a:ext cx="871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بازده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0" name="Text Box 50"/>
          <p:cNvSpPr txBox="1">
            <a:spLocks noChangeArrowheads="1"/>
          </p:cNvSpPr>
          <p:nvPr/>
        </p:nvSpPr>
        <p:spPr bwMode="auto">
          <a:xfrm>
            <a:off x="3937000" y="1798638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تفسير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1" name="Text Box 51"/>
          <p:cNvSpPr txBox="1">
            <a:spLocks noChangeArrowheads="1"/>
          </p:cNvSpPr>
          <p:nvPr/>
        </p:nvSpPr>
        <p:spPr bwMode="auto">
          <a:xfrm>
            <a:off x="915988" y="1800225"/>
            <a:ext cx="143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توزيع(انتشار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2" name="Text Box 52"/>
          <p:cNvSpPr txBox="1">
            <a:spLocks noChangeArrowheads="1"/>
          </p:cNvSpPr>
          <p:nvPr/>
        </p:nvSpPr>
        <p:spPr bwMode="auto">
          <a:xfrm>
            <a:off x="6680200" y="1800225"/>
            <a:ext cx="87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اقدام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3" name="Text Box 53"/>
          <p:cNvSpPr txBox="1">
            <a:spLocks noChangeArrowheads="1"/>
          </p:cNvSpPr>
          <p:nvPr/>
        </p:nvSpPr>
        <p:spPr bwMode="auto">
          <a:xfrm>
            <a:off x="5084763" y="582613"/>
            <a:ext cx="1306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ذينفعان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4" name="Text Box 54"/>
          <p:cNvSpPr txBox="1">
            <a:spLocks noChangeArrowheads="1"/>
          </p:cNvSpPr>
          <p:nvPr/>
        </p:nvSpPr>
        <p:spPr bwMode="auto">
          <a:xfrm>
            <a:off x="2481263" y="565150"/>
            <a:ext cx="1363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عموم مردم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5" name="Text Box 55"/>
          <p:cNvSpPr txBox="1">
            <a:spLocks noChangeArrowheads="1"/>
          </p:cNvSpPr>
          <p:nvPr/>
        </p:nvSpPr>
        <p:spPr bwMode="auto">
          <a:xfrm>
            <a:off x="593725" y="593725"/>
            <a:ext cx="143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اعضاي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96" name="Text Box 56"/>
          <p:cNvSpPr txBox="1">
            <a:spLocks noChangeArrowheads="1"/>
          </p:cNvSpPr>
          <p:nvPr/>
        </p:nvSpPr>
        <p:spPr bwMode="auto">
          <a:xfrm>
            <a:off x="6443663" y="463550"/>
            <a:ext cx="1885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دولت و موسسه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هاي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قانون گذار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4" grpId="0" animBg="1"/>
      <p:bldP spid="496645" grpId="0"/>
      <p:bldP spid="496646" grpId="0" animBg="1"/>
      <p:bldP spid="496647" grpId="0" animBg="1"/>
      <p:bldP spid="496648" grpId="0" animBg="1"/>
      <p:bldP spid="496649" grpId="0" animBg="1"/>
      <p:bldP spid="496650" grpId="0" animBg="1"/>
      <p:bldP spid="496651" grpId="0" animBg="1"/>
      <p:bldP spid="496652" grpId="0" animBg="1"/>
      <p:bldP spid="496653" grpId="0" animBg="1"/>
      <p:bldP spid="496654" grpId="0" animBg="1"/>
      <p:bldP spid="496655" grpId="0" animBg="1"/>
      <p:bldP spid="496656" grpId="0" animBg="1"/>
      <p:bldP spid="496657" grpId="0" animBg="1"/>
      <p:bldP spid="496658" grpId="0" animBg="1"/>
      <p:bldP spid="496659" grpId="0" animBg="1"/>
      <p:bldP spid="496683" grpId="0"/>
      <p:bldP spid="496684" grpId="0"/>
      <p:bldP spid="496685" grpId="0"/>
      <p:bldP spid="496686" grpId="0"/>
      <p:bldP spid="496687" grpId="0"/>
      <p:bldP spid="496688" grpId="0"/>
      <p:bldP spid="496689" grpId="0"/>
      <p:bldP spid="496690" grpId="0"/>
      <p:bldP spid="496691" grpId="0"/>
      <p:bldP spid="496692" grpId="0"/>
      <p:bldP spid="496693" grpId="0"/>
      <p:bldP spid="496694" grpId="0"/>
      <p:bldP spid="496695" grpId="0"/>
      <p:bldP spid="496696" grpId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چگونگي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از اطلاعات: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1)استفاده ازاطلاعات در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2)استفاده از اطلاعات در </a:t>
            </a:r>
            <a:r>
              <a:rPr lang="fa-IR" dirty="0" smtClean="0">
                <a:cs typeface="Zar" pitchFamily="2" charset="-78"/>
              </a:rPr>
              <a:t>سازماندهي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3)استفاده از اطلاعات در </a:t>
            </a:r>
            <a:r>
              <a:rPr lang="fa-IR" dirty="0" smtClean="0">
                <a:cs typeface="Zar" pitchFamily="2" charset="-78"/>
              </a:rPr>
              <a:t>هدايت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4)استفاده از اطلاعات در نظارت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36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از اطلاعات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برنامه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3162300"/>
            <a:ext cx="8134350" cy="211137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مستلزم </a:t>
            </a:r>
            <a:r>
              <a:rPr lang="fa-IR" dirty="0" smtClean="0">
                <a:cs typeface="Zar" pitchFamily="2" charset="-78"/>
              </a:rPr>
              <a:t>اطلاعاتي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محيط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تواناييهاي </a:t>
            </a:r>
            <a:r>
              <a:rPr lang="fa-IR" dirty="0">
                <a:cs typeface="Zar" pitchFamily="2" charset="-78"/>
              </a:rPr>
              <a:t>سازمان است.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اطلاعات </a:t>
            </a:r>
            <a:r>
              <a:rPr lang="fa-IR" dirty="0" smtClean="0">
                <a:cs typeface="Zar" pitchFamily="2" charset="-78"/>
              </a:rPr>
              <a:t>مديران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توانند اهداف سازمان را در سطوح مختلف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و 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مناسب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تحقق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اهداف </a:t>
            </a:r>
            <a:r>
              <a:rPr lang="fa-IR" dirty="0" smtClean="0">
                <a:cs typeface="Zar" pitchFamily="2" charset="-78"/>
              </a:rPr>
              <a:t>تنظيم </a:t>
            </a:r>
            <a:r>
              <a:rPr lang="fa-IR" dirty="0">
                <a:cs typeface="Zar" pitchFamily="2" charset="-78"/>
              </a:rPr>
              <a:t>کنند.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79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از اطلاعات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سازماندهي: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3062288"/>
            <a:ext cx="8134350" cy="1662112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ساختار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و اطلاعات ارتباط </a:t>
            </a:r>
            <a:r>
              <a:rPr lang="fa-IR" dirty="0" smtClean="0">
                <a:cs typeface="Zar" pitchFamily="2" charset="-78"/>
              </a:rPr>
              <a:t>نزديکي </a:t>
            </a:r>
            <a:r>
              <a:rPr lang="fa-IR" dirty="0">
                <a:cs typeface="Zar" pitchFamily="2" charset="-78"/>
              </a:rPr>
              <a:t>با هم دارند و </a:t>
            </a:r>
            <a:r>
              <a:rPr lang="fa-IR" dirty="0" smtClean="0">
                <a:cs typeface="Zar" pitchFamily="2" charset="-78"/>
              </a:rPr>
              <a:t>يکي </a:t>
            </a:r>
            <a:r>
              <a:rPr lang="fa-IR" dirty="0">
                <a:cs typeface="Zar" pitchFamily="2" charset="-78"/>
              </a:rPr>
              <a:t>از عوامل مهم در </a:t>
            </a:r>
            <a:r>
              <a:rPr lang="fa-IR" dirty="0" smtClean="0">
                <a:cs typeface="Zar" pitchFamily="2" charset="-78"/>
              </a:rPr>
              <a:t>طراحي </a:t>
            </a:r>
            <a:r>
              <a:rPr lang="fa-IR" dirty="0">
                <a:cs typeface="Zar" pitchFamily="2" charset="-78"/>
              </a:rPr>
              <a:t>ساختار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امکان </a:t>
            </a:r>
            <a:r>
              <a:rPr lang="fa-IR" dirty="0" smtClean="0">
                <a:cs typeface="Zar" pitchFamily="2" charset="-78"/>
              </a:rPr>
              <a:t>ايجاد جريان سريع </a:t>
            </a:r>
            <a:r>
              <a:rPr lang="fa-IR" dirty="0">
                <a:cs typeface="Zar" pitchFamily="2" charset="-78"/>
              </a:rPr>
              <a:t>و آسان اطلاعات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سطوح مختلف </a:t>
            </a:r>
            <a:r>
              <a:rPr lang="fa-IR" dirty="0" smtClean="0">
                <a:cs typeface="Zar" pitchFamily="2" charset="-78"/>
              </a:rPr>
              <a:t>سازماني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79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از اطلاعات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هدايت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2976563"/>
            <a:ext cx="8008937" cy="1966912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مديران براي رهبري </a:t>
            </a:r>
            <a:r>
              <a:rPr lang="fa-IR" dirty="0">
                <a:cs typeface="Zar" pitchFamily="2" charset="-78"/>
              </a:rPr>
              <a:t>درست </a:t>
            </a:r>
            <a:r>
              <a:rPr lang="fa-IR" dirty="0" smtClean="0">
                <a:cs typeface="Zar" pitchFamily="2" charset="-78"/>
              </a:rPr>
              <a:t>کارکنان،ايجاد انگيزش </a:t>
            </a:r>
            <a:r>
              <a:rPr lang="fa-IR" dirty="0">
                <a:cs typeface="Zar" pitchFamily="2" charset="-78"/>
              </a:rPr>
              <a:t>در آنان و </a:t>
            </a:r>
            <a:r>
              <a:rPr lang="fa-IR" dirty="0" smtClean="0">
                <a:cs typeface="Zar" pitchFamily="2" charset="-78"/>
              </a:rPr>
              <a:t>برقراري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صحيح </a:t>
            </a:r>
            <a:r>
              <a:rPr lang="fa-IR" dirty="0">
                <a:cs typeface="Zar" pitchFamily="2" charset="-78"/>
              </a:rPr>
              <a:t>در سازمان به اطلاعات </a:t>
            </a:r>
            <a:r>
              <a:rPr lang="fa-IR" dirty="0" smtClean="0">
                <a:cs typeface="Zar" pitchFamily="2" charset="-78"/>
              </a:rPr>
              <a:t>دقيق</a:t>
            </a:r>
            <a:r>
              <a:rPr lang="fa-IR" dirty="0">
                <a:cs typeface="Zar" pitchFamily="2" charset="-78"/>
              </a:rPr>
              <a:t>، به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هنگام، مربوط، و کامل و به اندازه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دارند.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36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از اطلاعات در نظارت: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3133725"/>
            <a:ext cx="8150225" cy="1879600"/>
          </a:xfrm>
        </p:spPr>
        <p:txBody>
          <a:bodyPr>
            <a:normAutofit lnSpcReduction="10000"/>
          </a:bodyPr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اطلاعات اساس </a:t>
            </a:r>
            <a:r>
              <a:rPr lang="fa-IR" dirty="0" smtClean="0">
                <a:cs typeface="Zar" pitchFamily="2" charset="-78"/>
              </a:rPr>
              <a:t>اجراي </a:t>
            </a:r>
            <a:r>
              <a:rPr lang="fa-IR" dirty="0">
                <a:cs typeface="Zar" pitchFamily="2" charset="-78"/>
              </a:rPr>
              <a:t>موثر </a:t>
            </a:r>
            <a:r>
              <a:rPr lang="fa-IR" dirty="0" smtClean="0">
                <a:cs typeface="Zar" pitchFamily="2" charset="-78"/>
              </a:rPr>
              <a:t>نظامهاي نظارتي مديريت </a:t>
            </a:r>
            <a:r>
              <a:rPr lang="fa-IR" dirty="0">
                <a:cs typeface="Zar" pitchFamily="2" charset="-78"/>
              </a:rPr>
              <a:t>است. </a:t>
            </a:r>
            <a:r>
              <a:rPr lang="fa-IR" dirty="0" smtClean="0">
                <a:cs typeface="Zar" pitchFamily="2" charset="-78"/>
              </a:rPr>
              <a:t>فرآيند </a:t>
            </a:r>
            <a:r>
              <a:rPr lang="fa-IR" dirty="0">
                <a:cs typeface="Zar" pitchFamily="2" charset="-78"/>
              </a:rPr>
              <a:t>نظارت به عنوان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استانداردها، اندازه 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عملکرد </a:t>
            </a:r>
            <a:r>
              <a:rPr lang="fa-IR" dirty="0" smtClean="0">
                <a:cs typeface="Zar" pitchFamily="2" charset="-78"/>
              </a:rPr>
              <a:t>واقعي، مقايسه </a:t>
            </a:r>
            <a:r>
              <a:rPr lang="fa-IR" dirty="0">
                <a:cs typeface="Zar" pitchFamily="2" charset="-78"/>
              </a:rPr>
              <a:t>عملکرد </a:t>
            </a:r>
            <a:r>
              <a:rPr lang="fa-IR" dirty="0" smtClean="0">
                <a:cs typeface="Zar" pitchFamily="2" charset="-78"/>
              </a:rPr>
              <a:t>واقعي </a:t>
            </a:r>
            <a:r>
              <a:rPr lang="fa-IR" dirty="0">
                <a:cs typeface="Zar" pitchFamily="2" charset="-78"/>
              </a:rPr>
              <a:t>با استانداردها اقدام بر اساس </a:t>
            </a:r>
            <a:r>
              <a:rPr lang="fa-IR" dirty="0" smtClean="0">
                <a:cs typeface="Zar" pitchFamily="2" charset="-78"/>
              </a:rPr>
              <a:t>نتايج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خلاقيت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نوآوري: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905000"/>
            <a:ext cx="8072437" cy="4114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خلاقيت</a:t>
            </a:r>
            <a:r>
              <a:rPr lang="fa-IR" dirty="0">
                <a:cs typeface="Zar" pitchFamily="2" charset="-78"/>
              </a:rPr>
              <a:t>: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  </a:t>
            </a:r>
            <a:r>
              <a:rPr lang="fa-IR" dirty="0" smtClean="0">
                <a:cs typeface="Zar" pitchFamily="2" charset="-78"/>
              </a:rPr>
              <a:t>توانايي </a:t>
            </a:r>
            <a:r>
              <a:rPr lang="fa-IR" dirty="0">
                <a:cs typeface="Zar" pitchFamily="2" charset="-78"/>
              </a:rPr>
              <a:t>و قدرت پرورش افکار نو در افراد.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نوآوري:</a:t>
            </a: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</a:t>
            </a:r>
            <a:r>
              <a:rPr lang="fa-IR" dirty="0" smtClean="0">
                <a:cs typeface="Zar" pitchFamily="2" charset="-78"/>
              </a:rPr>
              <a:t>فرآيند دريافت </a:t>
            </a:r>
            <a:r>
              <a:rPr lang="fa-IR" dirty="0">
                <a:cs typeface="Zar" pitchFamily="2" charset="-78"/>
              </a:rPr>
              <a:t>فکر خلاق و </a:t>
            </a:r>
            <a:r>
              <a:rPr lang="fa-IR" dirty="0" smtClean="0">
                <a:cs typeface="Zar" pitchFamily="2" charset="-78"/>
              </a:rPr>
              <a:t>تبديل </a:t>
            </a:r>
            <a:r>
              <a:rPr lang="fa-IR" dirty="0">
                <a:cs typeface="Zar" pitchFamily="2" charset="-78"/>
              </a:rPr>
              <a:t>آن به محصول، خدمت </a:t>
            </a:r>
            <a:r>
              <a:rPr lang="fa-IR" dirty="0" smtClean="0">
                <a:cs typeface="Zar" pitchFamily="2" charset="-78"/>
              </a:rPr>
              <a:t>يا شيوه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نو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انجام دادن کارهاست.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مشخصات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مديريت بوروکراتيک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قوانين </a:t>
            </a:r>
            <a:r>
              <a:rPr lang="fa-IR" dirty="0">
                <a:cs typeface="Zar" pitchFamily="2" charset="-78"/>
              </a:rPr>
              <a:t>و مقررات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غيرشخصي </a:t>
            </a:r>
            <a:r>
              <a:rPr lang="fa-IR" dirty="0">
                <a:cs typeface="Zar" pitchFamily="2" charset="-78"/>
              </a:rPr>
              <a:t>بودن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تقسيم </a:t>
            </a:r>
            <a:r>
              <a:rPr lang="fa-IR" dirty="0">
                <a:cs typeface="Zar" pitchFamily="2" charset="-78"/>
              </a:rPr>
              <a:t>کار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ساختار سلسله </a:t>
            </a:r>
            <a:r>
              <a:rPr lang="fa-IR" dirty="0" smtClean="0">
                <a:cs typeface="Zar" pitchFamily="2" charset="-78"/>
              </a:rPr>
              <a:t>مراتبي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تعهد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کار مادام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العمر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ساختار </a:t>
            </a:r>
            <a:r>
              <a:rPr lang="fa-IR" dirty="0" smtClean="0">
                <a:cs typeface="Zar" pitchFamily="2" charset="-78"/>
              </a:rPr>
              <a:t>اختيار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منطقي </a:t>
            </a:r>
            <a:r>
              <a:rPr lang="fa-IR" dirty="0">
                <a:cs typeface="Zar" pitchFamily="2" charset="-78"/>
              </a:rPr>
              <a:t>بودن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6561138" y="1554163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4197350" y="155098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نوآوري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38" name="Line 6"/>
          <p:cNvSpPr>
            <a:spLocks noChangeShapeType="1"/>
          </p:cNvSpPr>
          <p:nvPr/>
        </p:nvSpPr>
        <p:spPr bwMode="auto">
          <a:xfrm flipH="1">
            <a:off x="5878513" y="1785938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4839" name="Line 7"/>
          <p:cNvSpPr>
            <a:spLocks noChangeShapeType="1"/>
          </p:cNvSpPr>
          <p:nvPr/>
        </p:nvSpPr>
        <p:spPr bwMode="auto">
          <a:xfrm flipH="1">
            <a:off x="3636963" y="1787525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4840" name="Text Box 8"/>
          <p:cNvSpPr txBox="1">
            <a:spLocks noChangeArrowheads="1"/>
          </p:cNvSpPr>
          <p:nvPr/>
        </p:nvSpPr>
        <p:spPr bwMode="auto">
          <a:xfrm>
            <a:off x="2786063" y="1539875"/>
            <a:ext cx="87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41" name="Text Box 9"/>
          <p:cNvSpPr txBox="1">
            <a:spLocks noChangeArrowheads="1"/>
          </p:cNvSpPr>
          <p:nvPr/>
        </p:nvSpPr>
        <p:spPr bwMode="auto">
          <a:xfrm>
            <a:off x="5722938" y="268605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پديد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آوردن فکر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42" name="Line 10"/>
          <p:cNvSpPr>
            <a:spLocks noChangeShapeType="1"/>
          </p:cNvSpPr>
          <p:nvPr/>
        </p:nvSpPr>
        <p:spPr bwMode="auto">
          <a:xfrm flipH="1">
            <a:off x="5229225" y="29035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4843" name="Text Box 11"/>
          <p:cNvSpPr txBox="1">
            <a:spLocks noChangeArrowheads="1"/>
          </p:cNvSpPr>
          <p:nvPr/>
        </p:nvSpPr>
        <p:spPr bwMode="auto">
          <a:xfrm>
            <a:off x="2673350" y="2700338"/>
            <a:ext cx="261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محصول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جديد/توسعه فرآيند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44" name="Line 12"/>
          <p:cNvSpPr>
            <a:spLocks noChangeShapeType="1"/>
          </p:cNvSpPr>
          <p:nvPr/>
        </p:nvSpPr>
        <p:spPr bwMode="auto">
          <a:xfrm flipH="1">
            <a:off x="2173288" y="29051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4845" name="Text Box 13"/>
          <p:cNvSpPr txBox="1">
            <a:spLocks noChangeArrowheads="1"/>
          </p:cNvSpPr>
          <p:nvPr/>
        </p:nvSpPr>
        <p:spPr bwMode="auto">
          <a:xfrm>
            <a:off x="342900" y="2714625"/>
            <a:ext cx="190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توليد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محصول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46" name="Text Box 14"/>
          <p:cNvSpPr txBox="1">
            <a:spLocks noChangeArrowheads="1"/>
          </p:cNvSpPr>
          <p:nvPr/>
        </p:nvSpPr>
        <p:spPr bwMode="auto">
          <a:xfrm>
            <a:off x="2779713" y="4498975"/>
            <a:ext cx="31353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رابطه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نوآوري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5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5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5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5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/>
      <p:bldP spid="504837" grpId="0"/>
      <p:bldP spid="504840" grpId="0"/>
      <p:bldP spid="504841" grpId="0"/>
      <p:bldP spid="504843" grpId="0"/>
      <p:bldP spid="504845" grpId="0"/>
      <p:bldP spid="504846" grpId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اهميت خلاقيت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3525"/>
            <a:ext cx="8229600" cy="462280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1)فشار روز افزون رقابت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2)بازارهاي جهاني </a:t>
            </a:r>
            <a:r>
              <a:rPr lang="fa-IR" dirty="0">
                <a:cs typeface="Zar" pitchFamily="2" charset="-78"/>
              </a:rPr>
              <a:t>شده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3)گامهاي </a:t>
            </a:r>
            <a:r>
              <a:rPr lang="fa-IR" dirty="0">
                <a:cs typeface="Zar" pitchFamily="2" charset="-78"/>
              </a:rPr>
              <a:t>شتابان </a:t>
            </a:r>
            <a:r>
              <a:rPr lang="fa-IR" dirty="0" smtClean="0">
                <a:cs typeface="Zar" pitchFamily="2" charset="-78"/>
              </a:rPr>
              <a:t>پيشرفت فناوري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4)دگرگوني سريع ارزشهاي </a:t>
            </a:r>
            <a:r>
              <a:rPr lang="fa-IR" dirty="0">
                <a:cs typeface="Zar" pitchFamily="2" charset="-78"/>
              </a:rPr>
              <a:t>مصرف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کنندگان و </a:t>
            </a:r>
            <a:r>
              <a:rPr lang="fa-IR" dirty="0" smtClean="0">
                <a:cs typeface="Zar" pitchFamily="2" charset="-78"/>
              </a:rPr>
              <a:t>روشهاي زندگي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مراحل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فرآيند خلاقيت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1)آمادگي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2)نهفتگي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3)اشراق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4)اثبات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2" name="Oval 4"/>
          <p:cNvSpPr>
            <a:spLocks noChangeArrowheads="1"/>
          </p:cNvSpPr>
          <p:nvPr/>
        </p:nvSpPr>
        <p:spPr bwMode="auto">
          <a:xfrm>
            <a:off x="3702050" y="2381250"/>
            <a:ext cx="1887538" cy="18875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08933" name="Oval 5"/>
          <p:cNvSpPr>
            <a:spLocks noChangeArrowheads="1"/>
          </p:cNvSpPr>
          <p:nvPr/>
        </p:nvSpPr>
        <p:spPr bwMode="auto">
          <a:xfrm>
            <a:off x="3017838" y="1231900"/>
            <a:ext cx="1887537" cy="18875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08934" name="Oval 6"/>
          <p:cNvSpPr>
            <a:spLocks noChangeArrowheads="1"/>
          </p:cNvSpPr>
          <p:nvPr/>
        </p:nvSpPr>
        <p:spPr bwMode="auto">
          <a:xfrm>
            <a:off x="4394200" y="1273175"/>
            <a:ext cx="1887538" cy="18875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 flipH="1">
            <a:off x="4470400" y="2365375"/>
            <a:ext cx="115888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 flipH="1">
            <a:off x="4543425" y="2379663"/>
            <a:ext cx="1730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 flipH="1">
            <a:off x="4572000" y="2395538"/>
            <a:ext cx="276225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8938" name="Line 10"/>
          <p:cNvSpPr>
            <a:spLocks noChangeShapeType="1"/>
          </p:cNvSpPr>
          <p:nvPr/>
        </p:nvSpPr>
        <p:spPr bwMode="auto">
          <a:xfrm>
            <a:off x="4687888" y="2409825"/>
            <a:ext cx="1016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8939" name="Line 11"/>
          <p:cNvSpPr>
            <a:spLocks noChangeShapeType="1"/>
          </p:cNvSpPr>
          <p:nvPr/>
        </p:nvSpPr>
        <p:spPr bwMode="auto">
          <a:xfrm>
            <a:off x="4498975" y="2395538"/>
            <a:ext cx="20320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4487863" y="1639888"/>
            <a:ext cx="2263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مهارتهاي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مربوط به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8941" name="Text Box 13"/>
          <p:cNvSpPr txBox="1">
            <a:spLocks noChangeArrowheads="1"/>
          </p:cNvSpPr>
          <p:nvPr/>
        </p:nvSpPr>
        <p:spPr bwMode="auto">
          <a:xfrm>
            <a:off x="2881313" y="1625600"/>
            <a:ext cx="1641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مهارتهاي </a:t>
            </a:r>
            <a:endParaRPr 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مربوط به موضوع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3832225" y="338296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انگيزه دروني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1820863" y="4905375"/>
            <a:ext cx="500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تقاطع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مهارتهاي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مربوط به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خلاقيت،موضوع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انگيزه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 animBg="1"/>
      <p:bldP spid="508933" grpId="0" animBg="1"/>
      <p:bldP spid="508934" grpId="0" animBg="1"/>
      <p:bldP spid="508940" grpId="0"/>
      <p:bldP spid="508941" grpId="0"/>
      <p:bldP spid="508942" grpId="0"/>
      <p:bldP spid="508943" grpId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عوامل موثر 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خلاقيت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1773238"/>
            <a:ext cx="8040687" cy="4783137"/>
          </a:xfrm>
        </p:spPr>
        <p:txBody>
          <a:bodyPr/>
          <a:lstStyle/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1)مهارتهاي </a:t>
            </a:r>
            <a:r>
              <a:rPr lang="fa-IR" sz="2800" dirty="0">
                <a:cs typeface="Zar" pitchFamily="2" charset="-78"/>
              </a:rPr>
              <a:t>مربوط به </a:t>
            </a:r>
            <a:r>
              <a:rPr lang="fa-IR" sz="2800" dirty="0" smtClean="0">
                <a:cs typeface="Zar" pitchFamily="2" charset="-78"/>
              </a:rPr>
              <a:t>خلاقيت</a:t>
            </a:r>
            <a:r>
              <a:rPr lang="fa-IR" sz="2800" dirty="0">
                <a:cs typeface="Zar" pitchFamily="2" charset="-78"/>
              </a:rPr>
              <a:t>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مهارت </a:t>
            </a:r>
            <a:r>
              <a:rPr lang="fa-IR" sz="2800" dirty="0" smtClean="0">
                <a:cs typeface="Zar" pitchFamily="2" charset="-78"/>
              </a:rPr>
              <a:t>نوعي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ويژگيهاي شخصي </a:t>
            </a:r>
            <a:r>
              <a:rPr lang="fa-IR" sz="2800" dirty="0">
                <a:cs typeface="Zar" pitchFamily="2" charset="-78"/>
              </a:rPr>
              <a:t>هستند که موجب </a:t>
            </a:r>
            <a:r>
              <a:rPr lang="fa-IR" sz="2800" dirty="0" smtClean="0">
                <a:cs typeface="Zar" pitchFamily="2" charset="-78"/>
              </a:rPr>
              <a:t>خلاقيت فردي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شوند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2)مهارتهاي </a:t>
            </a:r>
            <a:r>
              <a:rPr lang="fa-IR" sz="2800" dirty="0">
                <a:cs typeface="Zar" pitchFamily="2" charset="-78"/>
              </a:rPr>
              <a:t>مربوط به موضوع: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</a:t>
            </a:r>
            <a:r>
              <a:rPr lang="fa-IR" sz="2800" dirty="0" smtClean="0">
                <a:cs typeface="Zar" pitchFamily="2" charset="-78"/>
              </a:rPr>
              <a:t>اين </a:t>
            </a:r>
            <a:r>
              <a:rPr lang="fa-IR" sz="2800" dirty="0">
                <a:cs typeface="Zar" pitchFamily="2" charset="-78"/>
              </a:rPr>
              <a:t>مهارت </a:t>
            </a:r>
            <a:r>
              <a:rPr lang="fa-IR" sz="2800" dirty="0" smtClean="0">
                <a:cs typeface="Zar" pitchFamily="2" charset="-78"/>
              </a:rPr>
              <a:t>براي </a:t>
            </a:r>
            <a:r>
              <a:rPr lang="fa-IR" sz="2800" dirty="0">
                <a:cs typeface="Zar" pitchFamily="2" charset="-78"/>
              </a:rPr>
              <a:t>حل </a:t>
            </a:r>
            <a:r>
              <a:rPr lang="fa-IR" sz="2800" dirty="0" smtClean="0">
                <a:cs typeface="Zar" pitchFamily="2" charset="-78"/>
              </a:rPr>
              <a:t>مسايل معين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اجراي </a:t>
            </a:r>
            <a:r>
              <a:rPr lang="fa-IR" sz="2800" dirty="0">
                <a:cs typeface="Zar" pitchFamily="2" charset="-78"/>
              </a:rPr>
              <a:t>کار خاص مورد </a:t>
            </a:r>
            <a:r>
              <a:rPr lang="fa-IR" sz="2800" dirty="0" smtClean="0">
                <a:cs typeface="Zar" pitchFamily="2" charset="-78"/>
              </a:rPr>
              <a:t>نياز </a:t>
            </a:r>
            <a:r>
              <a:rPr lang="fa-IR" sz="2800" dirty="0">
                <a:cs typeface="Zar" pitchFamily="2" charset="-78"/>
              </a:rPr>
              <a:t>است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3)انگيزه دروني:</a:t>
            </a: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اگر </a:t>
            </a:r>
            <a:r>
              <a:rPr lang="fa-IR" sz="2800" dirty="0" smtClean="0">
                <a:cs typeface="Zar" pitchFamily="2" charset="-78"/>
              </a:rPr>
              <a:t>کسي </a:t>
            </a:r>
            <a:r>
              <a:rPr lang="fa-IR" sz="2800" dirty="0">
                <a:cs typeface="Zar" pitchFamily="2" charset="-78"/>
              </a:rPr>
              <a:t>دو مهارت مربوط به </a:t>
            </a:r>
            <a:r>
              <a:rPr lang="fa-IR" sz="2800" dirty="0" smtClean="0">
                <a:cs typeface="Zar" pitchFamily="2" charset="-78"/>
              </a:rPr>
              <a:t>خلاقيت </a:t>
            </a:r>
            <a:r>
              <a:rPr lang="fa-IR" sz="2800" dirty="0">
                <a:cs typeface="Zar" pitchFamily="2" charset="-78"/>
              </a:rPr>
              <a:t>و موضوع را داشته باشد </a:t>
            </a:r>
            <a:r>
              <a:rPr lang="fa-IR" sz="2800" dirty="0" smtClean="0">
                <a:cs typeface="Zar" pitchFamily="2" charset="-78"/>
              </a:rPr>
              <a:t>ولي انگيزه خلاقيت </a:t>
            </a:r>
            <a:r>
              <a:rPr lang="fa-IR" sz="2800" dirty="0">
                <a:cs typeface="Zar" pitchFamily="2" charset="-78"/>
              </a:rPr>
              <a:t>نداشته باشد </a:t>
            </a:r>
            <a:r>
              <a:rPr lang="fa-IR" sz="2800" dirty="0" smtClean="0">
                <a:cs typeface="Zar" pitchFamily="2" charset="-78"/>
              </a:rPr>
              <a:t>نمي </a:t>
            </a:r>
            <a:r>
              <a:rPr lang="fa-IR" sz="2800" dirty="0">
                <a:cs typeface="Zar" pitchFamily="2" charset="-78"/>
              </a:rPr>
              <a:t>تواند به کار خود ادامه دهد.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07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5367338" y="2613025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9957" name="AutoShape 5"/>
          <p:cNvSpPr>
            <a:spLocks/>
          </p:cNvSpPr>
          <p:nvPr/>
        </p:nvSpPr>
        <p:spPr bwMode="auto">
          <a:xfrm>
            <a:off x="5381625" y="1581150"/>
            <a:ext cx="406400" cy="2525713"/>
          </a:xfrm>
          <a:prstGeom prst="rightBrace">
            <a:avLst>
              <a:gd name="adj1" fmla="val 517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2724150" y="1420813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1)خلاقيت فردي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3900488" y="2700338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2)خلاقيت گروهي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>
            <a:off x="3375025" y="3932238"/>
            <a:ext cx="204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3)خلاقيت سازماني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/>
      <p:bldP spid="509957" grpId="0" animBg="1"/>
      <p:bldP spid="509958" grpId="0"/>
      <p:bldP spid="509959" grpId="0"/>
      <p:bldP spid="509960" grpId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افراد خلاق: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739900"/>
            <a:ext cx="8432800" cy="4811713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1)انعطاف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پذيرتر </a:t>
            </a:r>
            <a:r>
              <a:rPr lang="fa-IR" sz="2800" dirty="0">
                <a:cs typeface="Zar" pitchFamily="2" charset="-78"/>
              </a:rPr>
              <a:t>از افراد </a:t>
            </a:r>
            <a:r>
              <a:rPr lang="fa-IR" sz="2800" dirty="0" smtClean="0">
                <a:cs typeface="Zar" pitchFamily="2" charset="-78"/>
              </a:rPr>
              <a:t>غير </a:t>
            </a:r>
            <a:r>
              <a:rPr lang="fa-IR" sz="2800" dirty="0">
                <a:cs typeface="Zar" pitchFamily="2" charset="-78"/>
              </a:rPr>
              <a:t>خلاق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اند.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2)پيچيدگي </a:t>
            </a:r>
            <a:r>
              <a:rPr lang="fa-IR" sz="2800" dirty="0">
                <a:cs typeface="Zar" pitchFamily="2" charset="-78"/>
              </a:rPr>
              <a:t>کارها را بر سهولت آن </a:t>
            </a:r>
            <a:r>
              <a:rPr lang="fa-IR" sz="2800" dirty="0" smtClean="0">
                <a:cs typeface="Zar" pitchFamily="2" charset="-78"/>
              </a:rPr>
              <a:t>ترجيح 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دهند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3)بيشتر تمايل </a:t>
            </a:r>
            <a:r>
              <a:rPr lang="fa-IR" sz="2800" dirty="0">
                <a:cs typeface="Zar" pitchFamily="2" charset="-78"/>
              </a:rPr>
              <a:t>به استقلال دارند.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4)هنگام چالش درباره </a:t>
            </a:r>
            <a:r>
              <a:rPr lang="fa-IR" sz="2800" dirty="0" smtClean="0">
                <a:cs typeface="Zar" pitchFamily="2" charset="-78"/>
              </a:rPr>
              <a:t>انديشه </a:t>
            </a:r>
            <a:r>
              <a:rPr lang="fa-IR" sz="2800" dirty="0">
                <a:cs typeface="Zar" pitchFamily="2" charset="-78"/>
              </a:rPr>
              <a:t>شان، سرسختانه از مواضع خود دفاع کنند.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5)صاحبان قدرت را به </a:t>
            </a:r>
            <a:r>
              <a:rPr lang="fa-IR" sz="2800" dirty="0" smtClean="0">
                <a:cs typeface="Zar" pitchFamily="2" charset="-78"/>
              </a:rPr>
              <a:t>آساني زير </a:t>
            </a:r>
            <a:r>
              <a:rPr lang="fa-IR" sz="2800" dirty="0">
                <a:cs typeface="Zar" pitchFamily="2" charset="-78"/>
              </a:rPr>
              <a:t>سوال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برند.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6)انگيزش دروني براي </a:t>
            </a:r>
            <a:r>
              <a:rPr lang="fa-IR" sz="2800" dirty="0">
                <a:cs typeface="Zar" pitchFamily="2" charset="-78"/>
              </a:rPr>
              <a:t>آن </a:t>
            </a:r>
            <a:r>
              <a:rPr lang="fa-IR" sz="2800" dirty="0" smtClean="0">
                <a:cs typeface="Zar" pitchFamily="2" charset="-78"/>
              </a:rPr>
              <a:t>امري حياتي </a:t>
            </a:r>
            <a:r>
              <a:rPr lang="fa-IR" sz="2800" dirty="0">
                <a:cs typeface="Zar" pitchFamily="2" charset="-78"/>
              </a:rPr>
              <a:t>است.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7)به ندرت از </a:t>
            </a:r>
            <a:r>
              <a:rPr lang="fa-IR" sz="2800" dirty="0" smtClean="0">
                <a:cs typeface="Zar" pitchFamily="2" charset="-78"/>
              </a:rPr>
              <a:t>موقعيت اجتماعي </a:t>
            </a:r>
            <a:r>
              <a:rPr lang="fa-IR" sz="2800" dirty="0">
                <a:cs typeface="Zar" pitchFamily="2" charset="-78"/>
              </a:rPr>
              <a:t>خود </a:t>
            </a:r>
            <a:r>
              <a:rPr lang="fa-IR" sz="2800" dirty="0" smtClean="0">
                <a:cs typeface="Zar" pitchFamily="2" charset="-78"/>
              </a:rPr>
              <a:t>راضي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اند.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8)مشتاقانه به حل </a:t>
            </a:r>
            <a:r>
              <a:rPr lang="fa-IR" sz="2800" dirty="0" smtClean="0">
                <a:cs typeface="Zar" pitchFamily="2" charset="-78"/>
              </a:rPr>
              <a:t>مسايل مي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پردازند، </a:t>
            </a:r>
            <a:r>
              <a:rPr lang="fa-IR" sz="2800" dirty="0" smtClean="0">
                <a:cs typeface="Zar" pitchFamily="2" charset="-78"/>
              </a:rPr>
              <a:t>حتي </a:t>
            </a:r>
            <a:r>
              <a:rPr lang="fa-IR" sz="2800" dirty="0">
                <a:cs typeface="Zar" pitchFamily="2" charset="-78"/>
              </a:rPr>
              <a:t>اگر مسئله </a:t>
            </a:r>
            <a:r>
              <a:rPr lang="fa-IR" sz="2800" dirty="0" smtClean="0">
                <a:cs typeface="Zar" pitchFamily="2" charset="-78"/>
              </a:rPr>
              <a:t>بسيار </a:t>
            </a:r>
            <a:r>
              <a:rPr lang="fa-IR" sz="2800" dirty="0">
                <a:cs typeface="Zar" pitchFamily="2" charset="-78"/>
              </a:rPr>
              <a:t>سخت باشد.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9)نسبت به خود و </a:t>
            </a:r>
            <a:r>
              <a:rPr lang="fa-IR" sz="2800" dirty="0" smtClean="0">
                <a:cs typeface="Zar" pitchFamily="2" charset="-78"/>
              </a:rPr>
              <a:t>توانايي </a:t>
            </a:r>
            <a:r>
              <a:rPr lang="fa-IR" sz="2800" dirty="0">
                <a:cs typeface="Zar" pitchFamily="2" charset="-78"/>
              </a:rPr>
              <a:t>قضاوت آزادانه خود </a:t>
            </a:r>
            <a:r>
              <a:rPr lang="fa-IR" sz="2800" dirty="0" smtClean="0">
                <a:cs typeface="Zar" pitchFamily="2" charset="-78"/>
              </a:rPr>
              <a:t>آگاهي </a:t>
            </a:r>
            <a:r>
              <a:rPr lang="fa-IR" sz="2800" dirty="0">
                <a:cs typeface="Zar" pitchFamily="2" charset="-78"/>
              </a:rPr>
              <a:t>دارند.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10)وجود خود را وقف کارشان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fa-IR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کنند </a:t>
            </a:r>
            <a:r>
              <a:rPr lang="fa-IR" sz="2800" dirty="0">
                <a:cs typeface="Zar" pitchFamily="2" charset="-78"/>
              </a:rPr>
              <a:t>و سخت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کوشتر از </a:t>
            </a:r>
            <a:r>
              <a:rPr lang="fa-IR" sz="2800" dirty="0" smtClean="0">
                <a:cs typeface="Zar" pitchFamily="2" charset="-78"/>
              </a:rPr>
              <a:t>ديگران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اند.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11)پر تکاپو و </a:t>
            </a:r>
            <a:r>
              <a:rPr lang="fa-IR" sz="2800" dirty="0" smtClean="0">
                <a:cs typeface="Zar" pitchFamily="2" charset="-78"/>
              </a:rPr>
              <a:t>داراي انرژي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اند.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شيوه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مشهور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همکاري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خلاق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گروهي: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1)توفان </a:t>
            </a:r>
            <a:r>
              <a:rPr lang="fa-IR" dirty="0" smtClean="0">
                <a:cs typeface="Zar" pitchFamily="2" charset="-78"/>
              </a:rPr>
              <a:t>مغزي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2)تلفيق </a:t>
            </a:r>
            <a:r>
              <a:rPr lang="fa-IR" dirty="0">
                <a:cs typeface="Zar" pitchFamily="2" charset="-78"/>
              </a:rPr>
              <a:t>نامتجانس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3)داستان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سازي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1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79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طوفان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مغزي: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>
          <a:xfrm>
            <a:off x="630238" y="3076575"/>
            <a:ext cx="8056562" cy="176371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شيوه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براي گردهمايي </a:t>
            </a:r>
            <a:r>
              <a:rPr lang="fa-IR" dirty="0">
                <a:cs typeface="Zar" pitchFamily="2" charset="-78"/>
              </a:rPr>
              <a:t>است که در آن </a:t>
            </a:r>
            <a:r>
              <a:rPr lang="fa-IR" dirty="0" smtClean="0">
                <a:cs typeface="Zar" pitchFamily="2" charset="-78"/>
              </a:rPr>
              <a:t>گروهي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کوشند با ارائه </a:t>
            </a:r>
            <a:r>
              <a:rPr lang="fa-IR" dirty="0" smtClean="0">
                <a:cs typeface="Zar" pitchFamily="2" charset="-78"/>
              </a:rPr>
              <a:t>انديشه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تخيلي </a:t>
            </a:r>
            <a:r>
              <a:rPr lang="fa-IR" dirty="0">
                <a:cs typeface="Zar" pitchFamily="2" charset="-78"/>
              </a:rPr>
              <a:t>کنترل نشده و سازمان </a:t>
            </a:r>
            <a:r>
              <a:rPr lang="fa-IR" dirty="0" smtClean="0">
                <a:cs typeface="Zar" pitchFamily="2" charset="-78"/>
              </a:rPr>
              <a:t>نيافته براي </a:t>
            </a:r>
            <a:r>
              <a:rPr lang="fa-IR" dirty="0">
                <a:cs typeface="Zar" pitchFamily="2" charset="-78"/>
              </a:rPr>
              <a:t>مسئله </a:t>
            </a:r>
            <a:r>
              <a:rPr lang="fa-IR" dirty="0" smtClean="0">
                <a:cs typeface="Zar" pitchFamily="2" charset="-78"/>
              </a:rPr>
              <a:t>بخصوصي </a:t>
            </a:r>
            <a:r>
              <a:rPr lang="fa-IR" dirty="0">
                <a:cs typeface="Zar" pitchFamily="2" charset="-78"/>
              </a:rPr>
              <a:t>راه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حلي بيابند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7838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چهار قانون مهم که در توفان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مغزي بايد رعايت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شوند عبارتند از: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1)انتقاد ممنوع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2)هر چه </a:t>
            </a:r>
            <a:r>
              <a:rPr lang="fa-IR" dirty="0" smtClean="0">
                <a:cs typeface="Zar" pitchFamily="2" charset="-78"/>
              </a:rPr>
              <a:t>عقايد بنيادي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تر باشد، بهتر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3)کميت </a:t>
            </a:r>
            <a:r>
              <a:rPr lang="fa-IR" dirty="0">
                <a:cs typeface="Zar" pitchFamily="2" charset="-78"/>
              </a:rPr>
              <a:t>مورد نظر است نه </a:t>
            </a:r>
            <a:r>
              <a:rPr lang="fa-IR" dirty="0" smtClean="0">
                <a:cs typeface="Zar" pitchFamily="2" charset="-78"/>
              </a:rPr>
              <a:t>کيفيت عقايد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4)افراد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اصلاح </a:t>
            </a:r>
            <a:r>
              <a:rPr lang="fa-IR" dirty="0" smtClean="0">
                <a:cs typeface="Zar" pitchFamily="2" charset="-78"/>
              </a:rPr>
              <a:t>عقايد ديگران تشويق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اختيار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1300"/>
            <a:ext cx="8229600" cy="14509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حق دستور دادن و به اجرا درآوردن آن را با کمک پاداش </a:t>
            </a:r>
            <a:r>
              <a:rPr lang="fa-IR" dirty="0" smtClean="0">
                <a:cs typeface="Zar" pitchFamily="2" charset="-78"/>
              </a:rPr>
              <a:t>يا تنبيه گويند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تلفيق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نامتجانسها: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3090863"/>
            <a:ext cx="8024812" cy="219868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اعتقاد بر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خلاقيت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سازماندهي </a:t>
            </a:r>
            <a:r>
              <a:rPr lang="fa-IR" dirty="0">
                <a:cs typeface="Zar" pitchFamily="2" charset="-78"/>
              </a:rPr>
              <a:t>مجدد روابط </a:t>
            </a:r>
            <a:r>
              <a:rPr lang="fa-IR" dirty="0" smtClean="0">
                <a:cs typeface="Zar" pitchFamily="2" charset="-78"/>
              </a:rPr>
              <a:t>ميان </a:t>
            </a:r>
            <a:r>
              <a:rPr lang="fa-IR" dirty="0">
                <a:cs typeface="Zar" pitchFamily="2" charset="-78"/>
              </a:rPr>
              <a:t>افکار به ظاهر </a:t>
            </a:r>
            <a:r>
              <a:rPr lang="fa-IR" dirty="0" smtClean="0">
                <a:cs typeface="Zar" pitchFamily="2" charset="-78"/>
              </a:rPr>
              <a:t>غير </a:t>
            </a:r>
            <a:r>
              <a:rPr lang="fa-IR" dirty="0">
                <a:cs typeface="Zar" pitchFamily="2" charset="-78"/>
              </a:rPr>
              <a:t>مرتبط </a:t>
            </a:r>
            <a:r>
              <a:rPr lang="fa-IR" dirty="0" smtClean="0">
                <a:cs typeface="Zar" pitchFamily="2" charset="-78"/>
              </a:rPr>
              <a:t>ناشي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و از گروه خواسته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عمدا از </a:t>
            </a:r>
            <a:r>
              <a:rPr lang="fa-IR" dirty="0" smtClean="0">
                <a:cs typeface="Zar" pitchFamily="2" charset="-78"/>
              </a:rPr>
              <a:t>قياس </a:t>
            </a:r>
            <a:r>
              <a:rPr lang="fa-IR" dirty="0">
                <a:cs typeface="Zar" pitchFamily="2" charset="-78"/>
              </a:rPr>
              <a:t>و استعاره بهره </a:t>
            </a:r>
            <a:r>
              <a:rPr lang="fa-IR" dirty="0" smtClean="0">
                <a:cs typeface="Zar" pitchFamily="2" charset="-78"/>
              </a:rPr>
              <a:t>گيرند </a:t>
            </a:r>
            <a:r>
              <a:rPr lang="fa-IR" dirty="0">
                <a:cs typeface="Zar" pitchFamily="2" charset="-78"/>
              </a:rPr>
              <a:t>تا بتوانند </a:t>
            </a:r>
            <a:r>
              <a:rPr lang="fa-IR" dirty="0" smtClean="0">
                <a:cs typeface="Zar" pitchFamily="2" charset="-78"/>
              </a:rPr>
              <a:t>ديدگاهها </a:t>
            </a:r>
            <a:r>
              <a:rPr lang="fa-IR" dirty="0">
                <a:cs typeface="Zar" pitchFamily="2" charset="-78"/>
              </a:rPr>
              <a:t>و نظرات </a:t>
            </a:r>
            <a:r>
              <a:rPr lang="fa-IR" dirty="0" smtClean="0">
                <a:cs typeface="Zar" pitchFamily="2" charset="-78"/>
              </a:rPr>
              <a:t>جديد پديد </a:t>
            </a:r>
            <a:r>
              <a:rPr lang="fa-IR" dirty="0">
                <a:cs typeface="Zar" pitchFamily="2" charset="-78"/>
              </a:rPr>
              <a:t>آورند.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داستان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3563"/>
            <a:ext cx="8229600" cy="453548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شيوه </a:t>
            </a:r>
            <a:r>
              <a:rPr lang="fa-IR" dirty="0">
                <a:cs typeface="Zar" pitchFamily="2" charset="-78"/>
              </a:rPr>
              <a:t>تفکر خلاق شرکت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کنندگان در جلسه با طرح </a:t>
            </a:r>
            <a:r>
              <a:rPr lang="fa-IR" dirty="0" smtClean="0">
                <a:cs typeface="Zar" pitchFamily="2" charset="-78"/>
              </a:rPr>
              <a:t>سوالهايي برانگيخته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شوند </a:t>
            </a:r>
            <a:r>
              <a:rPr lang="fa-IR" dirty="0">
                <a:cs typeface="Zar" pitchFamily="2" charset="-78"/>
              </a:rPr>
              <a:t>تا بتوانند: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1)بر مسئله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مشخص </a:t>
            </a:r>
            <a:r>
              <a:rPr lang="fa-IR" dirty="0" smtClean="0">
                <a:cs typeface="Zar" pitchFamily="2" charset="-78"/>
              </a:rPr>
              <a:t>تاکيد </a:t>
            </a:r>
            <a:r>
              <a:rPr lang="fa-IR" dirty="0">
                <a:cs typeface="Zar" pitchFamily="2" charset="-78"/>
              </a:rPr>
              <a:t>ورزند.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2)افکار خود را درباره آن مسئله به سرعت </a:t>
            </a:r>
            <a:r>
              <a:rPr lang="fa-IR" dirty="0" smtClean="0">
                <a:cs typeface="Zar" pitchFamily="2" charset="-78"/>
              </a:rPr>
              <a:t>روي </a:t>
            </a:r>
            <a:r>
              <a:rPr lang="fa-IR" dirty="0">
                <a:cs typeface="Zar" pitchFamily="2" charset="-78"/>
              </a:rPr>
              <a:t>کارتها </a:t>
            </a:r>
            <a:r>
              <a:rPr lang="fa-IR" dirty="0" smtClean="0">
                <a:cs typeface="Zar" pitchFamily="2" charset="-78"/>
              </a:rPr>
              <a:t>بنويسند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3)کارتها را بر اساس </a:t>
            </a:r>
            <a:r>
              <a:rPr lang="fa-IR" dirty="0" smtClean="0">
                <a:cs typeface="Zar" pitchFamily="2" charset="-78"/>
              </a:rPr>
              <a:t>موضوعهاي </a:t>
            </a:r>
            <a:r>
              <a:rPr lang="fa-IR" dirty="0">
                <a:cs typeface="Zar" pitchFamily="2" charset="-78"/>
              </a:rPr>
              <a:t>گوناگون </a:t>
            </a:r>
            <a:r>
              <a:rPr lang="fa-IR" dirty="0" smtClean="0">
                <a:cs typeface="Zar" pitchFamily="2" charset="-78"/>
              </a:rPr>
              <a:t>روي ديوار </a:t>
            </a:r>
            <a:r>
              <a:rPr lang="fa-IR" dirty="0">
                <a:cs typeface="Zar" pitchFamily="2" charset="-78"/>
              </a:rPr>
              <a:t>سنجاق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سازمانهاي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خلاق: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312738" y="1677988"/>
            <a:ext cx="8331200" cy="5449887"/>
          </a:xfrm>
        </p:spPr>
        <p:txBody>
          <a:bodyPr/>
          <a:lstStyle/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1)سازمان </a:t>
            </a:r>
            <a:r>
              <a:rPr lang="fa-IR" sz="2300" dirty="0" smtClean="0">
                <a:cs typeface="Zar" pitchFamily="2" charset="-78"/>
              </a:rPr>
              <a:t>شرايطي </a:t>
            </a:r>
            <a:r>
              <a:rPr lang="fa-IR" sz="2300" dirty="0">
                <a:cs typeface="Zar" pitchFamily="2" charset="-78"/>
              </a:rPr>
              <a:t>را فراهم </a:t>
            </a:r>
            <a:r>
              <a:rPr lang="fa-IR" sz="2300" dirty="0" smtClean="0">
                <a:cs typeface="Zar" pitchFamily="2" charset="-78"/>
              </a:rPr>
              <a:t>مي</a:t>
            </a:r>
            <a:r>
              <a:rPr lang="fa-IR" sz="2300" dirty="0" smtClean="0"/>
              <a:t>‌</a:t>
            </a:r>
            <a:r>
              <a:rPr lang="fa-IR" sz="2300" dirty="0" smtClean="0">
                <a:cs typeface="Zar" pitchFamily="2" charset="-78"/>
              </a:rPr>
              <a:t>کند </a:t>
            </a:r>
            <a:r>
              <a:rPr lang="fa-IR" sz="2300" dirty="0">
                <a:cs typeface="Zar" pitchFamily="2" charset="-78"/>
              </a:rPr>
              <a:t>که کارکنانش در رده </a:t>
            </a:r>
            <a:r>
              <a:rPr lang="fa-IR" sz="2300" dirty="0" smtClean="0">
                <a:cs typeface="Zar" pitchFamily="2" charset="-78"/>
              </a:rPr>
              <a:t>بالاي </a:t>
            </a:r>
            <a:r>
              <a:rPr lang="fa-IR" sz="2300" dirty="0">
                <a:cs typeface="Zar" pitchFamily="2" charset="-78"/>
              </a:rPr>
              <a:t>سلسله مراتب </a:t>
            </a:r>
            <a:r>
              <a:rPr lang="fa-IR" sz="2300" dirty="0" smtClean="0">
                <a:cs typeface="Zar" pitchFamily="2" charset="-78"/>
              </a:rPr>
              <a:t>نيازهاي </a:t>
            </a:r>
            <a:r>
              <a:rPr lang="fa-IR" sz="2300" dirty="0">
                <a:cs typeface="Zar" pitchFamily="2" charset="-78"/>
              </a:rPr>
              <a:t>مازلو قرار </a:t>
            </a:r>
            <a:r>
              <a:rPr lang="fa-IR" sz="2300" dirty="0" smtClean="0">
                <a:cs typeface="Zar" pitchFamily="2" charset="-78"/>
              </a:rPr>
              <a:t>گيرند</a:t>
            </a:r>
            <a:r>
              <a:rPr lang="fa-IR" sz="2300" dirty="0">
                <a:cs typeface="Zar" pitchFamily="2" charset="-78"/>
              </a:rPr>
              <a:t>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2)کارکنان از کار خود در سازمان لذت </a:t>
            </a:r>
            <a:r>
              <a:rPr lang="fa-IR" sz="2300" dirty="0" smtClean="0">
                <a:cs typeface="Zar" pitchFamily="2" charset="-78"/>
              </a:rPr>
              <a:t>مي</a:t>
            </a:r>
            <a:r>
              <a:rPr lang="en-US" sz="2300" dirty="0" smtClean="0"/>
              <a:t>‌</a:t>
            </a:r>
            <a:r>
              <a:rPr lang="fa-IR" sz="2300" dirty="0">
                <a:cs typeface="Zar" pitchFamily="2" charset="-78"/>
              </a:rPr>
              <a:t>برند و آزادند تا موضوعات مورد علاقه خود را انتخاب و </a:t>
            </a:r>
            <a:r>
              <a:rPr lang="fa-IR" sz="2300" dirty="0" smtClean="0">
                <a:cs typeface="Zar" pitchFamily="2" charset="-78"/>
              </a:rPr>
              <a:t>روي </a:t>
            </a:r>
            <a:r>
              <a:rPr lang="fa-IR" sz="2300" dirty="0">
                <a:cs typeface="Zar" pitchFamily="2" charset="-78"/>
              </a:rPr>
              <a:t>آن کار کنند.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3)کارکنان سازمان از احترام برخوردارند.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4)سازمان </a:t>
            </a:r>
            <a:r>
              <a:rPr lang="fa-IR" sz="2300" dirty="0" smtClean="0">
                <a:cs typeface="Zar" pitchFamily="2" charset="-78"/>
              </a:rPr>
              <a:t>مشتري </a:t>
            </a:r>
            <a:r>
              <a:rPr lang="fa-IR" sz="2300" dirty="0">
                <a:cs typeface="Zar" pitchFamily="2" charset="-78"/>
              </a:rPr>
              <a:t>مدار است.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5)علاوه بر </a:t>
            </a:r>
            <a:r>
              <a:rPr lang="fa-IR" sz="2300" dirty="0" smtClean="0">
                <a:cs typeface="Zar" pitchFamily="2" charset="-78"/>
              </a:rPr>
              <a:t>نيازهاي مشتري، </a:t>
            </a:r>
            <a:r>
              <a:rPr lang="fa-IR" sz="2300" dirty="0">
                <a:cs typeface="Zar" pitchFamily="2" charset="-78"/>
              </a:rPr>
              <a:t>سازمان خود منبع </a:t>
            </a:r>
            <a:r>
              <a:rPr lang="fa-IR" sz="2300" dirty="0" smtClean="0">
                <a:cs typeface="Zar" pitchFamily="2" charset="-78"/>
              </a:rPr>
              <a:t>ايجاد </a:t>
            </a:r>
            <a:r>
              <a:rPr lang="fa-IR" sz="2300" dirty="0">
                <a:cs typeface="Zar" pitchFamily="2" charset="-78"/>
              </a:rPr>
              <a:t>تحول و تنوع در بازار به شمار </a:t>
            </a:r>
            <a:r>
              <a:rPr lang="fa-IR" sz="2300" dirty="0" smtClean="0">
                <a:cs typeface="Zar" pitchFamily="2" charset="-78"/>
              </a:rPr>
              <a:t>مي </a:t>
            </a:r>
            <a:r>
              <a:rPr lang="fa-IR" sz="2300" dirty="0">
                <a:cs typeface="Zar" pitchFamily="2" charset="-78"/>
              </a:rPr>
              <a:t>رود.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6)فضا </a:t>
            </a:r>
            <a:r>
              <a:rPr lang="fa-IR" sz="2300" dirty="0" smtClean="0">
                <a:cs typeface="Zar" pitchFamily="2" charset="-78"/>
              </a:rPr>
              <a:t>براي </a:t>
            </a:r>
            <a:r>
              <a:rPr lang="fa-IR" sz="2300" dirty="0">
                <a:cs typeface="Zar" pitchFamily="2" charset="-78"/>
              </a:rPr>
              <a:t>کار </a:t>
            </a:r>
            <a:r>
              <a:rPr lang="fa-IR" sz="2300" dirty="0" smtClean="0">
                <a:cs typeface="Zar" pitchFamily="2" charset="-78"/>
              </a:rPr>
              <a:t>گروهي </a:t>
            </a:r>
            <a:r>
              <a:rPr lang="fa-IR" sz="2300" dirty="0">
                <a:cs typeface="Zar" pitchFamily="2" charset="-78"/>
              </a:rPr>
              <a:t>و طرح نظرات </a:t>
            </a:r>
            <a:r>
              <a:rPr lang="fa-IR" sz="2300" dirty="0" smtClean="0">
                <a:cs typeface="Zar" pitchFamily="2" charset="-78"/>
              </a:rPr>
              <a:t>جديد </a:t>
            </a:r>
            <a:r>
              <a:rPr lang="fa-IR" sz="2300" dirty="0">
                <a:cs typeface="Zar" pitchFamily="2" charset="-78"/>
              </a:rPr>
              <a:t>کارکنان آماده است.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7)کارکنان با </a:t>
            </a:r>
            <a:r>
              <a:rPr lang="fa-IR" sz="2300" dirty="0" smtClean="0">
                <a:cs typeface="Zar" pitchFamily="2" charset="-78"/>
              </a:rPr>
              <a:t>اين </a:t>
            </a:r>
            <a:r>
              <a:rPr lang="fa-IR" sz="2300" dirty="0">
                <a:cs typeface="Zar" pitchFamily="2" charset="-78"/>
              </a:rPr>
              <a:t>نوع سازمان روابط </a:t>
            </a:r>
            <a:r>
              <a:rPr lang="fa-IR" sz="2300" dirty="0" smtClean="0">
                <a:cs typeface="Zar" pitchFamily="2" charset="-78"/>
              </a:rPr>
              <a:t>دايمي </a:t>
            </a:r>
            <a:r>
              <a:rPr lang="fa-IR" sz="2300" dirty="0">
                <a:cs typeface="Zar" pitchFamily="2" charset="-78"/>
              </a:rPr>
              <a:t>و بلند مدت دارند.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 smtClean="0">
                <a:cs typeface="Zar" pitchFamily="2" charset="-78"/>
              </a:rPr>
              <a:t>8)تغيير </a:t>
            </a:r>
            <a:r>
              <a:rPr lang="fa-IR" sz="2300" dirty="0">
                <a:cs typeface="Zar" pitchFamily="2" charset="-78"/>
              </a:rPr>
              <a:t>در </a:t>
            </a:r>
            <a:r>
              <a:rPr lang="fa-IR" sz="2300" dirty="0" smtClean="0">
                <a:cs typeface="Zar" pitchFamily="2" charset="-78"/>
              </a:rPr>
              <a:t>اين </a:t>
            </a:r>
            <a:r>
              <a:rPr lang="fa-IR" sz="2300" dirty="0">
                <a:cs typeface="Zar" pitchFamily="2" charset="-78"/>
              </a:rPr>
              <a:t>سازمانها </a:t>
            </a:r>
            <a:r>
              <a:rPr lang="fa-IR" sz="2300" dirty="0" smtClean="0">
                <a:cs typeface="Zar" pitchFamily="2" charset="-78"/>
              </a:rPr>
              <a:t>ارزشي </a:t>
            </a:r>
            <a:r>
              <a:rPr lang="fa-IR" sz="2300" dirty="0">
                <a:cs typeface="Zar" pitchFamily="2" charset="-78"/>
              </a:rPr>
              <a:t>مثبت </a:t>
            </a:r>
            <a:r>
              <a:rPr lang="fa-IR" sz="2300" dirty="0" smtClean="0">
                <a:cs typeface="Zar" pitchFamily="2" charset="-78"/>
              </a:rPr>
              <a:t>تلقي مي</a:t>
            </a:r>
            <a:r>
              <a:rPr lang="fa-IR" sz="2300" dirty="0" smtClean="0"/>
              <a:t>‌</a:t>
            </a:r>
            <a:r>
              <a:rPr lang="fa-IR" sz="2300" dirty="0" smtClean="0">
                <a:cs typeface="Zar" pitchFamily="2" charset="-78"/>
              </a:rPr>
              <a:t>شود</a:t>
            </a:r>
            <a:r>
              <a:rPr lang="fa-IR" sz="2300" dirty="0">
                <a:cs typeface="Zar" pitchFamily="2" charset="-78"/>
              </a:rPr>
              <a:t>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9)اهداف </a:t>
            </a:r>
            <a:r>
              <a:rPr lang="fa-IR" sz="2300" dirty="0" smtClean="0">
                <a:cs typeface="Zar" pitchFamily="2" charset="-78"/>
              </a:rPr>
              <a:t>اين </a:t>
            </a:r>
            <a:r>
              <a:rPr lang="fa-IR" sz="2300" dirty="0">
                <a:cs typeface="Zar" pitchFamily="2" charset="-78"/>
              </a:rPr>
              <a:t>سازمانها </a:t>
            </a:r>
            <a:r>
              <a:rPr lang="fa-IR" sz="2300" dirty="0" smtClean="0">
                <a:cs typeface="Zar" pitchFamily="2" charset="-78"/>
              </a:rPr>
              <a:t>مبتني </a:t>
            </a:r>
            <a:r>
              <a:rPr lang="fa-IR" sz="2300" dirty="0">
                <a:cs typeface="Zar" pitchFamily="2" charset="-78"/>
              </a:rPr>
              <a:t>بر </a:t>
            </a:r>
            <a:r>
              <a:rPr lang="fa-IR" sz="2300" dirty="0" smtClean="0">
                <a:cs typeface="Zar" pitchFamily="2" charset="-78"/>
              </a:rPr>
              <a:t>ارزشهاي انساني </a:t>
            </a:r>
            <a:r>
              <a:rPr lang="fa-IR" sz="2300" dirty="0">
                <a:cs typeface="Zar" pitchFamily="2" charset="-78"/>
              </a:rPr>
              <a:t>است.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>
                <a:cs typeface="Zar" pitchFamily="2" charset="-78"/>
              </a:rPr>
              <a:t>10)امکان </a:t>
            </a:r>
            <a:r>
              <a:rPr lang="fa-IR" sz="2300" dirty="0" smtClean="0">
                <a:cs typeface="Zar" pitchFamily="2" charset="-78"/>
              </a:rPr>
              <a:t>آزادانديشي </a:t>
            </a:r>
            <a:r>
              <a:rPr lang="fa-IR" sz="2300" dirty="0">
                <a:cs typeface="Zar" pitchFamily="2" charset="-78"/>
              </a:rPr>
              <a:t>و </a:t>
            </a:r>
            <a:r>
              <a:rPr lang="fa-IR" sz="2300" dirty="0" smtClean="0">
                <a:cs typeface="Zar" pitchFamily="2" charset="-78"/>
              </a:rPr>
              <a:t>فضاي </a:t>
            </a:r>
            <a:r>
              <a:rPr lang="fa-IR" sz="2300" dirty="0">
                <a:cs typeface="Zar" pitchFamily="2" charset="-78"/>
              </a:rPr>
              <a:t>طرح </a:t>
            </a:r>
            <a:r>
              <a:rPr lang="fa-IR" sz="2300" dirty="0" smtClean="0">
                <a:cs typeface="Zar" pitchFamily="2" charset="-78"/>
              </a:rPr>
              <a:t>پيشنهاد </a:t>
            </a:r>
            <a:r>
              <a:rPr lang="fa-IR" sz="2300" dirty="0">
                <a:cs typeface="Zar" pitchFamily="2" charset="-78"/>
              </a:rPr>
              <a:t>وجود دارد.</a:t>
            </a:r>
          </a:p>
          <a:p>
            <a:pPr algn="justLow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300" dirty="0" smtClean="0">
                <a:cs typeface="Zar" pitchFamily="2" charset="-78"/>
              </a:rPr>
              <a:t>11)نظامهاي </a:t>
            </a:r>
            <a:r>
              <a:rPr lang="fa-IR" sz="2300" dirty="0">
                <a:cs typeface="Zar" pitchFamily="2" charset="-78"/>
              </a:rPr>
              <a:t>نظارت از بالا و نظارت </a:t>
            </a:r>
            <a:r>
              <a:rPr lang="fa-IR" sz="2300" dirty="0" smtClean="0">
                <a:cs typeface="Zar" pitchFamily="2" charset="-78"/>
              </a:rPr>
              <a:t>بيروني جاي </a:t>
            </a:r>
            <a:r>
              <a:rPr lang="fa-IR" sz="2300" dirty="0">
                <a:cs typeface="Zar" pitchFamily="2" charset="-78"/>
              </a:rPr>
              <a:t>خود را به روابط مناسب و مطلوب </a:t>
            </a:r>
            <a:r>
              <a:rPr lang="fa-IR" sz="2300" dirty="0" smtClean="0">
                <a:cs typeface="Zar" pitchFamily="2" charset="-78"/>
              </a:rPr>
              <a:t>بين </a:t>
            </a:r>
            <a:r>
              <a:rPr lang="fa-IR" sz="2300" dirty="0">
                <a:cs typeface="Zar" pitchFamily="2" charset="-78"/>
              </a:rPr>
              <a:t>همکاران و خود </a:t>
            </a:r>
            <a:r>
              <a:rPr lang="fa-IR" sz="2300" dirty="0" smtClean="0">
                <a:cs typeface="Zar" pitchFamily="2" charset="-78"/>
              </a:rPr>
              <a:t>نظارتي </a:t>
            </a:r>
            <a:r>
              <a:rPr lang="fa-IR" sz="2300" dirty="0">
                <a:cs typeface="Zar" pitchFamily="2" charset="-78"/>
              </a:rPr>
              <a:t>داده است.</a:t>
            </a:r>
            <a:endParaRPr lang="en-US" sz="23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8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سه عامل </a:t>
            </a:r>
            <a:r>
              <a:rPr lang="fa-IR" sz="38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حياتي براي نهادينه </a:t>
            </a:r>
            <a:r>
              <a:rPr lang="fa-IR" sz="38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کردن </a:t>
            </a:r>
            <a:r>
              <a:rPr lang="fa-IR" sz="38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خلاقيت </a:t>
            </a:r>
            <a:r>
              <a:rPr lang="fa-IR" sz="38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</a:t>
            </a:r>
            <a:r>
              <a:rPr lang="fa-IR" sz="38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نوآوري:</a:t>
            </a:r>
            <a:endParaRPr lang="en-US" sz="38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2)فرهنگ </a:t>
            </a:r>
            <a:r>
              <a:rPr lang="fa-IR" dirty="0" smtClean="0">
                <a:cs typeface="Zar" pitchFamily="2" charset="-78"/>
              </a:rPr>
              <a:t>سازماني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3)ساختار </a:t>
            </a:r>
            <a:r>
              <a:rPr lang="fa-IR" dirty="0" smtClean="0">
                <a:cs typeface="Zar" pitchFamily="2" charset="-78"/>
              </a:rPr>
              <a:t>سازماني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5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نقش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برنامه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33725"/>
            <a:ext cx="8229600" cy="22272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مسير </a:t>
            </a:r>
            <a:r>
              <a:rPr lang="fa-IR" dirty="0">
                <a:cs typeface="Zar" pitchFamily="2" charset="-78"/>
              </a:rPr>
              <a:t>ممتد </a:t>
            </a:r>
            <a:r>
              <a:rPr lang="fa-IR" dirty="0" smtClean="0">
                <a:cs typeface="Zar" pitchFamily="2" charset="-78"/>
              </a:rPr>
              <a:t>خلاقيت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نوآوري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برنامه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آغاز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 </a:t>
            </a:r>
            <a:r>
              <a:rPr lang="fa-IR" dirty="0" smtClean="0">
                <a:cs typeface="Zar" pitchFamily="2" charset="-78"/>
              </a:rPr>
              <a:t>مديران ماموريت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هدفهاي راهيردي </a:t>
            </a:r>
            <a:r>
              <a:rPr lang="fa-IR" dirty="0">
                <a:cs typeface="Zar" pitchFamily="2" charset="-78"/>
              </a:rPr>
              <a:t>را با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آماجها و دستور جلسات به گونه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ترسيم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تغيير </a:t>
            </a:r>
            <a:r>
              <a:rPr lang="fa-IR" dirty="0">
                <a:cs typeface="Zar" pitchFamily="2" charset="-78"/>
              </a:rPr>
              <a:t>خلاق و نوآور سازمان را </a:t>
            </a:r>
            <a:r>
              <a:rPr lang="fa-IR" dirty="0" smtClean="0">
                <a:cs typeface="Zar" pitchFamily="2" charset="-78"/>
              </a:rPr>
              <a:t>هدايت </a:t>
            </a:r>
            <a:r>
              <a:rPr lang="fa-IR" dirty="0">
                <a:cs typeface="Zar" pitchFamily="2" charset="-78"/>
              </a:rPr>
              <a:t>کنند.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 هاي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فرهنگ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 براي خلاقيت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نوآوري: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 smtClean="0">
                <a:cs typeface="Zar" pitchFamily="2" charset="-78"/>
              </a:rPr>
              <a:t>1)پذيرش </a:t>
            </a:r>
            <a:r>
              <a:rPr lang="fa-IR" sz="2000" dirty="0">
                <a:cs typeface="Zar" pitchFamily="2" charset="-78"/>
              </a:rPr>
              <a:t>ابهام</a:t>
            </a:r>
            <a:r>
              <a:rPr lang="en-US" sz="2000" dirty="0">
                <a:cs typeface="Zar" pitchFamily="2" charset="-78"/>
              </a:rPr>
              <a:t>: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  </a:t>
            </a:r>
            <a:r>
              <a:rPr lang="fa-IR" sz="2000" dirty="0" smtClean="0">
                <a:cs typeface="Zar" pitchFamily="2" charset="-78"/>
              </a:rPr>
              <a:t>تاکيد بسيار زياد </a:t>
            </a:r>
            <a:r>
              <a:rPr lang="fa-IR" sz="2000" dirty="0">
                <a:cs typeface="Zar" pitchFamily="2" charset="-78"/>
              </a:rPr>
              <a:t>بر </a:t>
            </a:r>
            <a:r>
              <a:rPr lang="fa-IR" sz="2000" dirty="0" smtClean="0">
                <a:cs typeface="Zar" pitchFamily="2" charset="-78"/>
              </a:rPr>
              <a:t>عينيت </a:t>
            </a:r>
            <a:r>
              <a:rPr lang="fa-IR" sz="2000" dirty="0">
                <a:cs typeface="Zar" pitchFamily="2" charset="-78"/>
              </a:rPr>
              <a:t>و شرح </a:t>
            </a:r>
            <a:r>
              <a:rPr lang="fa-IR" sz="2000" dirty="0" smtClean="0">
                <a:cs typeface="Zar" pitchFamily="2" charset="-78"/>
              </a:rPr>
              <a:t>جزئيات خلاقيت </a:t>
            </a:r>
            <a:r>
              <a:rPr lang="fa-IR" sz="2000" dirty="0">
                <a:cs typeface="Zar" pitchFamily="2" charset="-78"/>
              </a:rPr>
              <a:t>را محدود </a:t>
            </a:r>
            <a:r>
              <a:rPr lang="fa-IR" sz="2000" dirty="0" smtClean="0">
                <a:cs typeface="Zar" pitchFamily="2" charset="-78"/>
              </a:rPr>
              <a:t>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کند</a:t>
            </a:r>
            <a:r>
              <a:rPr lang="en-US" sz="2000" dirty="0">
                <a:cs typeface="Zar" pitchFamily="2" charset="-78"/>
              </a:rPr>
              <a:t>.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2)تحمل </a:t>
            </a:r>
            <a:r>
              <a:rPr lang="fa-IR" sz="2000" dirty="0" smtClean="0">
                <a:cs typeface="Zar" pitchFamily="2" charset="-78"/>
              </a:rPr>
              <a:t>غير عملي </a:t>
            </a:r>
            <a:r>
              <a:rPr lang="fa-IR" sz="2000" dirty="0">
                <a:cs typeface="Zar" pitchFamily="2" charset="-78"/>
              </a:rPr>
              <a:t>بودن</a:t>
            </a:r>
            <a:r>
              <a:rPr lang="en-US" sz="2000" dirty="0">
                <a:cs typeface="Zar" pitchFamily="2" charset="-78"/>
              </a:rPr>
              <a:t>: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  </a:t>
            </a:r>
            <a:r>
              <a:rPr lang="fa-IR" sz="2000" dirty="0" smtClean="0">
                <a:cs typeface="Zar" pitchFamily="2" charset="-78"/>
              </a:rPr>
              <a:t>افرادي </a:t>
            </a:r>
            <a:r>
              <a:rPr lang="fa-IR" sz="2000" dirty="0">
                <a:cs typeface="Zar" pitchFamily="2" charset="-78"/>
              </a:rPr>
              <a:t>که </a:t>
            </a:r>
            <a:r>
              <a:rPr lang="fa-IR" sz="2000" dirty="0" smtClean="0">
                <a:cs typeface="Zar" pitchFamily="2" charset="-78"/>
              </a:rPr>
              <a:t>براي مسايل </a:t>
            </a:r>
            <a:r>
              <a:rPr lang="fa-IR" sz="2000" dirty="0">
                <a:cs typeface="Zar" pitchFamily="2" charset="-78"/>
              </a:rPr>
              <a:t>مختلف راه</a:t>
            </a:r>
            <a:r>
              <a:rPr lang="en-US" sz="2000" dirty="0"/>
              <a:t>‌</a:t>
            </a:r>
            <a:r>
              <a:rPr lang="fa-IR" sz="2000" dirty="0" smtClean="0">
                <a:cs typeface="Zar" pitchFamily="2" charset="-78"/>
              </a:rPr>
              <a:t>حلهاي غير عملي </a:t>
            </a:r>
            <a:r>
              <a:rPr lang="fa-IR" sz="2000" dirty="0">
                <a:cs typeface="Zar" pitchFamily="2" charset="-78"/>
              </a:rPr>
              <a:t>و </a:t>
            </a:r>
            <a:r>
              <a:rPr lang="fa-IR" sz="2000" dirty="0" smtClean="0">
                <a:cs typeface="Zar" pitchFamily="2" charset="-78"/>
              </a:rPr>
              <a:t>حتي </a:t>
            </a:r>
            <a:r>
              <a:rPr lang="fa-IR" sz="2000" dirty="0">
                <a:cs typeface="Zar" pitchFamily="2" charset="-78"/>
              </a:rPr>
              <a:t>احمقانه </a:t>
            </a:r>
            <a:r>
              <a:rPr lang="fa-IR" sz="2000" dirty="0" smtClean="0">
                <a:cs typeface="Zar" pitchFamily="2" charset="-78"/>
              </a:rPr>
              <a:t>مي يابند </a:t>
            </a:r>
            <a:r>
              <a:rPr lang="fa-IR" sz="2000" dirty="0">
                <a:cs typeface="Zar" pitchFamily="2" charset="-78"/>
              </a:rPr>
              <a:t>سرکوب </a:t>
            </a:r>
            <a:r>
              <a:rPr lang="fa-IR" sz="2000" dirty="0" smtClean="0">
                <a:cs typeface="Zar" pitchFamily="2" charset="-78"/>
              </a:rPr>
              <a:t>نمي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شوند</a:t>
            </a:r>
            <a:r>
              <a:rPr lang="en-US" sz="2000" dirty="0">
                <a:cs typeface="Zar" pitchFamily="2" charset="-78"/>
              </a:rPr>
              <a:t>.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3)تحمل مخاطره: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 کارکنان </a:t>
            </a:r>
            <a:r>
              <a:rPr lang="fa-IR" sz="2000" dirty="0" smtClean="0">
                <a:cs typeface="Zar" pitchFamily="2" charset="-78"/>
              </a:rPr>
              <a:t>براي </a:t>
            </a:r>
            <a:r>
              <a:rPr lang="fa-IR" sz="2000" dirty="0">
                <a:cs typeface="Zar" pitchFamily="2" charset="-78"/>
              </a:rPr>
              <a:t>تجربه کردن </a:t>
            </a:r>
            <a:r>
              <a:rPr lang="fa-IR" sz="2000" dirty="0" smtClean="0">
                <a:cs typeface="Zar" pitchFamily="2" charset="-78"/>
              </a:rPr>
              <a:t>تشويق 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شوند </a:t>
            </a:r>
            <a:r>
              <a:rPr lang="fa-IR" sz="2000" dirty="0">
                <a:cs typeface="Zar" pitchFamily="2" charset="-78"/>
              </a:rPr>
              <a:t>بدون آنکه نگران شکست در </a:t>
            </a:r>
            <a:r>
              <a:rPr lang="fa-IR" sz="2000" dirty="0" smtClean="0">
                <a:cs typeface="Zar" pitchFamily="2" charset="-78"/>
              </a:rPr>
              <a:t>تجربيات </a:t>
            </a:r>
            <a:r>
              <a:rPr lang="fa-IR" sz="2000" dirty="0">
                <a:cs typeface="Zar" pitchFamily="2" charset="-78"/>
              </a:rPr>
              <a:t>خود باشند</a:t>
            </a:r>
            <a:r>
              <a:rPr lang="en-US" sz="2000" dirty="0">
                <a:cs typeface="Zar" pitchFamily="2" charset="-78"/>
              </a:rPr>
              <a:t>.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4)تحمل تعارض: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  </a:t>
            </a:r>
            <a:r>
              <a:rPr lang="fa-IR" sz="2000" dirty="0" smtClean="0">
                <a:cs typeface="Zar" pitchFamily="2" charset="-78"/>
              </a:rPr>
              <a:t>پراکندگي عقايد تشويق 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شود.هماهنگي </a:t>
            </a:r>
            <a:r>
              <a:rPr lang="fa-IR" sz="2000" dirty="0">
                <a:cs typeface="Zar" pitchFamily="2" charset="-78"/>
              </a:rPr>
              <a:t>و توافق </a:t>
            </a:r>
            <a:r>
              <a:rPr lang="fa-IR" sz="2000" dirty="0" smtClean="0">
                <a:cs typeface="Zar" pitchFamily="2" charset="-78"/>
              </a:rPr>
              <a:t>بين </a:t>
            </a:r>
            <a:r>
              <a:rPr lang="fa-IR" sz="2000" dirty="0">
                <a:cs typeface="Zar" pitchFamily="2" charset="-78"/>
              </a:rPr>
              <a:t>افراد و واحدها به عنوان نشانه </a:t>
            </a:r>
            <a:r>
              <a:rPr lang="fa-IR" sz="2000" dirty="0" smtClean="0">
                <a:cs typeface="Zar" pitchFamily="2" charset="-78"/>
              </a:rPr>
              <a:t>اي </a:t>
            </a:r>
            <a:r>
              <a:rPr lang="fa-IR" sz="2000" dirty="0">
                <a:cs typeface="Zar" pitchFamily="2" charset="-78"/>
              </a:rPr>
              <a:t>از </a:t>
            </a:r>
            <a:r>
              <a:rPr lang="fa-IR" sz="2000" dirty="0" smtClean="0">
                <a:cs typeface="Zar" pitchFamily="2" charset="-78"/>
              </a:rPr>
              <a:t>موفقيت تلقي نمي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شود</a:t>
            </a:r>
            <a:r>
              <a:rPr lang="en-US" sz="2000" dirty="0">
                <a:cs typeface="Zar" pitchFamily="2" charset="-78"/>
              </a:rPr>
              <a:t>.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 smtClean="0">
                <a:cs typeface="Zar" pitchFamily="2" charset="-78"/>
              </a:rPr>
              <a:t>5)تاکيد </a:t>
            </a:r>
            <a:r>
              <a:rPr lang="fa-IR" sz="2000" dirty="0">
                <a:cs typeface="Zar" pitchFamily="2" charset="-78"/>
              </a:rPr>
              <a:t>بر هدف به </a:t>
            </a:r>
            <a:r>
              <a:rPr lang="fa-IR" sz="2000" dirty="0" smtClean="0">
                <a:cs typeface="Zar" pitchFamily="2" charset="-78"/>
              </a:rPr>
              <a:t>جاي وسيله</a:t>
            </a:r>
            <a:r>
              <a:rPr lang="fa-IR" sz="2000" dirty="0">
                <a:cs typeface="Zar" pitchFamily="2" charset="-78"/>
              </a:rPr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  اهداف </a:t>
            </a:r>
            <a:r>
              <a:rPr lang="fa-IR" sz="2000" dirty="0" smtClean="0">
                <a:cs typeface="Zar" pitchFamily="2" charset="-78"/>
              </a:rPr>
              <a:t>روشني </a:t>
            </a:r>
            <a:r>
              <a:rPr lang="fa-IR" sz="2000" dirty="0">
                <a:cs typeface="Zar" pitchFamily="2" charset="-78"/>
              </a:rPr>
              <a:t>وضع </a:t>
            </a:r>
            <a:r>
              <a:rPr lang="fa-IR" sz="2000" dirty="0" smtClean="0">
                <a:cs typeface="Zar" pitchFamily="2" charset="-78"/>
              </a:rPr>
              <a:t>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شوند </a:t>
            </a:r>
            <a:r>
              <a:rPr lang="fa-IR" sz="2000" dirty="0">
                <a:cs typeface="Zar" pitchFamily="2" charset="-78"/>
              </a:rPr>
              <a:t>و افراد </a:t>
            </a:r>
            <a:r>
              <a:rPr lang="fa-IR" sz="2000" dirty="0" smtClean="0">
                <a:cs typeface="Zar" pitchFamily="2" charset="-78"/>
              </a:rPr>
              <a:t>تشويق 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شوند </a:t>
            </a:r>
            <a:r>
              <a:rPr lang="fa-IR" sz="2000" dirty="0">
                <a:cs typeface="Zar" pitchFamily="2" charset="-78"/>
              </a:rPr>
              <a:t>تا </a:t>
            </a:r>
            <a:r>
              <a:rPr lang="fa-IR" sz="2000" dirty="0" smtClean="0">
                <a:cs typeface="Zar" pitchFamily="2" charset="-78"/>
              </a:rPr>
              <a:t>راه‌حلهاي جايگزين براي دستيابي </a:t>
            </a:r>
            <a:r>
              <a:rPr lang="fa-IR" sz="2000" dirty="0">
                <a:cs typeface="Zar" pitchFamily="2" charset="-78"/>
              </a:rPr>
              <a:t>به </a:t>
            </a:r>
            <a:r>
              <a:rPr lang="fa-IR" sz="2000" dirty="0" smtClean="0">
                <a:cs typeface="Zar" pitchFamily="2" charset="-78"/>
              </a:rPr>
              <a:t>هدفهاي </a:t>
            </a:r>
            <a:r>
              <a:rPr lang="fa-IR" sz="2000" dirty="0">
                <a:cs typeface="Zar" pitchFamily="2" charset="-78"/>
              </a:rPr>
              <a:t>خودشان </a:t>
            </a:r>
            <a:r>
              <a:rPr lang="fa-IR" sz="2000" dirty="0" smtClean="0">
                <a:cs typeface="Zar" pitchFamily="2" charset="-78"/>
              </a:rPr>
              <a:t>بيابند</a:t>
            </a:r>
            <a:r>
              <a:rPr lang="en-US" sz="2000" dirty="0">
                <a:cs typeface="Zar" pitchFamily="2" charset="-78"/>
              </a:rPr>
              <a:t>.</a:t>
            </a:r>
            <a:endParaRPr lang="fa-IR" sz="2000" dirty="0">
              <a:cs typeface="Zar" pitchFamily="2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 smtClean="0">
                <a:cs typeface="Zar" pitchFamily="2" charset="-78"/>
              </a:rPr>
              <a:t>6)تاکيد </a:t>
            </a:r>
            <a:r>
              <a:rPr lang="fa-IR" sz="2000" dirty="0">
                <a:cs typeface="Zar" pitchFamily="2" charset="-78"/>
              </a:rPr>
              <a:t>بر نظام باز: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سازمان از </a:t>
            </a:r>
            <a:r>
              <a:rPr lang="fa-IR" sz="2000" dirty="0" smtClean="0">
                <a:cs typeface="Zar" pitchFamily="2" charset="-78"/>
              </a:rPr>
              <a:t>نزديک </a:t>
            </a:r>
            <a:r>
              <a:rPr lang="fa-IR" sz="2000" dirty="0">
                <a:cs typeface="Zar" pitchFamily="2" charset="-78"/>
              </a:rPr>
              <a:t>بر </a:t>
            </a:r>
            <a:r>
              <a:rPr lang="fa-IR" sz="2000" dirty="0" smtClean="0">
                <a:cs typeface="Zar" pitchFamily="2" charset="-78"/>
              </a:rPr>
              <a:t>محيط </a:t>
            </a:r>
            <a:r>
              <a:rPr lang="fa-IR" sz="2000" dirty="0">
                <a:cs typeface="Zar" pitchFamily="2" charset="-78"/>
              </a:rPr>
              <a:t>نظارت دارد،و در برابر </a:t>
            </a:r>
            <a:r>
              <a:rPr lang="fa-IR" sz="2000" dirty="0" smtClean="0">
                <a:cs typeface="Zar" pitchFamily="2" charset="-78"/>
              </a:rPr>
              <a:t>دگرگونيهاي محيطي </a:t>
            </a:r>
            <a:r>
              <a:rPr lang="fa-IR" sz="2000" dirty="0">
                <a:cs typeface="Zar" pitchFamily="2" charset="-78"/>
              </a:rPr>
              <a:t>به سرعت واکنش نشان </a:t>
            </a:r>
            <a:r>
              <a:rPr lang="fa-IR" sz="2000" dirty="0" smtClean="0">
                <a:cs typeface="Zar" pitchFamily="2" charset="-78"/>
              </a:rPr>
              <a:t>مي</a:t>
            </a:r>
            <a:r>
              <a:rPr lang="fa-IR" sz="2000" dirty="0" smtClean="0"/>
              <a:t>‌</a:t>
            </a:r>
            <a:r>
              <a:rPr lang="fa-IR" sz="2000" dirty="0" smtClean="0">
                <a:cs typeface="Zar" pitchFamily="2" charset="-78"/>
              </a:rPr>
              <a:t>دهد</a:t>
            </a:r>
            <a:r>
              <a:rPr lang="fa-IR" sz="2000" dirty="0">
                <a:cs typeface="Zar" pitchFamily="2" charset="-78"/>
              </a:rPr>
              <a:t>.  </a:t>
            </a:r>
            <a:endParaRPr lang="en-US" sz="20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79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نقش ساختار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2905125"/>
            <a:ext cx="8086725" cy="221297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ساختارهاي </a:t>
            </a:r>
            <a:r>
              <a:rPr lang="fa-IR" dirty="0">
                <a:cs typeface="Zar" pitchFamily="2" charset="-78"/>
              </a:rPr>
              <a:t>زنده و </a:t>
            </a:r>
            <a:r>
              <a:rPr lang="fa-IR" dirty="0" smtClean="0">
                <a:cs typeface="Zar" pitchFamily="2" charset="-78"/>
              </a:rPr>
              <a:t>پوياي سازماني </a:t>
            </a:r>
            <a:r>
              <a:rPr lang="fa-IR" dirty="0">
                <a:cs typeface="Zar" pitchFamily="2" charset="-78"/>
              </a:rPr>
              <a:t>اثر مثبت بر </a:t>
            </a:r>
            <a:r>
              <a:rPr lang="fa-IR" dirty="0" smtClean="0">
                <a:cs typeface="Zar" pitchFamily="2" charset="-78"/>
              </a:rPr>
              <a:t>خلاقيت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نوآوري </a:t>
            </a:r>
            <a:r>
              <a:rPr lang="fa-IR" dirty="0">
                <a:cs typeface="Zar" pitchFamily="2" charset="-78"/>
              </a:rPr>
              <a:t>دارند، </a:t>
            </a:r>
            <a:r>
              <a:rPr lang="fa-IR" dirty="0" smtClean="0">
                <a:cs typeface="Zar" pitchFamily="2" charset="-78"/>
              </a:rPr>
              <a:t>زيرا اين </a:t>
            </a:r>
            <a:r>
              <a:rPr lang="fa-IR" dirty="0">
                <a:cs typeface="Zar" pitchFamily="2" charset="-78"/>
              </a:rPr>
              <a:t>ساختارها </a:t>
            </a:r>
            <a:r>
              <a:rPr lang="fa-IR" dirty="0" smtClean="0">
                <a:cs typeface="Zar" pitchFamily="2" charset="-78"/>
              </a:rPr>
              <a:t>رسميت </a:t>
            </a:r>
            <a:r>
              <a:rPr lang="fa-IR" dirty="0">
                <a:cs typeface="Zar" pitchFamily="2" charset="-78"/>
              </a:rPr>
              <a:t>و تمرکز </a:t>
            </a:r>
            <a:r>
              <a:rPr lang="fa-IR" dirty="0" smtClean="0">
                <a:cs typeface="Zar" pitchFamily="2" charset="-78"/>
              </a:rPr>
              <a:t>کمتري </a:t>
            </a:r>
            <a:r>
              <a:rPr lang="fa-IR" dirty="0">
                <a:cs typeface="Zar" pitchFamily="2" charset="-78"/>
              </a:rPr>
              <a:t>دارند و با انعطاف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پذيري بيشتر مي </a:t>
            </a:r>
            <a:r>
              <a:rPr lang="fa-IR" dirty="0">
                <a:cs typeface="Zar" pitchFamily="2" charset="-78"/>
              </a:rPr>
              <a:t>توانند خود را با </a:t>
            </a:r>
            <a:r>
              <a:rPr lang="fa-IR" dirty="0" smtClean="0">
                <a:cs typeface="Zar" pitchFamily="2" charset="-78"/>
              </a:rPr>
              <a:t>نيازهاي محيطي </a:t>
            </a:r>
            <a:r>
              <a:rPr lang="fa-IR" dirty="0">
                <a:cs typeface="Zar" pitchFamily="2" charset="-78"/>
              </a:rPr>
              <a:t>سازگار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sz="4000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ساختار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 براي نهادينه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کردن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خلاقيت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نوآوري: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78338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1)واگذار کردن </a:t>
            </a:r>
            <a:r>
              <a:rPr lang="fa-IR" sz="2800" dirty="0" smtClean="0">
                <a:cs typeface="Zar" pitchFamily="2" charset="-78"/>
              </a:rPr>
              <a:t>اختيار </a:t>
            </a:r>
            <a:r>
              <a:rPr lang="fa-IR" sz="2800" dirty="0">
                <a:cs typeface="Zar" pitchFamily="2" charset="-78"/>
              </a:rPr>
              <a:t>به </a:t>
            </a:r>
            <a:r>
              <a:rPr lang="fa-IR" sz="2800" dirty="0" smtClean="0">
                <a:cs typeface="Zar" pitchFamily="2" charset="-78"/>
              </a:rPr>
              <a:t>مديران </a:t>
            </a:r>
            <a:r>
              <a:rPr lang="fa-IR" sz="2800" dirty="0">
                <a:cs typeface="Zar" pitchFamily="2" charset="-78"/>
              </a:rPr>
              <a:t>و کارکنان تا خلاق و نوآور شوند.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2)مشاغل سازمان کاملا مشخص و </a:t>
            </a:r>
            <a:r>
              <a:rPr lang="fa-IR" sz="2800" dirty="0" smtClean="0">
                <a:cs typeface="Zar" pitchFamily="2" charset="-78"/>
              </a:rPr>
              <a:t>تعريف </a:t>
            </a:r>
            <a:r>
              <a:rPr lang="fa-IR" sz="2800" dirty="0">
                <a:cs typeface="Zar" pitchFamily="2" charset="-78"/>
              </a:rPr>
              <a:t>شده نباشد.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3)قوانين رسمي کمتري </a:t>
            </a:r>
            <a:r>
              <a:rPr lang="fa-IR" sz="2800" dirty="0">
                <a:cs typeface="Zar" pitchFamily="2" charset="-78"/>
              </a:rPr>
              <a:t>بر کار سازمان حاکم باشد.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4)افراد به </a:t>
            </a:r>
            <a:r>
              <a:rPr lang="fa-IR" sz="2800" dirty="0" smtClean="0">
                <a:cs typeface="Zar" pitchFamily="2" charset="-78"/>
              </a:rPr>
              <a:t>جاي روشهاي </a:t>
            </a:r>
            <a:r>
              <a:rPr lang="fa-IR" sz="2800" dirty="0">
                <a:cs typeface="Zar" pitchFamily="2" charset="-78"/>
              </a:rPr>
              <a:t>کار، براساس </a:t>
            </a:r>
            <a:r>
              <a:rPr lang="fa-IR" sz="2800" dirty="0" smtClean="0">
                <a:cs typeface="Zar" pitchFamily="2" charset="-78"/>
              </a:rPr>
              <a:t>نتايج </a:t>
            </a:r>
            <a:r>
              <a:rPr lang="fa-IR" sz="2800" dirty="0">
                <a:cs typeface="Zar" pitchFamily="2" charset="-78"/>
              </a:rPr>
              <a:t>عملکردشان </a:t>
            </a:r>
            <a:r>
              <a:rPr lang="fa-IR" sz="2800" dirty="0" smtClean="0">
                <a:cs typeface="Zar" pitchFamily="2" charset="-78"/>
              </a:rPr>
              <a:t>ارزيابي </a:t>
            </a:r>
            <a:r>
              <a:rPr lang="fa-IR" sz="2800" dirty="0">
                <a:cs typeface="Zar" pitchFamily="2" charset="-78"/>
              </a:rPr>
              <a:t>شوند.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5)بخش </a:t>
            </a:r>
            <a:r>
              <a:rPr lang="fa-IR" sz="2800" dirty="0" smtClean="0">
                <a:cs typeface="Zar" pitchFamily="2" charset="-78"/>
              </a:rPr>
              <a:t>جداگانهاي </a:t>
            </a:r>
            <a:r>
              <a:rPr lang="fa-IR" sz="2800" dirty="0">
                <a:cs typeface="Zar" pitchFamily="2" charset="-78"/>
              </a:rPr>
              <a:t>مخصوص </a:t>
            </a:r>
            <a:r>
              <a:rPr lang="fa-IR" sz="2800" dirty="0" smtClean="0">
                <a:cs typeface="Zar" pitchFamily="2" charset="-78"/>
              </a:rPr>
              <a:t>فعاليتهاي </a:t>
            </a:r>
            <a:r>
              <a:rPr lang="fa-IR" sz="2800" dirty="0">
                <a:cs typeface="Zar" pitchFamily="2" charset="-78"/>
              </a:rPr>
              <a:t>خلاق و نوآور در سازمان </a:t>
            </a:r>
            <a:r>
              <a:rPr lang="fa-IR" sz="2800" dirty="0" smtClean="0">
                <a:cs typeface="Zar" pitchFamily="2" charset="-78"/>
              </a:rPr>
              <a:t>ايجاد </a:t>
            </a:r>
            <a:r>
              <a:rPr lang="fa-IR" sz="2800" dirty="0">
                <a:cs typeface="Zar" pitchFamily="2" charset="-78"/>
              </a:rPr>
              <a:t>شود.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6)تيمهاي ميان </a:t>
            </a:r>
            <a:r>
              <a:rPr lang="fa-IR" sz="2800" dirty="0">
                <a:cs typeface="Zar" pitchFamily="2" charset="-78"/>
              </a:rPr>
              <a:t>رشته </a:t>
            </a:r>
            <a:r>
              <a:rPr lang="fa-IR" sz="2800" dirty="0" smtClean="0">
                <a:cs typeface="Zar" pitchFamily="2" charset="-78"/>
              </a:rPr>
              <a:t>اي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متخصصاني </a:t>
            </a:r>
            <a:r>
              <a:rPr lang="fa-IR" sz="2800" dirty="0">
                <a:cs typeface="Zar" pitchFamily="2" charset="-78"/>
              </a:rPr>
              <a:t>از حوزه </a:t>
            </a:r>
            <a:r>
              <a:rPr lang="fa-IR" sz="2800" dirty="0" smtClean="0">
                <a:cs typeface="Zar" pitchFamily="2" charset="-78"/>
              </a:rPr>
              <a:t>هاي بازاريابي، عملياتي تحقيق </a:t>
            </a:r>
            <a:r>
              <a:rPr lang="fa-IR" sz="2800" dirty="0">
                <a:cs typeface="Zar" pitchFamily="2" charset="-78"/>
              </a:rPr>
              <a:t>وتوسعه و </a:t>
            </a:r>
            <a:r>
              <a:rPr lang="fa-IR" sz="2800" dirty="0" smtClean="0">
                <a:cs typeface="Zar" pitchFamily="2" charset="-78"/>
              </a:rPr>
              <a:t>ساير </a:t>
            </a:r>
            <a:r>
              <a:rPr lang="fa-IR" sz="2800" dirty="0">
                <a:cs typeface="Zar" pitchFamily="2" charset="-78"/>
              </a:rPr>
              <a:t>تخصصها در سازمان </a:t>
            </a:r>
            <a:r>
              <a:rPr lang="fa-IR" sz="2800" dirty="0" smtClean="0">
                <a:cs typeface="Zar" pitchFamily="2" charset="-78"/>
              </a:rPr>
              <a:t>ايجاد </a:t>
            </a:r>
            <a:r>
              <a:rPr lang="fa-IR" sz="2800" dirty="0">
                <a:cs typeface="Zar" pitchFamily="2" charset="-78"/>
              </a:rPr>
              <a:t>شود.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ويژگي</a:t>
            </a:r>
            <a:r>
              <a:rPr lang="en-US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مديران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خلاق: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927225"/>
            <a:ext cx="7488238" cy="4521200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1)به استقبال </a:t>
            </a:r>
            <a:r>
              <a:rPr lang="fa-IR" sz="2400" dirty="0" smtClean="0">
                <a:cs typeface="Zar" pitchFamily="2" charset="-78"/>
              </a:rPr>
              <a:t>خلاقيت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نوآوري مي </a:t>
            </a:r>
            <a:r>
              <a:rPr lang="fa-IR" sz="2400" dirty="0">
                <a:cs typeface="Zar" pitchFamily="2" charset="-78"/>
              </a:rPr>
              <a:t>روند.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2)بر </a:t>
            </a:r>
            <a:r>
              <a:rPr lang="fa-IR" sz="2400" dirty="0" smtClean="0">
                <a:cs typeface="Zar" pitchFamily="2" charset="-78"/>
              </a:rPr>
              <a:t>تشويق بيش </a:t>
            </a:r>
            <a:r>
              <a:rPr lang="fa-IR" sz="2400" dirty="0">
                <a:cs typeface="Zar" pitchFamily="2" charset="-78"/>
              </a:rPr>
              <a:t>از </a:t>
            </a:r>
            <a:r>
              <a:rPr lang="fa-IR" sz="2400" dirty="0" smtClean="0">
                <a:cs typeface="Zar" pitchFamily="2" charset="-78"/>
              </a:rPr>
              <a:t>تنبيه تاکيد </a:t>
            </a:r>
            <a:r>
              <a:rPr lang="fa-IR" sz="2400" dirty="0">
                <a:cs typeface="Zar" pitchFamily="2" charset="-78"/>
              </a:rPr>
              <a:t>دارند.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3)خود و سازمان خود را با </a:t>
            </a:r>
            <a:r>
              <a:rPr lang="fa-IR" sz="2400" dirty="0" smtClean="0">
                <a:cs typeface="Zar" pitchFamily="2" charset="-78"/>
              </a:rPr>
              <a:t>تغيير </a:t>
            </a:r>
            <a:r>
              <a:rPr lang="fa-IR" sz="2400" dirty="0">
                <a:cs typeface="Zar" pitchFamily="2" charset="-78"/>
              </a:rPr>
              <a:t>و تحول جامعه هماهنگ </a:t>
            </a:r>
            <a:r>
              <a:rPr lang="fa-IR" sz="2400" dirty="0" smtClean="0">
                <a:cs typeface="Zar" pitchFamily="2" charset="-78"/>
              </a:rPr>
              <a:t>مي</a:t>
            </a:r>
            <a:r>
              <a:rPr lang="fa-IR" sz="2400" dirty="0" smtClean="0"/>
              <a:t>‌</a:t>
            </a:r>
            <a:r>
              <a:rPr lang="fa-IR" sz="2400" dirty="0" smtClean="0">
                <a:cs typeface="Zar" pitchFamily="2" charset="-78"/>
              </a:rPr>
              <a:t>کنند</a:t>
            </a:r>
            <a:r>
              <a:rPr lang="fa-IR" sz="24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4)به کارکنان خود شهامت </a:t>
            </a:r>
            <a:r>
              <a:rPr lang="fa-IR" sz="2400" dirty="0" smtClean="0">
                <a:cs typeface="Zar" pitchFamily="2" charset="-78"/>
              </a:rPr>
              <a:t>مي</a:t>
            </a:r>
            <a:r>
              <a:rPr lang="fa-IR" sz="2400" dirty="0" smtClean="0"/>
              <a:t>‌</a:t>
            </a:r>
            <a:r>
              <a:rPr lang="fa-IR" sz="2400" dirty="0" smtClean="0">
                <a:cs typeface="Zar" pitchFamily="2" charset="-78"/>
              </a:rPr>
              <a:t>دهند</a:t>
            </a:r>
            <a:r>
              <a:rPr lang="fa-IR" sz="24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5)مثبت</a:t>
            </a:r>
            <a:r>
              <a:rPr lang="en-US" sz="2000" dirty="0"/>
              <a:t>‌</a:t>
            </a:r>
            <a:r>
              <a:rPr lang="fa-IR" sz="2400" dirty="0" smtClean="0">
                <a:cs typeface="Zar" pitchFamily="2" charset="-78"/>
              </a:rPr>
              <a:t>انديش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اميدوارند</a:t>
            </a:r>
            <a:r>
              <a:rPr lang="fa-IR" sz="24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6)پر </a:t>
            </a:r>
            <a:r>
              <a:rPr lang="fa-IR" sz="2400" dirty="0" smtClean="0">
                <a:cs typeface="Zar" pitchFamily="2" charset="-78"/>
              </a:rPr>
              <a:t>انرژي </a:t>
            </a:r>
            <a:r>
              <a:rPr lang="fa-IR" sz="2400" dirty="0">
                <a:cs typeface="Zar" pitchFamily="2" charset="-78"/>
              </a:rPr>
              <a:t>و با </a:t>
            </a:r>
            <a:r>
              <a:rPr lang="fa-IR" sz="2400" dirty="0" smtClean="0">
                <a:cs typeface="Zar" pitchFamily="2" charset="-78"/>
              </a:rPr>
              <a:t>هيجانند</a:t>
            </a:r>
            <a:r>
              <a:rPr lang="fa-IR" sz="24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7)به سرعت فرهنگ </a:t>
            </a:r>
            <a:r>
              <a:rPr lang="fa-IR" sz="2400" dirty="0" smtClean="0">
                <a:cs typeface="Zar" pitchFamily="2" charset="-78"/>
              </a:rPr>
              <a:t>خلاقيت </a:t>
            </a:r>
            <a:r>
              <a:rPr lang="fa-IR" sz="2400" dirty="0">
                <a:cs typeface="Zar" pitchFamily="2" charset="-78"/>
              </a:rPr>
              <a:t>را </a:t>
            </a:r>
            <a:r>
              <a:rPr lang="fa-IR" sz="2400" dirty="0" smtClean="0">
                <a:cs typeface="Zar" pitchFamily="2" charset="-78"/>
              </a:rPr>
              <a:t>ترويج مي</a:t>
            </a:r>
            <a:r>
              <a:rPr lang="fa-IR" sz="2400" dirty="0" smtClean="0"/>
              <a:t>‌</a:t>
            </a:r>
            <a:r>
              <a:rPr lang="fa-IR" sz="2400" dirty="0" smtClean="0">
                <a:cs typeface="Zar" pitchFamily="2" charset="-78"/>
              </a:rPr>
              <a:t>کنند</a:t>
            </a:r>
            <a:r>
              <a:rPr lang="fa-IR" sz="24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8)هم از مغز و هم از قلب همکاران خود بهره </a:t>
            </a:r>
            <a:r>
              <a:rPr lang="fa-IR" sz="2400" dirty="0" smtClean="0">
                <a:cs typeface="Zar" pitchFamily="2" charset="-78"/>
              </a:rPr>
              <a:t>مي</a:t>
            </a:r>
            <a:r>
              <a:rPr lang="en-US" sz="2000" dirty="0" smtClean="0"/>
              <a:t>‌</a:t>
            </a:r>
            <a:r>
              <a:rPr lang="fa-IR" sz="2400" dirty="0" smtClean="0">
                <a:cs typeface="Zar" pitchFamily="2" charset="-78"/>
              </a:rPr>
              <a:t>گيرند</a:t>
            </a:r>
            <a:r>
              <a:rPr lang="fa-IR" sz="2400" dirty="0">
                <a:cs typeface="Zar" pitchFamily="2" charset="-78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9)از </a:t>
            </a:r>
            <a:r>
              <a:rPr lang="fa-IR" sz="2400" dirty="0" smtClean="0">
                <a:cs typeface="Zar" pitchFamily="2" charset="-78"/>
              </a:rPr>
              <a:t>اجراي کارهاي جاري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يکنواخت </a:t>
            </a:r>
            <a:r>
              <a:rPr lang="fa-IR" sz="2400" dirty="0">
                <a:cs typeface="Zar" pitchFamily="2" charset="-78"/>
              </a:rPr>
              <a:t>دلزده و آزرده</a:t>
            </a:r>
            <a:r>
              <a:rPr lang="en-US" sz="2000" dirty="0"/>
              <a:t>‌</a:t>
            </a:r>
            <a:r>
              <a:rPr lang="fa-IR" sz="2400" dirty="0">
                <a:cs typeface="Zar" pitchFamily="2" charset="-78"/>
              </a:rPr>
              <a:t>اند.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10)خود </a:t>
            </a:r>
            <a:r>
              <a:rPr lang="fa-IR" sz="2400" dirty="0" smtClean="0">
                <a:cs typeface="Zar" pitchFamily="2" charset="-78"/>
              </a:rPr>
              <a:t>انگيخته</a:t>
            </a:r>
            <a:r>
              <a:rPr lang="en-US" sz="2000" dirty="0"/>
              <a:t>‌</a:t>
            </a:r>
            <a:r>
              <a:rPr lang="fa-IR" sz="2400" dirty="0">
                <a:cs typeface="Zar" pitchFamily="2" charset="-78"/>
              </a:rPr>
              <a:t>اند و استقلال تفکر و </a:t>
            </a:r>
            <a:r>
              <a:rPr lang="fa-IR" sz="2400" dirty="0" smtClean="0">
                <a:cs typeface="Zar" pitchFamily="2" charset="-78"/>
              </a:rPr>
              <a:t>آزادي انديشه </a:t>
            </a:r>
            <a:r>
              <a:rPr lang="fa-IR" sz="2400" dirty="0">
                <a:cs typeface="Zar" pitchFamily="2" charset="-78"/>
              </a:rPr>
              <a:t>و عمل دارند.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11)قدرت </a:t>
            </a:r>
            <a:r>
              <a:rPr lang="fa-IR" sz="2400" dirty="0" smtClean="0">
                <a:cs typeface="Zar" pitchFamily="2" charset="-78"/>
              </a:rPr>
              <a:t>تخيل </a:t>
            </a:r>
            <a:r>
              <a:rPr lang="fa-IR" sz="2400" dirty="0">
                <a:cs typeface="Zar" pitchFamily="2" charset="-78"/>
              </a:rPr>
              <a:t>و اعتماد به نفس </a:t>
            </a:r>
            <a:r>
              <a:rPr lang="fa-IR" sz="2400" dirty="0" smtClean="0">
                <a:cs typeface="Zar" pitchFamily="2" charset="-78"/>
              </a:rPr>
              <a:t>زيادي </a:t>
            </a:r>
            <a:r>
              <a:rPr lang="fa-IR" sz="2400" dirty="0">
                <a:cs typeface="Zar" pitchFamily="2" charset="-78"/>
              </a:rPr>
              <a:t>دارند.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dirty="0">
                <a:cs typeface="Zar" pitchFamily="2" charset="-78"/>
              </a:rPr>
              <a:t>12)سبک </a:t>
            </a:r>
            <a:r>
              <a:rPr lang="fa-IR" sz="2400" dirty="0" smtClean="0">
                <a:cs typeface="Zar" pitchFamily="2" charset="-78"/>
              </a:rPr>
              <a:t>رهبري مناسبي </a:t>
            </a:r>
            <a:r>
              <a:rPr lang="fa-IR" sz="2400" dirty="0">
                <a:cs typeface="Zar" pitchFamily="2" charset="-78"/>
              </a:rPr>
              <a:t>دارند.</a:t>
            </a:r>
            <a:endParaRPr lang="en-US" sz="24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6757988" y="3101975"/>
            <a:ext cx="163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موانع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خلاقيت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293" name="AutoShape 5"/>
          <p:cNvSpPr>
            <a:spLocks/>
          </p:cNvSpPr>
          <p:nvPr/>
        </p:nvSpPr>
        <p:spPr bwMode="auto">
          <a:xfrm>
            <a:off x="6062663" y="1901825"/>
            <a:ext cx="666750" cy="2962275"/>
          </a:xfrm>
          <a:prstGeom prst="rightBrace">
            <a:avLst>
              <a:gd name="adj1" fmla="val 370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4621213" y="1687513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موانع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فردي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4651375" y="4678363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موانع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297" name="AutoShape 9"/>
          <p:cNvSpPr>
            <a:spLocks/>
          </p:cNvSpPr>
          <p:nvPr/>
        </p:nvSpPr>
        <p:spPr bwMode="auto">
          <a:xfrm>
            <a:off x="4406900" y="582613"/>
            <a:ext cx="609600" cy="2625725"/>
          </a:xfrm>
          <a:prstGeom prst="rightBrace">
            <a:avLst>
              <a:gd name="adj1" fmla="val 358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24298" name="Text Box 10"/>
          <p:cNvSpPr txBox="1">
            <a:spLocks noChangeArrowheads="1"/>
          </p:cNvSpPr>
          <p:nvPr/>
        </p:nvSpPr>
        <p:spPr bwMode="auto">
          <a:xfrm>
            <a:off x="2389188" y="360363"/>
            <a:ext cx="204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رويگرداني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از ابهامات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299" name="Text Box 11"/>
          <p:cNvSpPr txBox="1">
            <a:spLocks noChangeArrowheads="1"/>
          </p:cNvSpPr>
          <p:nvPr/>
        </p:nvSpPr>
        <p:spPr bwMode="auto">
          <a:xfrm>
            <a:off x="2908300" y="1227138"/>
            <a:ext cx="148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عادت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0" name="Text Box 12"/>
          <p:cNvSpPr txBox="1">
            <a:spLocks noChangeArrowheads="1"/>
          </p:cNvSpPr>
          <p:nvPr/>
        </p:nvSpPr>
        <p:spPr bwMode="auto">
          <a:xfrm>
            <a:off x="2620963" y="219233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نداشتن اعتماد به نفس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1" name="Text Box 13"/>
          <p:cNvSpPr txBox="1">
            <a:spLocks noChangeArrowheads="1"/>
          </p:cNvSpPr>
          <p:nvPr/>
        </p:nvSpPr>
        <p:spPr bwMode="auto">
          <a:xfrm>
            <a:off x="2054225" y="3016250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عدم انعطاف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پذيري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2" name="AutoShape 14"/>
          <p:cNvSpPr>
            <a:spLocks/>
          </p:cNvSpPr>
          <p:nvPr/>
        </p:nvSpPr>
        <p:spPr bwMode="auto">
          <a:xfrm>
            <a:off x="4217988" y="3816350"/>
            <a:ext cx="552450" cy="2249488"/>
          </a:xfrm>
          <a:prstGeom prst="rightBrace">
            <a:avLst>
              <a:gd name="adj1" fmla="val 339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524303" name="Text Box 15"/>
          <p:cNvSpPr txBox="1">
            <a:spLocks noChangeArrowheads="1"/>
          </p:cNvSpPr>
          <p:nvPr/>
        </p:nvSpPr>
        <p:spPr bwMode="auto">
          <a:xfrm>
            <a:off x="2636838" y="3597275"/>
            <a:ext cx="149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قوانين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4" name="Text Box 16"/>
          <p:cNvSpPr txBox="1">
            <a:spLocks noChangeArrowheads="1"/>
          </p:cNvSpPr>
          <p:nvPr/>
        </p:nvSpPr>
        <p:spPr bwMode="auto">
          <a:xfrm>
            <a:off x="2798763" y="4148138"/>
            <a:ext cx="129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شغل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5" name="Text Box 17"/>
          <p:cNvSpPr txBox="1">
            <a:spLocks noChangeArrowheads="1"/>
          </p:cNvSpPr>
          <p:nvPr/>
        </p:nvSpPr>
        <p:spPr bwMode="auto">
          <a:xfrm>
            <a:off x="2897188" y="4675188"/>
            <a:ext cx="1262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آداب و رسوم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6" name="Text Box 18"/>
          <p:cNvSpPr txBox="1">
            <a:spLocks noChangeArrowheads="1"/>
          </p:cNvSpPr>
          <p:nvPr/>
        </p:nvSpPr>
        <p:spPr bwMode="auto">
          <a:xfrm>
            <a:off x="1603375" y="5268913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ترس از عدم استقبال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4307" name="Text Box 19"/>
          <p:cNvSpPr txBox="1">
            <a:spLocks noChangeArrowheads="1"/>
          </p:cNvSpPr>
          <p:nvPr/>
        </p:nvSpPr>
        <p:spPr bwMode="auto">
          <a:xfrm>
            <a:off x="2882900" y="5859463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مطابقت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5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5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5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1000"/>
                                        <p:tgtEl>
                                          <p:spTgt spid="52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0"/>
                                        <p:tgtEl>
                                          <p:spTgt spid="52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1000"/>
                                        <p:tgtEl>
                                          <p:spTgt spid="52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52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10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1000"/>
                                        <p:tgtEl>
                                          <p:spTgt spid="5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2" grpId="0"/>
      <p:bldP spid="524293" grpId="0" animBg="1"/>
      <p:bldP spid="524294" grpId="0"/>
      <p:bldP spid="524295" grpId="0"/>
      <p:bldP spid="524297" grpId="0" animBg="1"/>
      <p:bldP spid="524298" grpId="0"/>
      <p:bldP spid="524299" grpId="0"/>
      <p:bldP spid="524300" grpId="0"/>
      <p:bldP spid="524301" grpId="0"/>
      <p:bldP spid="524302" grpId="0" animBg="1"/>
      <p:bldP spid="524303" grpId="0"/>
      <p:bldP spid="524304" grpId="0"/>
      <p:bldP spid="524305" grpId="0"/>
      <p:bldP spid="524306" grpId="0"/>
      <p:bldP spid="5243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اختيار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به سه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طريق 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صورت </a:t>
            </a:r>
            <a:r>
              <a:rPr lang="fa-IR" sz="4000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مشروعيت پيدا مي‌کند</a:t>
            </a:r>
            <a:r>
              <a:rPr lang="fa-IR" sz="4000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sz="4000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اختيار سنتي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اختيار شخصيتي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اختيار عقلايي-قانوني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64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ترس از شکست: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05125"/>
            <a:ext cx="8229600" cy="1735138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شيوه </a:t>
            </a:r>
            <a:r>
              <a:rPr lang="fa-IR" dirty="0">
                <a:cs typeface="Zar" pitchFamily="2" charset="-78"/>
              </a:rPr>
              <a:t>معمول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موفقيت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تشويق </a:t>
            </a:r>
            <a:r>
              <a:rPr lang="fa-IR" dirty="0">
                <a:cs typeface="Zar" pitchFamily="2" charset="-78"/>
              </a:rPr>
              <a:t>و شکست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توبيخ </a:t>
            </a:r>
            <a:r>
              <a:rPr lang="fa-IR" dirty="0">
                <a:cs typeface="Zar" pitchFamily="2" charset="-78"/>
              </a:rPr>
              <a:t>و سرزنش شوند. به </a:t>
            </a:r>
            <a:r>
              <a:rPr lang="fa-IR" dirty="0" smtClean="0">
                <a:cs typeface="Zar" pitchFamily="2" charset="-78"/>
              </a:rPr>
              <a:t>همين </a:t>
            </a:r>
            <a:r>
              <a:rPr lang="fa-IR" dirty="0">
                <a:cs typeface="Zar" pitchFamily="2" charset="-78"/>
              </a:rPr>
              <a:t>جهت انسان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از شکست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هراسند و تنها دنبال </a:t>
            </a:r>
            <a:r>
              <a:rPr lang="fa-IR" dirty="0" smtClean="0">
                <a:cs typeface="Zar" pitchFamily="2" charset="-78"/>
              </a:rPr>
              <a:t>کاري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روند که احتمال </a:t>
            </a:r>
            <a:r>
              <a:rPr lang="fa-IR" dirty="0" smtClean="0">
                <a:cs typeface="Zar" pitchFamily="2" charset="-78"/>
              </a:rPr>
              <a:t>موفقيت زياد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نهضت روابط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انساني(نظريه نئوکلاسيک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):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مطالعات هاثورن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نگرش </a:t>
            </a:r>
            <a:r>
              <a:rPr lang="fa-IR" dirty="0" smtClean="0">
                <a:cs typeface="Zar" pitchFamily="2" charset="-78"/>
              </a:rPr>
              <a:t>رفتاري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نتيجه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گيري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از مطالعات هاثورن: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9888" y="1905000"/>
            <a:ext cx="7504112" cy="4114800"/>
          </a:xfrm>
        </p:spPr>
        <p:txBody>
          <a:bodyPr>
            <a:normAutofit/>
          </a:bodyPr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1)انسانها اساسا </a:t>
            </a:r>
            <a:r>
              <a:rPr lang="fa-IR" dirty="0" smtClean="0">
                <a:cs typeface="Zar" pitchFamily="2" charset="-78"/>
              </a:rPr>
              <a:t>بوسيله نيازهاي اجتماعي برانگيخته مي‌شوند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2)انسانها از فشار </a:t>
            </a:r>
            <a:r>
              <a:rPr lang="fa-IR" dirty="0" smtClean="0">
                <a:cs typeface="Zar" pitchFamily="2" charset="-78"/>
              </a:rPr>
              <a:t>اجتماعي </a:t>
            </a:r>
            <a:r>
              <a:rPr lang="fa-IR" dirty="0">
                <a:cs typeface="Zar" pitchFamily="2" charset="-78"/>
              </a:rPr>
              <a:t>گروه همکاران </a:t>
            </a:r>
            <a:r>
              <a:rPr lang="fa-IR" dirty="0" smtClean="0">
                <a:cs typeface="Zar" pitchFamily="2" charset="-78"/>
              </a:rPr>
              <a:t>بيشتر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تشويق </a:t>
            </a:r>
            <a:r>
              <a:rPr lang="fa-IR" dirty="0">
                <a:cs typeface="Zar" pitchFamily="2" charset="-78"/>
              </a:rPr>
              <a:t>و کنترل متاثر </a:t>
            </a:r>
            <a:r>
              <a:rPr lang="fa-IR" dirty="0" smtClean="0">
                <a:cs typeface="Zar" pitchFamily="2" charset="-78"/>
              </a:rPr>
              <a:t>مي‌شوند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3)انسانها به همان اندازه که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سازمان به </a:t>
            </a:r>
            <a:r>
              <a:rPr lang="fa-IR" dirty="0" smtClean="0">
                <a:cs typeface="Zar" pitchFamily="2" charset="-78"/>
              </a:rPr>
              <a:t>ارضاي نيازهاي اجتماعي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پردازند نسبت به آن پاسخگو و متعهدند.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نهضت روابط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انساني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مبلغ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انديشه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  <a:cs typeface="Tahoma" pitchFamily="34" charset="0"/>
              </a:rPr>
              <a:t>‎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زير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0450" y="1905000"/>
            <a:ext cx="8083550" cy="4114800"/>
          </a:xfrm>
        </p:spPr>
        <p:txBody>
          <a:bodyPr>
            <a:normAutofit/>
          </a:bodyPr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1)حرمت و شان انسان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محيط </a:t>
            </a:r>
            <a:r>
              <a:rPr lang="fa-IR" dirty="0">
                <a:cs typeface="Zar" pitchFamily="2" charset="-78"/>
              </a:rPr>
              <a:t>کار </a:t>
            </a:r>
            <a:r>
              <a:rPr lang="fa-IR" dirty="0" smtClean="0">
                <a:cs typeface="Zar" pitchFamily="2" charset="-78"/>
              </a:rPr>
              <a:t>احيا </a:t>
            </a:r>
            <a:r>
              <a:rPr lang="fa-IR" dirty="0">
                <a:cs typeface="Zar" pitchFamily="2" charset="-78"/>
              </a:rPr>
              <a:t>شود.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2)هدف‌هاي </a:t>
            </a:r>
            <a:r>
              <a:rPr lang="fa-IR" dirty="0">
                <a:cs typeface="Zar" pitchFamily="2" charset="-78"/>
              </a:rPr>
              <a:t>کارکنان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درجهت رفاه کارکنان باشد.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3)در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تصميم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از مشارکت </a:t>
            </a:r>
            <a:r>
              <a:rPr lang="fa-IR" dirty="0" smtClean="0">
                <a:cs typeface="Zar" pitchFamily="2" charset="-78"/>
              </a:rPr>
              <a:t>گروهي </a:t>
            </a:r>
            <a:r>
              <a:rPr lang="fa-IR" dirty="0">
                <a:cs typeface="Zar" pitchFamily="2" charset="-78"/>
              </a:rPr>
              <a:t>افراد استفاده شود.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4)با </a:t>
            </a:r>
            <a:r>
              <a:rPr lang="fa-IR" dirty="0" smtClean="0">
                <a:cs typeface="Zar" pitchFamily="2" charset="-78"/>
              </a:rPr>
              <a:t>تغيير </a:t>
            </a:r>
            <a:r>
              <a:rPr lang="fa-IR" dirty="0">
                <a:cs typeface="Zar" pitchFamily="2" charset="-78"/>
              </a:rPr>
              <a:t>در ساختار سازمان  امکان </a:t>
            </a:r>
            <a:r>
              <a:rPr lang="fa-IR" dirty="0" smtClean="0">
                <a:cs typeface="Zar" pitchFamily="2" charset="-78"/>
              </a:rPr>
              <a:t>آزادي </a:t>
            </a:r>
            <a:r>
              <a:rPr lang="fa-IR" dirty="0">
                <a:cs typeface="Zar" pitchFamily="2" charset="-78"/>
              </a:rPr>
              <a:t>عمل و ابتکار داده شود.</a:t>
            </a:r>
          </a:p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5)اهميت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جايگاه </a:t>
            </a:r>
            <a:r>
              <a:rPr lang="fa-IR" dirty="0">
                <a:cs typeface="Zar" pitchFamily="2" charset="-78"/>
              </a:rPr>
              <a:t>گروهها در </a:t>
            </a:r>
            <a:r>
              <a:rPr lang="fa-IR" dirty="0" smtClean="0">
                <a:cs typeface="Zar" pitchFamily="2" charset="-78"/>
              </a:rPr>
              <a:t>محيط </a:t>
            </a:r>
            <a:r>
              <a:rPr lang="fa-IR" dirty="0">
                <a:cs typeface="Zar" pitchFamily="2" charset="-78"/>
              </a:rPr>
              <a:t>کار </a:t>
            </a:r>
            <a:r>
              <a:rPr lang="fa-IR" dirty="0" smtClean="0">
                <a:cs typeface="Zar" pitchFamily="2" charset="-78"/>
              </a:rPr>
              <a:t>بدرستي </a:t>
            </a:r>
            <a:r>
              <a:rPr lang="fa-IR" dirty="0">
                <a:cs typeface="Zar" pitchFamily="2" charset="-78"/>
              </a:rPr>
              <a:t>شناخته شود.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7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7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نگرش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کمي مديريت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>
                <a:cs typeface="Zar" pitchFamily="2" charset="-78"/>
              </a:rPr>
              <a:t>علم </a:t>
            </a:r>
            <a:r>
              <a:rPr lang="fa-IR" dirty="0" smtClean="0">
                <a:cs typeface="Zar" pitchFamily="2" charset="-78"/>
              </a:rPr>
              <a:t>مديريت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مديريت عملياتي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سيستمهاي اطلاعاتي مديريت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7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نگرش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سيستمي: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2888"/>
            <a:ext cx="7953375" cy="259080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نگرش </a:t>
            </a:r>
            <a:r>
              <a:rPr lang="fa-IR" dirty="0" smtClean="0">
                <a:cs typeface="Zar" pitchFamily="2" charset="-78"/>
              </a:rPr>
              <a:t>تقريبا </a:t>
            </a:r>
            <a:r>
              <a:rPr lang="fa-IR" dirty="0">
                <a:cs typeface="Zar" pitchFamily="2" charset="-78"/>
              </a:rPr>
              <a:t>از سال 1960 به بعد در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مرسوم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شد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طرفداران </a:t>
            </a:r>
            <a:r>
              <a:rPr lang="fa-IR" dirty="0" smtClean="0">
                <a:cs typeface="Zar" pitchFamily="2" charset="-78"/>
              </a:rPr>
              <a:t>اين نظريه </a:t>
            </a:r>
            <a:r>
              <a:rPr lang="fa-IR" dirty="0">
                <a:cs typeface="Zar" pitchFamily="2" charset="-78"/>
              </a:rPr>
              <a:t>معتقدند که نگرش </a:t>
            </a:r>
            <a:r>
              <a:rPr lang="fa-IR" dirty="0" smtClean="0">
                <a:cs typeface="Zar" pitchFamily="2" charset="-78"/>
              </a:rPr>
              <a:t>سيستمي بهترين طريق براي </a:t>
            </a:r>
            <a:r>
              <a:rPr lang="fa-IR" dirty="0">
                <a:cs typeface="Zar" pitchFamily="2" charset="-78"/>
              </a:rPr>
              <a:t>وحدت </a:t>
            </a:r>
            <a:r>
              <a:rPr lang="fa-IR" dirty="0" smtClean="0">
                <a:cs typeface="Zar" pitchFamily="2" charset="-78"/>
              </a:rPr>
              <a:t>بخشيدن مفاهيم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نظريه‌هاي مديريت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دستيابي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نظريه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جامع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عناصر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کليدي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نگرش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سيستمي: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تعريف سيستم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سيستمهاي فرعي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سيستمهاي </a:t>
            </a:r>
            <a:r>
              <a:rPr lang="fa-IR" dirty="0">
                <a:cs typeface="Zar" pitchFamily="2" charset="-78"/>
              </a:rPr>
              <a:t>باز و بسته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>
                <a:cs typeface="Zar" pitchFamily="2" charset="-78"/>
              </a:rPr>
              <a:t>مرز </a:t>
            </a:r>
            <a:r>
              <a:rPr lang="fa-IR" dirty="0" smtClean="0">
                <a:cs typeface="Zar" pitchFamily="2" charset="-78"/>
              </a:rPr>
              <a:t>سيستم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>
                <a:cs typeface="Zar" pitchFamily="2" charset="-78"/>
              </a:rPr>
              <a:t>هم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افزايي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جريان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>
                <a:cs typeface="Zar" pitchFamily="2" charset="-78"/>
              </a:rPr>
              <a:t>بازخورد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8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27075" y="476250"/>
            <a:ext cx="8416925" cy="55546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400" dirty="0" smtClean="0">
                <a:cs typeface="Zar" pitchFamily="2" charset="-78"/>
              </a:rPr>
              <a:t>سازمان‌هاي انتفاعي:</a:t>
            </a:r>
            <a:endParaRPr lang="fa-IR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</a:t>
            </a:r>
            <a:endParaRPr lang="en-US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سازمان‌هايي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هستند که با هدف کسب سود </a:t>
            </a:r>
            <a:r>
              <a:rPr lang="fa-IR" dirty="0" smtClean="0">
                <a:cs typeface="Zar" pitchFamily="2" charset="-78"/>
              </a:rPr>
              <a:t>تشکيل مي‌شوند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sz="4400" dirty="0" smtClean="0">
                <a:cs typeface="Zar" pitchFamily="2" charset="-78"/>
              </a:rPr>
              <a:t>سازمان‌هاي غير انتفاعي:</a:t>
            </a:r>
            <a:endParaRPr lang="fa-IR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</a:t>
            </a:r>
            <a:endParaRPr lang="en-US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سازمان‌ها،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با اهداف </a:t>
            </a:r>
            <a:r>
              <a:rPr lang="fa-IR" dirty="0" smtClean="0">
                <a:cs typeface="Zar" pitchFamily="2" charset="-78"/>
              </a:rPr>
              <a:t>اجتماعي،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فرهنگي،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مذهبي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سياسي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تشکيل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مي‌شوند </a:t>
            </a:r>
            <a:r>
              <a:rPr lang="fa-IR" dirty="0">
                <a:cs typeface="Zar" pitchFamily="2" charset="-78"/>
              </a:rPr>
              <a:t>مانند </a:t>
            </a:r>
            <a:r>
              <a:rPr lang="fa-IR" dirty="0" smtClean="0">
                <a:cs typeface="Zar" pitchFamily="2" charset="-78"/>
              </a:rPr>
              <a:t>اتحاديه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کارگري </a:t>
            </a:r>
            <a:r>
              <a:rPr lang="fa-IR" dirty="0">
                <a:cs typeface="Zar" pitchFamily="2" charset="-78"/>
              </a:rPr>
              <a:t>و انجمن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مذهبي</a:t>
            </a:r>
            <a:r>
              <a:rPr lang="en-US" dirty="0" smtClean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سيستم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68638"/>
            <a:ext cx="8229600" cy="15827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مجموعه 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از اجزاست که با ارتباط و </a:t>
            </a:r>
            <a:r>
              <a:rPr lang="fa-IR" dirty="0" smtClean="0">
                <a:cs typeface="Zar" pitchFamily="2" charset="-78"/>
              </a:rPr>
              <a:t>پيوند </a:t>
            </a:r>
            <a:r>
              <a:rPr lang="fa-IR" dirty="0">
                <a:cs typeface="Zar" pitchFamily="2" charset="-78"/>
              </a:rPr>
              <a:t>متقابل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کل واحد را </a:t>
            </a:r>
            <a:r>
              <a:rPr lang="fa-IR" dirty="0" smtClean="0">
                <a:cs typeface="Zar" pitchFamily="2" charset="-78"/>
              </a:rPr>
              <a:t>تشکيل مي‌دهند </a:t>
            </a:r>
            <a:r>
              <a:rPr lang="fa-IR" dirty="0">
                <a:cs typeface="Zar" pitchFamily="2" charset="-78"/>
              </a:rPr>
              <a:t>و نقش </a:t>
            </a:r>
            <a:r>
              <a:rPr lang="fa-IR" dirty="0" smtClean="0">
                <a:cs typeface="Zar" pitchFamily="2" charset="-78"/>
              </a:rPr>
              <a:t>معيني ايفا مي‌کنند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سيستمهاي فرعي: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اجزايي </a:t>
            </a:r>
            <a:r>
              <a:rPr lang="fa-IR" sz="2800" dirty="0">
                <a:cs typeface="Zar" pitchFamily="2" charset="-78"/>
              </a:rPr>
              <a:t>که کل </a:t>
            </a:r>
            <a:r>
              <a:rPr lang="fa-IR" sz="2800" dirty="0" smtClean="0">
                <a:cs typeface="Zar" pitchFamily="2" charset="-78"/>
              </a:rPr>
              <a:t>سيستم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400" dirty="0" smtClean="0"/>
              <a:t>‌</a:t>
            </a:r>
            <a:r>
              <a:rPr lang="fa-IR" sz="2800" dirty="0">
                <a:cs typeface="Zar" pitchFamily="2" charset="-78"/>
              </a:rPr>
              <a:t>سازند </a:t>
            </a:r>
            <a:r>
              <a:rPr lang="fa-IR" sz="2800" dirty="0" smtClean="0">
                <a:cs typeface="Zar" pitchFamily="2" charset="-78"/>
              </a:rPr>
              <a:t>سيستمهاي فرعي مي</a:t>
            </a:r>
            <a:r>
              <a:rPr lang="en-US" sz="2400" dirty="0" smtClean="0"/>
              <a:t>‌</a:t>
            </a:r>
            <a:r>
              <a:rPr lang="fa-IR" sz="2800" dirty="0">
                <a:cs typeface="Zar" pitchFamily="2" charset="-78"/>
              </a:rPr>
              <a:t>نامند.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سيستمهاي </a:t>
            </a:r>
            <a:r>
              <a:rPr lang="fa-IR" dirty="0">
                <a:cs typeface="Zar" pitchFamily="2" charset="-78"/>
              </a:rPr>
              <a:t>باز و بسته: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500" dirty="0" smtClean="0">
                <a:cs typeface="Zar" pitchFamily="2" charset="-78"/>
              </a:rPr>
              <a:t>سيستمي </a:t>
            </a:r>
            <a:r>
              <a:rPr lang="fa-IR" sz="2500" dirty="0">
                <a:cs typeface="Zar" pitchFamily="2" charset="-78"/>
              </a:rPr>
              <a:t>که با </a:t>
            </a:r>
            <a:r>
              <a:rPr lang="fa-IR" sz="2500" dirty="0" smtClean="0">
                <a:cs typeface="Zar" pitchFamily="2" charset="-78"/>
              </a:rPr>
              <a:t>محيط </a:t>
            </a:r>
            <a:r>
              <a:rPr lang="fa-IR" sz="2500" dirty="0">
                <a:cs typeface="Zar" pitchFamily="2" charset="-78"/>
              </a:rPr>
              <a:t>اطراف خود کنش متقابل داشته باشد </a:t>
            </a:r>
            <a:r>
              <a:rPr lang="fa-IR" sz="2500" dirty="0" smtClean="0">
                <a:cs typeface="Zar" pitchFamily="2" charset="-78"/>
              </a:rPr>
              <a:t>سيستم </a:t>
            </a:r>
            <a:r>
              <a:rPr lang="fa-IR" sz="2500" dirty="0">
                <a:cs typeface="Zar" pitchFamily="2" charset="-78"/>
              </a:rPr>
              <a:t>باز </a:t>
            </a:r>
            <a:r>
              <a:rPr lang="fa-IR" sz="2500" dirty="0" smtClean="0">
                <a:cs typeface="Zar" pitchFamily="2" charset="-78"/>
              </a:rPr>
              <a:t>ناميده</a:t>
            </a:r>
            <a:r>
              <a:rPr lang="en-US" sz="2500" dirty="0" smtClean="0">
                <a:cs typeface="Zar" pitchFamily="2" charset="-78"/>
              </a:rPr>
              <a:t> </a:t>
            </a:r>
            <a:r>
              <a:rPr lang="fa-IR" sz="2500" dirty="0" smtClean="0">
                <a:cs typeface="Zar" pitchFamily="2" charset="-78"/>
              </a:rPr>
              <a:t>مي‌شود</a:t>
            </a:r>
            <a:r>
              <a:rPr lang="fa-IR" sz="2500" dirty="0">
                <a:cs typeface="Zar" pitchFamily="2" charset="-78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500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500" dirty="0">
                <a:cs typeface="Zar" pitchFamily="2" charset="-78"/>
              </a:rPr>
              <a:t> </a:t>
            </a:r>
            <a:r>
              <a:rPr lang="fa-IR" sz="2500" dirty="0" smtClean="0">
                <a:cs typeface="Zar" pitchFamily="2" charset="-78"/>
              </a:rPr>
              <a:t>سيستمي </a:t>
            </a:r>
            <a:r>
              <a:rPr lang="fa-IR" sz="2500" dirty="0">
                <a:cs typeface="Zar" pitchFamily="2" charset="-78"/>
              </a:rPr>
              <a:t>که با </a:t>
            </a:r>
            <a:r>
              <a:rPr lang="fa-IR" sz="2500" dirty="0" smtClean="0">
                <a:cs typeface="Zar" pitchFamily="2" charset="-78"/>
              </a:rPr>
              <a:t>محيط </a:t>
            </a:r>
            <a:r>
              <a:rPr lang="fa-IR" sz="2500" dirty="0">
                <a:cs typeface="Zar" pitchFamily="2" charset="-78"/>
              </a:rPr>
              <a:t>اطراف خود کنش متقابل نداشته باشد </a:t>
            </a:r>
            <a:r>
              <a:rPr lang="fa-IR" sz="2500" dirty="0" smtClean="0">
                <a:cs typeface="Zar" pitchFamily="2" charset="-78"/>
              </a:rPr>
              <a:t>سيستم </a:t>
            </a:r>
            <a:r>
              <a:rPr lang="fa-IR" sz="2500" dirty="0">
                <a:cs typeface="Zar" pitchFamily="2" charset="-78"/>
              </a:rPr>
              <a:t>بسته </a:t>
            </a:r>
            <a:r>
              <a:rPr lang="fa-IR" sz="2500" dirty="0" smtClean="0">
                <a:cs typeface="Zar" pitchFamily="2" charset="-78"/>
              </a:rPr>
              <a:t>ناميده مي‌شود</a:t>
            </a:r>
            <a:r>
              <a:rPr lang="fa-IR" sz="2500" dirty="0">
                <a:cs typeface="Zar" pitchFamily="2" charset="-78"/>
              </a:rPr>
              <a:t>.</a:t>
            </a:r>
            <a:endParaRPr lang="en-US" sz="25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مرز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سيستم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229600" cy="41767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هر </a:t>
            </a:r>
            <a:r>
              <a:rPr lang="fa-IR" sz="2800" dirty="0" smtClean="0">
                <a:cs typeface="Zar" pitchFamily="2" charset="-78"/>
              </a:rPr>
              <a:t>سيستمي مرزي </a:t>
            </a:r>
            <a:r>
              <a:rPr lang="fa-IR" sz="2800" dirty="0">
                <a:cs typeface="Zar" pitchFamily="2" charset="-78"/>
              </a:rPr>
              <a:t>دارد که آن را از </a:t>
            </a:r>
            <a:r>
              <a:rPr lang="fa-IR" sz="2800" dirty="0" smtClean="0">
                <a:cs typeface="Zar" pitchFamily="2" charset="-78"/>
              </a:rPr>
              <a:t>محيط </a:t>
            </a:r>
            <a:r>
              <a:rPr lang="fa-IR" sz="2800" dirty="0">
                <a:cs typeface="Zar" pitchFamily="2" charset="-78"/>
              </a:rPr>
              <a:t>اطرافش جدا </a:t>
            </a:r>
            <a:r>
              <a:rPr lang="fa-IR" sz="2800" dirty="0" smtClean="0">
                <a:cs typeface="Zar" pitchFamily="2" charset="-78"/>
              </a:rPr>
              <a:t>مي‌کند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4400" dirty="0">
                <a:cs typeface="Zar" pitchFamily="2" charset="-78"/>
              </a:rPr>
              <a:t>بازخورد: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 smtClean="0">
                <a:cs typeface="Zar" pitchFamily="2" charset="-78"/>
              </a:rPr>
              <a:t>کليد </a:t>
            </a:r>
            <a:r>
              <a:rPr lang="fa-IR" sz="2800" dirty="0">
                <a:cs typeface="Zar" pitchFamily="2" charset="-78"/>
              </a:rPr>
              <a:t>نظارت </a:t>
            </a:r>
            <a:r>
              <a:rPr lang="fa-IR" sz="2800" dirty="0" smtClean="0">
                <a:cs typeface="Zar" pitchFamily="2" charset="-78"/>
              </a:rPr>
              <a:t>سيستم </a:t>
            </a:r>
            <a:r>
              <a:rPr lang="fa-IR" sz="2800" dirty="0">
                <a:cs typeface="Zar" pitchFamily="2" charset="-78"/>
              </a:rPr>
              <a:t>است و </a:t>
            </a:r>
            <a:r>
              <a:rPr lang="fa-IR" sz="2800" dirty="0" smtClean="0">
                <a:cs typeface="Zar" pitchFamily="2" charset="-78"/>
              </a:rPr>
              <a:t>براي </a:t>
            </a:r>
            <a:r>
              <a:rPr lang="fa-IR" sz="2800" dirty="0">
                <a:cs typeface="Zar" pitchFamily="2" charset="-78"/>
              </a:rPr>
              <a:t>حفظ تعادل </a:t>
            </a:r>
            <a:r>
              <a:rPr lang="fa-IR" sz="2800" dirty="0" smtClean="0">
                <a:cs typeface="Zar" pitchFamily="2" charset="-78"/>
              </a:rPr>
              <a:t>پوياي سيستم ضروري </a:t>
            </a:r>
            <a:r>
              <a:rPr lang="fa-IR" sz="2800" dirty="0">
                <a:cs typeface="Zar" pitchFamily="2" charset="-78"/>
              </a:rPr>
              <a:t>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4400" dirty="0">
                <a:cs typeface="Zar" pitchFamily="2" charset="-78"/>
              </a:rPr>
              <a:t>هم</a:t>
            </a:r>
            <a:r>
              <a:rPr lang="en-US" sz="2800" dirty="0"/>
              <a:t>‌</a:t>
            </a:r>
            <a:r>
              <a:rPr lang="fa-IR" sz="4400" dirty="0" smtClean="0">
                <a:cs typeface="Zar" pitchFamily="2" charset="-78"/>
              </a:rPr>
              <a:t>افزايي:</a:t>
            </a:r>
            <a:endParaRPr lang="fa-IR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 smtClean="0">
                <a:cs typeface="Zar" pitchFamily="2" charset="-78"/>
              </a:rPr>
              <a:t>يعني اينکه </a:t>
            </a:r>
            <a:r>
              <a:rPr lang="fa-IR" sz="2800" dirty="0">
                <a:cs typeface="Zar" pitchFamily="2" charset="-78"/>
              </a:rPr>
              <a:t>هر مجموعه بزرگتر از </a:t>
            </a:r>
            <a:r>
              <a:rPr lang="fa-IR" sz="2800" dirty="0" smtClean="0">
                <a:cs typeface="Zar" pitchFamily="2" charset="-78"/>
              </a:rPr>
              <a:t>اجزاي تشکيل </a:t>
            </a:r>
            <a:r>
              <a:rPr lang="fa-IR" sz="2800" dirty="0">
                <a:cs typeface="Zar" pitchFamily="2" charset="-78"/>
              </a:rPr>
              <a:t>دهنده آن است.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AutoShape 2"/>
          <p:cNvSpPr>
            <a:spLocks noChangeArrowheads="1"/>
          </p:cNvSpPr>
          <p:nvPr/>
        </p:nvSpPr>
        <p:spPr bwMode="auto">
          <a:xfrm>
            <a:off x="1106488" y="2327275"/>
            <a:ext cx="1770062" cy="2527300"/>
          </a:xfrm>
          <a:prstGeom prst="rightArrowCallout">
            <a:avLst>
              <a:gd name="adj1" fmla="val 35695"/>
              <a:gd name="adj2" fmla="val 35695"/>
              <a:gd name="adj3" fmla="val 16667"/>
              <a:gd name="adj4" fmla="val 6666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2968625" y="2351088"/>
            <a:ext cx="1727200" cy="2460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1800" dirty="0" smtClean="0">
                <a:effectLst/>
              </a:rPr>
              <a:t>فرآيند عمليات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sz="1800" dirty="0" smtClean="0">
                <a:effectLst/>
              </a:rPr>
              <a:t>فعاليت‌هاي توليدي </a:t>
            </a:r>
            <a:r>
              <a:rPr lang="fa-IR" sz="1800" dirty="0">
                <a:effectLst/>
              </a:rPr>
              <a:t>و </a:t>
            </a:r>
            <a:r>
              <a:rPr lang="fa-IR" sz="1800" dirty="0" smtClean="0">
                <a:effectLst/>
              </a:rPr>
              <a:t>بازاريابي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sz="1800" dirty="0" smtClean="0">
                <a:effectLst/>
              </a:rPr>
              <a:t>سازوکارهاي يرنامه ريزي، سازماندهي، </a:t>
            </a:r>
            <a:r>
              <a:rPr lang="fa-IR" sz="1800" dirty="0">
                <a:effectLst/>
              </a:rPr>
              <a:t>و کنترل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lang="fa-IR" sz="1800" dirty="0" smtClean="0">
                <a:effectLst/>
              </a:rPr>
              <a:t>تحقيق</a:t>
            </a:r>
            <a:r>
              <a:rPr lang="fa-IR" sz="1800" dirty="0">
                <a:effectLst/>
              </a:rPr>
              <a:t>، توسعه و ...</a:t>
            </a:r>
            <a:endParaRPr lang="en-US" sz="1800" dirty="0">
              <a:effectLst/>
            </a:endParaRP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5956300" y="2355850"/>
            <a:ext cx="1728788" cy="24161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a-IR" sz="2200">
                <a:effectLst/>
              </a:rPr>
              <a:t>ستاده</a:t>
            </a:r>
            <a:endParaRPr lang="en-US" sz="2200">
              <a:effectLst/>
            </a:endParaRPr>
          </a:p>
        </p:txBody>
      </p:sp>
      <p:sp>
        <p:nvSpPr>
          <p:cNvPr id="685061" name="AutoShape 5"/>
          <p:cNvSpPr>
            <a:spLocks noChangeArrowheads="1"/>
          </p:cNvSpPr>
          <p:nvPr/>
        </p:nvSpPr>
        <p:spPr bwMode="auto">
          <a:xfrm>
            <a:off x="4732338" y="3017838"/>
            <a:ext cx="1176337" cy="1144587"/>
          </a:xfrm>
          <a:prstGeom prst="leftRightArrow">
            <a:avLst>
              <a:gd name="adj1" fmla="val 50000"/>
              <a:gd name="adj2" fmla="val 2055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5062" name="Text Box 6"/>
          <p:cNvSpPr txBox="1">
            <a:spLocks noChangeArrowheads="1"/>
          </p:cNvSpPr>
          <p:nvPr/>
        </p:nvSpPr>
        <p:spPr bwMode="auto">
          <a:xfrm>
            <a:off x="1381125" y="3381375"/>
            <a:ext cx="623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a-IR" sz="2200">
                <a:effectLst/>
              </a:rPr>
              <a:t>داده</a:t>
            </a:r>
            <a:endParaRPr lang="en-US" sz="2200">
              <a:effectLst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-63500" y="2751138"/>
            <a:ext cx="10461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انسان</a:t>
            </a: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مواد</a:t>
            </a: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اطلاعات</a:t>
            </a:r>
          </a:p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سرمايه</a:t>
            </a:r>
            <a:endParaRPr lang="fa-IR" sz="18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و...</a:t>
            </a:r>
            <a:endParaRPr lang="en-US" sz="1800" dirty="0">
              <a:effectLst/>
            </a:endParaRPr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7707313" y="2547938"/>
            <a:ext cx="10001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محصولات</a:t>
            </a: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خدمات</a:t>
            </a:r>
          </a:p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انديشه </a:t>
            </a:r>
            <a:r>
              <a:rPr lang="fa-IR" sz="1800" dirty="0">
                <a:effectLst/>
              </a:rPr>
              <a:t>ها</a:t>
            </a: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اطلاعات</a:t>
            </a:r>
          </a:p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ضايعات</a:t>
            </a:r>
            <a:endParaRPr lang="en-US" sz="1800" dirty="0">
              <a:effectLst/>
            </a:endParaRPr>
          </a:p>
        </p:txBody>
      </p:sp>
      <p:sp>
        <p:nvSpPr>
          <p:cNvPr id="685065" name="Oval 9"/>
          <p:cNvSpPr>
            <a:spLocks noChangeArrowheads="1"/>
          </p:cNvSpPr>
          <p:nvPr/>
        </p:nvSpPr>
        <p:spPr bwMode="auto">
          <a:xfrm>
            <a:off x="176213" y="919163"/>
            <a:ext cx="8839200" cy="56467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a-IR" sz="1800">
                <a:effectLst/>
              </a:rPr>
              <a:t>÷</a:t>
            </a:r>
            <a:endParaRPr lang="en-US" sz="1800">
              <a:effectLst/>
            </a:endParaRPr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3700463" y="1350963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 dirty="0" smtClean="0">
                <a:effectLst/>
              </a:rPr>
              <a:t>محيط</a:t>
            </a:r>
            <a:endParaRPr lang="en-US" sz="4000" dirty="0">
              <a:effectLst/>
            </a:endParaRPr>
          </a:p>
        </p:txBody>
      </p:sp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7056438" y="4775200"/>
            <a:ext cx="390525" cy="841375"/>
          </a:xfrm>
          <a:prstGeom prst="rect">
            <a:avLst/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5068" name="Rectangle 12"/>
          <p:cNvSpPr>
            <a:spLocks noChangeArrowheads="1"/>
          </p:cNvSpPr>
          <p:nvPr/>
        </p:nvSpPr>
        <p:spPr bwMode="auto">
          <a:xfrm>
            <a:off x="6311900" y="4775200"/>
            <a:ext cx="390525" cy="825500"/>
          </a:xfrm>
          <a:prstGeom prst="rect">
            <a:avLst/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5069" name="Rectangle 13"/>
          <p:cNvSpPr>
            <a:spLocks noChangeArrowheads="1"/>
          </p:cNvSpPr>
          <p:nvPr/>
        </p:nvSpPr>
        <p:spPr bwMode="auto">
          <a:xfrm>
            <a:off x="1398588" y="5608638"/>
            <a:ext cx="6054725" cy="695325"/>
          </a:xfrm>
          <a:prstGeom prst="rect">
            <a:avLst/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effectLst/>
            </a:endParaRPr>
          </a:p>
        </p:txBody>
      </p:sp>
      <p:sp>
        <p:nvSpPr>
          <p:cNvPr id="685070" name="AutoShape 14"/>
          <p:cNvSpPr>
            <a:spLocks noChangeArrowheads="1"/>
          </p:cNvSpPr>
          <p:nvPr/>
        </p:nvSpPr>
        <p:spPr bwMode="auto">
          <a:xfrm>
            <a:off x="1060450" y="4906963"/>
            <a:ext cx="1335088" cy="7096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5071" name="AutoShape 15"/>
          <p:cNvSpPr>
            <a:spLocks noChangeArrowheads="1"/>
          </p:cNvSpPr>
          <p:nvPr/>
        </p:nvSpPr>
        <p:spPr bwMode="auto">
          <a:xfrm>
            <a:off x="3162300" y="4851400"/>
            <a:ext cx="1335088" cy="9128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1331913" y="123825"/>
            <a:ext cx="68659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500" dirty="0">
                <a:effectLst/>
              </a:rPr>
              <a:t>سازمان به عنوان </a:t>
            </a:r>
            <a:r>
              <a:rPr lang="fa-IR" sz="3500" dirty="0" smtClean="0">
                <a:effectLst/>
              </a:rPr>
              <a:t>سيستم</a:t>
            </a:r>
            <a:endParaRPr lang="en-US" sz="35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8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animBg="1"/>
      <p:bldP spid="685059" grpId="0" animBg="1"/>
      <p:bldP spid="685060" grpId="0" animBg="1"/>
      <p:bldP spid="685061" grpId="0" animBg="1"/>
      <p:bldP spid="685062" grpId="0"/>
      <p:bldP spid="685063" grpId="0"/>
      <p:bldP spid="685064" grpId="0"/>
      <p:bldP spid="685065" grpId="0" animBg="1"/>
      <p:bldP spid="685066" grpId="0"/>
      <p:bldP spid="685067" grpId="0" animBg="1"/>
      <p:bldP spid="685068" grpId="0" animBg="1"/>
      <p:bldP spid="685069" grpId="0" animBg="1"/>
      <p:bldP spid="685070" grpId="0" animBg="1"/>
      <p:bldP spid="685071" grpId="0" animBg="1"/>
      <p:bldP spid="6850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4932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نگرش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اقتضايي(نگرش موقعيتي)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13063"/>
            <a:ext cx="8229600" cy="13081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اساس نگرش </a:t>
            </a:r>
            <a:r>
              <a:rPr lang="fa-IR" dirty="0" smtClean="0">
                <a:cs typeface="Zar" pitchFamily="2" charset="-78"/>
              </a:rPr>
              <a:t>اقتضايي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استوار است که </a:t>
            </a:r>
            <a:r>
              <a:rPr lang="fa-IR" dirty="0" smtClean="0">
                <a:cs typeface="Zar" pitchFamily="2" charset="-78"/>
              </a:rPr>
              <a:t>يک الگوي مديريت براي </a:t>
            </a:r>
            <a:r>
              <a:rPr lang="fa-IR" dirty="0">
                <a:cs typeface="Zar" pitchFamily="2" charset="-78"/>
              </a:rPr>
              <a:t>همه </a:t>
            </a:r>
            <a:r>
              <a:rPr lang="fa-IR" dirty="0" smtClean="0">
                <a:cs typeface="Zar" pitchFamily="2" charset="-78"/>
              </a:rPr>
              <a:t>موقعيتها </a:t>
            </a:r>
            <a:r>
              <a:rPr lang="fa-IR" dirty="0">
                <a:cs typeface="Zar" pitchFamily="2" charset="-78"/>
              </a:rPr>
              <a:t>به عنوان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راه وجود ندارد.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813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متغيرهاي اقتضايي: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93925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1)الزامات </a:t>
            </a:r>
            <a:r>
              <a:rPr lang="fa-IR" dirty="0" smtClean="0">
                <a:cs typeface="Zar" pitchFamily="2" charset="-78"/>
              </a:rPr>
              <a:t>محيط خارجي </a:t>
            </a:r>
            <a:r>
              <a:rPr lang="fa-IR" dirty="0">
                <a:cs typeface="Zar" pitchFamily="2" charset="-78"/>
              </a:rPr>
              <a:t>سازمان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2)فناوري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3)افرادي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سازمان کار </a:t>
            </a:r>
            <a:r>
              <a:rPr lang="fa-IR" dirty="0" smtClean="0">
                <a:cs typeface="Zar" pitchFamily="2" charset="-78"/>
              </a:rPr>
              <a:t>مي‌کنند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Line 2"/>
          <p:cNvSpPr>
            <a:spLocks noChangeShapeType="1"/>
          </p:cNvSpPr>
          <p:nvPr/>
        </p:nvSpPr>
        <p:spPr bwMode="auto">
          <a:xfrm>
            <a:off x="4700588" y="3841750"/>
            <a:ext cx="0" cy="11334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88131" name="Oval 3"/>
          <p:cNvSpPr>
            <a:spLocks noChangeArrowheads="1"/>
          </p:cNvSpPr>
          <p:nvPr/>
        </p:nvSpPr>
        <p:spPr bwMode="auto">
          <a:xfrm>
            <a:off x="4611688" y="3756025"/>
            <a:ext cx="147637" cy="1476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8132" name="Text Box 4"/>
          <p:cNvSpPr txBox="1">
            <a:spLocks noChangeArrowheads="1"/>
          </p:cNvSpPr>
          <p:nvPr/>
        </p:nvSpPr>
        <p:spPr bwMode="auto">
          <a:xfrm>
            <a:off x="3949700" y="4919663"/>
            <a:ext cx="132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نگرش </a:t>
            </a:r>
            <a:r>
              <a:rPr lang="fa-IR" dirty="0" smtClean="0">
                <a:effectLst/>
              </a:rPr>
              <a:t>اقتضايي</a:t>
            </a:r>
            <a:endParaRPr lang="en-US" dirty="0">
              <a:effectLst/>
            </a:endParaRPr>
          </a:p>
        </p:txBody>
      </p:sp>
      <p:sp>
        <p:nvSpPr>
          <p:cNvPr id="688133" name="Text Box 5"/>
          <p:cNvSpPr txBox="1">
            <a:spLocks noChangeArrowheads="1"/>
          </p:cNvSpPr>
          <p:nvPr/>
        </p:nvSpPr>
        <p:spPr bwMode="auto">
          <a:xfrm>
            <a:off x="2543175" y="5273675"/>
            <a:ext cx="457041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800" dirty="0" smtClean="0">
                <a:effectLst/>
              </a:rPr>
              <a:t>مديران </a:t>
            </a:r>
            <a:r>
              <a:rPr lang="fa-IR" sz="1800" dirty="0">
                <a:effectLst/>
              </a:rPr>
              <a:t>از </a:t>
            </a:r>
            <a:r>
              <a:rPr lang="fa-IR" sz="1800" dirty="0" smtClean="0">
                <a:effectLst/>
              </a:rPr>
              <a:t>نظريه‌هاي ديگر براي </a:t>
            </a:r>
            <a:r>
              <a:rPr lang="fa-IR" sz="1800" dirty="0">
                <a:effectLst/>
              </a:rPr>
              <a:t>حل مسائل خود استفاده </a:t>
            </a:r>
            <a:r>
              <a:rPr lang="fa-IR" sz="1800" dirty="0" smtClean="0">
                <a:effectLst/>
              </a:rPr>
              <a:t>مي‌کنند</a:t>
            </a:r>
            <a:r>
              <a:rPr lang="fa-IR" sz="1800" dirty="0">
                <a:effectLst/>
              </a:rPr>
              <a:t>: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محيط خارجي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فناوري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>
                <a:effectLst/>
              </a:rPr>
              <a:t>افراد</a:t>
            </a:r>
            <a:endParaRPr lang="en-US" sz="1800" dirty="0">
              <a:effectLst/>
            </a:endParaRPr>
          </a:p>
        </p:txBody>
      </p:sp>
      <p:sp>
        <p:nvSpPr>
          <p:cNvPr id="688134" name="Text Box 6"/>
          <p:cNvSpPr txBox="1">
            <a:spLocks noChangeArrowheads="1"/>
          </p:cNvSpPr>
          <p:nvPr/>
        </p:nvSpPr>
        <p:spPr bwMode="auto">
          <a:xfrm>
            <a:off x="220663" y="2762250"/>
            <a:ext cx="2108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dirty="0">
                <a:effectLst/>
              </a:rPr>
              <a:t>نگرش </a:t>
            </a:r>
            <a:r>
              <a:rPr lang="fa-IR" dirty="0" smtClean="0">
                <a:effectLst/>
              </a:rPr>
              <a:t>سيستمي</a:t>
            </a:r>
            <a:endParaRPr lang="fa-IR" dirty="0">
              <a:effectLst/>
            </a:endParaRPr>
          </a:p>
          <a:p>
            <a:pPr algn="r"/>
            <a:r>
              <a:rPr lang="fa-IR" sz="1800" dirty="0">
                <a:effectLst/>
              </a:rPr>
              <a:t>چگونه </a:t>
            </a:r>
            <a:r>
              <a:rPr lang="fa-IR" sz="1800" dirty="0" smtClean="0">
                <a:effectLst/>
              </a:rPr>
              <a:t>قسمتهاي </a:t>
            </a:r>
            <a:r>
              <a:rPr lang="fa-IR" sz="1800" dirty="0">
                <a:effectLst/>
              </a:rPr>
              <a:t>مختلف </a:t>
            </a:r>
            <a:r>
              <a:rPr lang="fa-IR" sz="1800" dirty="0" smtClean="0">
                <a:effectLst/>
              </a:rPr>
              <a:t>يک </a:t>
            </a:r>
            <a:r>
              <a:rPr lang="fa-IR" sz="1800" dirty="0">
                <a:effectLst/>
              </a:rPr>
              <a:t>کل را </a:t>
            </a:r>
            <a:r>
              <a:rPr lang="fa-IR" sz="1800" dirty="0" smtClean="0">
                <a:effectLst/>
              </a:rPr>
              <a:t>تشکيل مي‌دهند</a:t>
            </a:r>
            <a:endParaRPr lang="fa-IR" sz="1800" dirty="0">
              <a:effectLst/>
            </a:endParaRPr>
          </a:p>
          <a:p>
            <a:pPr algn="r" rtl="1">
              <a:buFontTx/>
              <a:buChar char="•"/>
            </a:pPr>
            <a:r>
              <a:rPr lang="fa-IR" sz="1800" dirty="0">
                <a:effectLst/>
              </a:rPr>
              <a:t>افراد</a:t>
            </a:r>
          </a:p>
          <a:p>
            <a:pPr algn="r" rtl="1">
              <a:buFontTx/>
              <a:buChar char="•"/>
            </a:pPr>
            <a:r>
              <a:rPr lang="fa-IR" sz="1800" dirty="0">
                <a:effectLst/>
              </a:rPr>
              <a:t>گروه ها</a:t>
            </a:r>
          </a:p>
          <a:p>
            <a:pPr algn="r" rtl="1">
              <a:buFontTx/>
              <a:buChar char="•"/>
            </a:pPr>
            <a:r>
              <a:rPr lang="fa-IR" sz="1800" dirty="0">
                <a:effectLst/>
              </a:rPr>
              <a:t>سازمان </a:t>
            </a:r>
          </a:p>
          <a:p>
            <a:pPr algn="r" rtl="1">
              <a:buFontTx/>
              <a:buChar char="•"/>
            </a:pPr>
            <a:r>
              <a:rPr lang="fa-IR" sz="1800" dirty="0" smtClean="0">
                <a:effectLst/>
              </a:rPr>
              <a:t>محيط</a:t>
            </a:r>
            <a:endParaRPr lang="en-US" sz="1800" dirty="0">
              <a:effectLst/>
            </a:endParaRP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6704013" y="2608263"/>
            <a:ext cx="22320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نظريه‌هاي سنتي</a:t>
            </a:r>
            <a:endParaRPr lang="fa-IR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آنچه </a:t>
            </a:r>
            <a:r>
              <a:rPr lang="fa-IR" sz="1800" dirty="0" smtClean="0">
                <a:effectLst/>
              </a:rPr>
              <a:t>مديران </a:t>
            </a:r>
            <a:r>
              <a:rPr lang="fa-IR" sz="1800" dirty="0">
                <a:effectLst/>
              </a:rPr>
              <a:t>انجام </a:t>
            </a:r>
            <a:r>
              <a:rPr lang="fa-IR" sz="1800" dirty="0" smtClean="0">
                <a:effectLst/>
              </a:rPr>
              <a:t>مي </a:t>
            </a:r>
            <a:r>
              <a:rPr lang="fa-IR" sz="1800" dirty="0">
                <a:effectLst/>
              </a:rPr>
              <a:t>د هند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برنامه‌ريزي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سازماندهي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هدايت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>
                <a:effectLst/>
              </a:rPr>
              <a:t>کنترل</a:t>
            </a:r>
            <a:endParaRPr lang="en-US" sz="1800" dirty="0">
              <a:effectLst/>
            </a:endParaRPr>
          </a:p>
        </p:txBody>
      </p:sp>
      <p:sp>
        <p:nvSpPr>
          <p:cNvPr id="688136" name="Text Box 8"/>
          <p:cNvSpPr txBox="1">
            <a:spLocks noChangeArrowheads="1"/>
          </p:cNvSpPr>
          <p:nvPr/>
        </p:nvSpPr>
        <p:spPr bwMode="auto">
          <a:xfrm>
            <a:off x="2976563" y="95250"/>
            <a:ext cx="25971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نظريه‌هاي </a:t>
            </a:r>
            <a:r>
              <a:rPr lang="fa-IR" sz="1800" dirty="0">
                <a:effectLst/>
              </a:rPr>
              <a:t>نئو </a:t>
            </a:r>
            <a:r>
              <a:rPr lang="fa-IR" sz="1800" dirty="0" smtClean="0">
                <a:effectLst/>
              </a:rPr>
              <a:t>کلاسيک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چگونه </a:t>
            </a:r>
            <a:r>
              <a:rPr lang="fa-IR" sz="1800" dirty="0" smtClean="0">
                <a:effectLst/>
              </a:rPr>
              <a:t>مديران </a:t>
            </a:r>
            <a:r>
              <a:rPr lang="fa-IR" sz="1800" dirty="0">
                <a:effectLst/>
              </a:rPr>
              <a:t>بر </a:t>
            </a:r>
            <a:r>
              <a:rPr lang="fa-IR" sz="1800" dirty="0" smtClean="0">
                <a:effectLst/>
              </a:rPr>
              <a:t>ديگران تاثير مي</a:t>
            </a:r>
            <a:r>
              <a:rPr lang="en-US" dirty="0" smtClean="0">
                <a:effectLst/>
              </a:rPr>
              <a:t>‌</a:t>
            </a:r>
            <a:r>
              <a:rPr lang="fa-IR" sz="1800" dirty="0">
                <a:effectLst/>
              </a:rPr>
              <a:t>گذارند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نقش‌هاي ارتباطي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نقش‌هاي اطلاعاتي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fa-IR" sz="1800" dirty="0" smtClean="0">
                <a:effectLst/>
              </a:rPr>
              <a:t>نقش‌هاي تصميم‌گيري</a:t>
            </a:r>
            <a:endParaRPr lang="en-US" sz="1800" dirty="0">
              <a:effectLst/>
            </a:endParaRPr>
          </a:p>
        </p:txBody>
      </p:sp>
      <p:sp>
        <p:nvSpPr>
          <p:cNvPr id="688137" name="Oval 9"/>
          <p:cNvSpPr>
            <a:spLocks noChangeArrowheads="1"/>
          </p:cNvSpPr>
          <p:nvPr/>
        </p:nvSpPr>
        <p:spPr bwMode="auto">
          <a:xfrm>
            <a:off x="4005263" y="2573338"/>
            <a:ext cx="1365250" cy="136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8138" name="Oval 10"/>
          <p:cNvSpPr>
            <a:spLocks noChangeArrowheads="1"/>
          </p:cNvSpPr>
          <p:nvPr/>
        </p:nvSpPr>
        <p:spPr bwMode="auto">
          <a:xfrm>
            <a:off x="3568700" y="3503613"/>
            <a:ext cx="1365250" cy="136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8139" name="Oval 11"/>
          <p:cNvSpPr>
            <a:spLocks noChangeArrowheads="1"/>
          </p:cNvSpPr>
          <p:nvPr/>
        </p:nvSpPr>
        <p:spPr bwMode="auto">
          <a:xfrm>
            <a:off x="4505325" y="3506788"/>
            <a:ext cx="1365250" cy="136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8140" name="AutoShape 12"/>
          <p:cNvSpPr>
            <a:spLocks noChangeArrowheads="1"/>
          </p:cNvSpPr>
          <p:nvPr/>
        </p:nvSpPr>
        <p:spPr bwMode="auto">
          <a:xfrm>
            <a:off x="4438650" y="2305050"/>
            <a:ext cx="485775" cy="43973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8141" name="AutoShape 13"/>
          <p:cNvSpPr>
            <a:spLocks noChangeArrowheads="1"/>
          </p:cNvSpPr>
          <p:nvPr/>
        </p:nvSpPr>
        <p:spPr bwMode="auto">
          <a:xfrm flipH="1" flipV="1">
            <a:off x="5411788" y="2794000"/>
            <a:ext cx="1614487" cy="8064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88142" name="AutoShape 14"/>
          <p:cNvSpPr>
            <a:spLocks noChangeArrowheads="1"/>
          </p:cNvSpPr>
          <p:nvPr/>
        </p:nvSpPr>
        <p:spPr bwMode="auto">
          <a:xfrm flipV="1">
            <a:off x="2119313" y="2795588"/>
            <a:ext cx="1852612" cy="8921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animBg="1"/>
      <p:bldP spid="688132" grpId="0"/>
      <p:bldP spid="688133" grpId="0"/>
      <p:bldP spid="688134" grpId="0"/>
      <p:bldP spid="688135" grpId="0"/>
      <p:bldP spid="688136" grpId="0"/>
      <p:bldP spid="688137" grpId="0" animBg="1"/>
      <p:bldP spid="688138" grpId="0" animBg="1"/>
      <p:bldP spid="688139" grpId="0" animBg="1"/>
      <p:bldP spid="688140" grpId="0" animBg="1"/>
      <p:bldP spid="688141" grpId="0" animBg="1"/>
      <p:bldP spid="6881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247650" y="747713"/>
            <a:ext cx="3003550" cy="3317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rtl="1">
              <a:spcBef>
                <a:spcPct val="50000"/>
              </a:spcBef>
            </a:pPr>
            <a:r>
              <a:rPr lang="fa-IR" dirty="0" smtClean="0">
                <a:effectLst/>
              </a:rPr>
              <a:t>خصوصيات سازمان‌هاي </a:t>
            </a:r>
            <a:r>
              <a:rPr lang="fa-IR" dirty="0">
                <a:effectLst/>
              </a:rPr>
              <a:t>نوع </a:t>
            </a:r>
            <a:r>
              <a:rPr lang="en-US" dirty="0">
                <a:effectLst/>
              </a:rPr>
              <a:t>J</a:t>
            </a: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>
                <a:effectLst/>
              </a:rPr>
              <a:t>1)استخدام </a:t>
            </a:r>
            <a:r>
              <a:rPr lang="fa-IR" sz="1800" dirty="0" smtClean="0">
                <a:effectLst/>
              </a:rPr>
              <a:t>براي </a:t>
            </a:r>
            <a:r>
              <a:rPr lang="fa-IR" sz="1800" dirty="0">
                <a:effectLst/>
              </a:rPr>
              <a:t>همه  عمر </a:t>
            </a:r>
            <a:r>
              <a:rPr lang="fa-IR" sz="1800" dirty="0" smtClean="0">
                <a:effectLst/>
              </a:rPr>
              <a:t>خدمتي</a:t>
            </a:r>
            <a:endParaRPr lang="fa-IR" sz="1800" dirty="0">
              <a:effectLst/>
            </a:endParaRP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 smtClean="0">
                <a:effectLst/>
              </a:rPr>
              <a:t>2)تصميم‌گيري مشارکتي</a:t>
            </a:r>
            <a:endParaRPr lang="fa-IR" sz="1800" dirty="0">
              <a:effectLst/>
            </a:endParaRP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 smtClean="0">
                <a:effectLst/>
              </a:rPr>
              <a:t>3)مسوليت گروهي</a:t>
            </a:r>
            <a:endParaRPr lang="fa-IR" sz="1800" dirty="0">
              <a:effectLst/>
            </a:endParaRP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 smtClean="0">
                <a:effectLst/>
              </a:rPr>
              <a:t>4)ارزشيابي </a:t>
            </a:r>
            <a:r>
              <a:rPr lang="fa-IR" sz="1800" dirty="0">
                <a:effectLst/>
              </a:rPr>
              <a:t>و </a:t>
            </a:r>
            <a:r>
              <a:rPr lang="fa-IR" sz="1800" dirty="0" smtClean="0">
                <a:effectLst/>
              </a:rPr>
              <a:t>ترفيع </a:t>
            </a:r>
            <a:r>
              <a:rPr lang="fa-IR" sz="1800" dirty="0">
                <a:effectLst/>
              </a:rPr>
              <a:t>کند</a:t>
            </a: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>
                <a:effectLst/>
              </a:rPr>
              <a:t>5)کنترل </a:t>
            </a:r>
            <a:r>
              <a:rPr lang="fa-IR" sz="1800" dirty="0" smtClean="0">
                <a:effectLst/>
              </a:rPr>
              <a:t>تلويحي </a:t>
            </a:r>
            <a:r>
              <a:rPr lang="fa-IR" sz="1800" dirty="0">
                <a:effectLst/>
              </a:rPr>
              <a:t>و </a:t>
            </a:r>
            <a:r>
              <a:rPr lang="fa-IR" sz="1800" dirty="0" smtClean="0">
                <a:effectLst/>
              </a:rPr>
              <a:t>غير رسمي</a:t>
            </a:r>
            <a:endParaRPr lang="fa-IR" sz="1800" dirty="0">
              <a:effectLst/>
            </a:endParaRP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>
                <a:effectLst/>
              </a:rPr>
              <a:t>6)روند </a:t>
            </a:r>
            <a:r>
              <a:rPr lang="fa-IR" sz="1800" dirty="0" smtClean="0">
                <a:effectLst/>
              </a:rPr>
              <a:t>شغلي غير تخصصي</a:t>
            </a:r>
            <a:endParaRPr lang="fa-IR" sz="1800" dirty="0">
              <a:effectLst/>
            </a:endParaRPr>
          </a:p>
          <a:p>
            <a:pPr marL="342900" indent="-342900" algn="r" rtl="1">
              <a:spcBef>
                <a:spcPct val="50000"/>
              </a:spcBef>
            </a:pPr>
            <a:r>
              <a:rPr lang="fa-IR" sz="1800" dirty="0">
                <a:effectLst/>
              </a:rPr>
              <a:t>7)توجه به همه جوانب </a:t>
            </a:r>
            <a:r>
              <a:rPr lang="fa-IR" sz="1800" dirty="0" smtClean="0">
                <a:effectLst/>
              </a:rPr>
              <a:t>زندگي شخصي</a:t>
            </a:r>
            <a:endParaRPr lang="en-US" sz="1800" dirty="0">
              <a:effectLst/>
            </a:endParaRP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5937250" y="812800"/>
            <a:ext cx="2955925" cy="325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r" rtl="1"/>
            <a:r>
              <a:rPr lang="fa-IR" dirty="0" smtClean="0">
                <a:effectLst/>
              </a:rPr>
              <a:t>خصوصيات سازمان‌هاي </a:t>
            </a:r>
            <a:r>
              <a:rPr lang="fa-IR" dirty="0">
                <a:effectLst/>
              </a:rPr>
              <a:t>نوع </a:t>
            </a:r>
            <a:r>
              <a:rPr lang="en-US" dirty="0">
                <a:effectLst/>
              </a:rPr>
              <a:t>A</a:t>
            </a:r>
            <a:endParaRPr lang="fa-IR" dirty="0">
              <a:effectLst/>
            </a:endParaRPr>
          </a:p>
          <a:p>
            <a:pPr marL="342900" indent="-342900" algn="r" rtl="1"/>
            <a:endParaRPr lang="en-US" sz="500" dirty="0">
              <a:effectLst/>
            </a:endParaRPr>
          </a:p>
          <a:p>
            <a:pPr marL="342900" indent="-342900" algn="r" rtl="1"/>
            <a:r>
              <a:rPr lang="fa-IR" sz="1800" dirty="0">
                <a:effectLst/>
              </a:rPr>
              <a:t>1)استخدام کوتاه مدت</a:t>
            </a:r>
            <a:endParaRPr lang="en-US" sz="1800" dirty="0">
              <a:effectLst/>
            </a:endParaRPr>
          </a:p>
          <a:p>
            <a:pPr marL="342900" indent="-342900" algn="r" rtl="1"/>
            <a:endParaRPr lang="fa-IR" sz="1000" dirty="0">
              <a:effectLst/>
            </a:endParaRPr>
          </a:p>
          <a:p>
            <a:pPr marL="342900" indent="-342900" algn="r" rtl="1"/>
            <a:r>
              <a:rPr lang="fa-IR" sz="1800" dirty="0" smtClean="0">
                <a:effectLst/>
              </a:rPr>
              <a:t>2)تصميم‌گيري فردي</a:t>
            </a:r>
            <a:endParaRPr lang="en-US" sz="1800" dirty="0">
              <a:effectLst/>
            </a:endParaRPr>
          </a:p>
          <a:p>
            <a:pPr marL="342900" indent="-342900" algn="r" rtl="1"/>
            <a:endParaRPr lang="fa-IR" sz="1000" dirty="0">
              <a:effectLst/>
            </a:endParaRPr>
          </a:p>
          <a:p>
            <a:pPr marL="342900" indent="-342900" algn="r" rtl="1"/>
            <a:r>
              <a:rPr lang="fa-IR" sz="1800" dirty="0" smtClean="0">
                <a:effectLst/>
              </a:rPr>
              <a:t>3)مسوليت فردي</a:t>
            </a:r>
            <a:endParaRPr lang="en-US" sz="1800" dirty="0">
              <a:effectLst/>
            </a:endParaRPr>
          </a:p>
          <a:p>
            <a:pPr marL="342900" indent="-342900" algn="r" rtl="1"/>
            <a:endParaRPr lang="fa-IR" sz="1000" dirty="0">
              <a:effectLst/>
            </a:endParaRPr>
          </a:p>
          <a:p>
            <a:pPr marL="342900" indent="-342900" algn="r" rtl="1"/>
            <a:r>
              <a:rPr lang="fa-IR" sz="1800" dirty="0" smtClean="0">
                <a:effectLst/>
              </a:rPr>
              <a:t>4)ارزشيابي </a:t>
            </a:r>
            <a:r>
              <a:rPr lang="fa-IR" sz="1800" dirty="0">
                <a:effectLst/>
              </a:rPr>
              <a:t>و </a:t>
            </a:r>
            <a:r>
              <a:rPr lang="fa-IR" sz="1800" dirty="0" smtClean="0">
                <a:effectLst/>
              </a:rPr>
              <a:t>ترفيع سريع</a:t>
            </a:r>
            <a:endParaRPr lang="en-US" sz="1800" dirty="0">
              <a:effectLst/>
            </a:endParaRPr>
          </a:p>
          <a:p>
            <a:pPr marL="342900" indent="-342900" algn="r" rtl="1"/>
            <a:endParaRPr lang="fa-IR" sz="1000" dirty="0">
              <a:effectLst/>
            </a:endParaRPr>
          </a:p>
          <a:p>
            <a:pPr marL="342900" indent="-342900" algn="r" rtl="1"/>
            <a:r>
              <a:rPr lang="fa-IR" sz="1800" dirty="0">
                <a:effectLst/>
              </a:rPr>
              <a:t>5)کنترل </a:t>
            </a:r>
            <a:r>
              <a:rPr lang="fa-IR" sz="1800" dirty="0" smtClean="0">
                <a:effectLst/>
              </a:rPr>
              <a:t>صريح </a:t>
            </a:r>
            <a:r>
              <a:rPr lang="fa-IR" sz="1800" dirty="0">
                <a:effectLst/>
              </a:rPr>
              <a:t>و </a:t>
            </a:r>
            <a:r>
              <a:rPr lang="fa-IR" sz="1800" dirty="0" smtClean="0">
                <a:effectLst/>
              </a:rPr>
              <a:t>رسمي</a:t>
            </a:r>
            <a:endParaRPr lang="en-US" sz="1800" dirty="0">
              <a:effectLst/>
            </a:endParaRPr>
          </a:p>
          <a:p>
            <a:pPr marL="342900" indent="-342900" algn="r" rtl="1"/>
            <a:endParaRPr lang="fa-IR" sz="1000" dirty="0">
              <a:effectLst/>
            </a:endParaRPr>
          </a:p>
          <a:p>
            <a:pPr marL="342900" indent="-342900" algn="r" rtl="1"/>
            <a:r>
              <a:rPr lang="fa-IR" sz="1800" dirty="0">
                <a:effectLst/>
              </a:rPr>
              <a:t>6)روند </a:t>
            </a:r>
            <a:r>
              <a:rPr lang="fa-IR" sz="1800" dirty="0" smtClean="0">
                <a:effectLst/>
              </a:rPr>
              <a:t>شغلي تخصصي</a:t>
            </a:r>
            <a:endParaRPr lang="en-US" sz="1800" dirty="0">
              <a:effectLst/>
            </a:endParaRPr>
          </a:p>
          <a:p>
            <a:pPr marL="342900" indent="-342900" algn="r" rtl="1"/>
            <a:endParaRPr lang="fa-IR" sz="1000" dirty="0">
              <a:effectLst/>
            </a:endParaRPr>
          </a:p>
          <a:p>
            <a:pPr marL="342900" indent="-342900" algn="r" rtl="1"/>
            <a:r>
              <a:rPr lang="fa-IR" sz="1800" dirty="0">
                <a:effectLst/>
              </a:rPr>
              <a:t>7)توجه به نقش فرد در سازمان</a:t>
            </a:r>
            <a:endParaRPr lang="en-US" sz="1800" dirty="0">
              <a:effectLst/>
            </a:endParaRPr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2532063" y="4335463"/>
            <a:ext cx="4230687" cy="2336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fa-IR" dirty="0" smtClean="0">
                <a:effectLst/>
              </a:rPr>
              <a:t>خصوصيات سازمان‌هاي </a:t>
            </a:r>
            <a:r>
              <a:rPr lang="fa-IR" dirty="0">
                <a:effectLst/>
              </a:rPr>
              <a:t>نوع </a:t>
            </a:r>
            <a:r>
              <a:rPr lang="en-US" dirty="0">
                <a:effectLst/>
              </a:rPr>
              <a:t>Z</a:t>
            </a:r>
          </a:p>
          <a:p>
            <a:pPr algn="r" rtl="1"/>
            <a:r>
              <a:rPr lang="fa-IR" sz="1800" dirty="0">
                <a:effectLst/>
              </a:rPr>
              <a:t>1)استخدام </a:t>
            </a:r>
            <a:r>
              <a:rPr lang="fa-IR" sz="1800" dirty="0" smtClean="0">
                <a:effectLst/>
              </a:rPr>
              <a:t>براي </a:t>
            </a:r>
            <a:r>
              <a:rPr lang="fa-IR" sz="1800" dirty="0">
                <a:effectLst/>
              </a:rPr>
              <a:t>همه عمر</a:t>
            </a:r>
          </a:p>
          <a:p>
            <a:pPr algn="r" rtl="1"/>
            <a:r>
              <a:rPr lang="fa-IR" sz="1800" dirty="0" smtClean="0">
                <a:effectLst/>
              </a:rPr>
              <a:t>2)تصميم‌گيري مشارکتي</a:t>
            </a:r>
            <a:endParaRPr lang="fa-IR" sz="1800" dirty="0">
              <a:effectLst/>
            </a:endParaRPr>
          </a:p>
          <a:p>
            <a:pPr algn="r" rtl="1"/>
            <a:r>
              <a:rPr lang="fa-IR" sz="1800" dirty="0" smtClean="0">
                <a:effectLst/>
              </a:rPr>
              <a:t>3)مسوليت فردي</a:t>
            </a:r>
            <a:endParaRPr lang="fa-IR" sz="1800" dirty="0">
              <a:effectLst/>
            </a:endParaRPr>
          </a:p>
          <a:p>
            <a:pPr algn="r" rtl="1"/>
            <a:r>
              <a:rPr lang="fa-IR" sz="1800" dirty="0" smtClean="0">
                <a:effectLst/>
              </a:rPr>
              <a:t>4)ارزشيابي </a:t>
            </a:r>
            <a:r>
              <a:rPr lang="fa-IR" sz="1800" dirty="0">
                <a:effectLst/>
              </a:rPr>
              <a:t>و </a:t>
            </a:r>
            <a:r>
              <a:rPr lang="fa-IR" sz="1800" dirty="0" smtClean="0">
                <a:effectLst/>
              </a:rPr>
              <a:t>ترفيع سريع</a:t>
            </a:r>
            <a:endParaRPr lang="fa-IR" sz="1800" dirty="0">
              <a:effectLst/>
            </a:endParaRPr>
          </a:p>
          <a:p>
            <a:pPr algn="r" rtl="1"/>
            <a:r>
              <a:rPr lang="fa-IR" sz="1800" dirty="0">
                <a:effectLst/>
              </a:rPr>
              <a:t>5)کنترل </a:t>
            </a:r>
            <a:r>
              <a:rPr lang="fa-IR" sz="1800" dirty="0" smtClean="0">
                <a:effectLst/>
              </a:rPr>
              <a:t>تلويحي غير رسمي</a:t>
            </a:r>
            <a:endParaRPr lang="fa-IR" sz="1800" dirty="0">
              <a:effectLst/>
            </a:endParaRPr>
          </a:p>
          <a:p>
            <a:pPr algn="r" rtl="1"/>
            <a:r>
              <a:rPr lang="fa-IR" sz="1800" dirty="0">
                <a:effectLst/>
              </a:rPr>
              <a:t>6)روند </a:t>
            </a:r>
            <a:r>
              <a:rPr lang="fa-IR" sz="1800" dirty="0" smtClean="0">
                <a:effectLst/>
              </a:rPr>
              <a:t>شغلي تقريبا تخصصي </a:t>
            </a:r>
            <a:r>
              <a:rPr lang="fa-IR" sz="1800" dirty="0">
                <a:effectLst/>
              </a:rPr>
              <a:t>شده</a:t>
            </a:r>
          </a:p>
          <a:p>
            <a:pPr algn="r" rtl="1"/>
            <a:r>
              <a:rPr lang="fa-IR" sz="1800" dirty="0">
                <a:effectLst/>
              </a:rPr>
              <a:t>7)توجه همه جانبه به کارکنان</a:t>
            </a:r>
            <a:endParaRPr lang="en-US" sz="1800" dirty="0">
              <a:effectLst/>
            </a:endParaRPr>
          </a:p>
        </p:txBody>
      </p:sp>
      <p:sp>
        <p:nvSpPr>
          <p:cNvPr id="689157" name="Line 5"/>
          <p:cNvSpPr>
            <a:spLocks noChangeShapeType="1"/>
          </p:cNvSpPr>
          <p:nvPr/>
        </p:nvSpPr>
        <p:spPr bwMode="auto">
          <a:xfrm>
            <a:off x="1625600" y="4194175"/>
            <a:ext cx="59356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89158" name="Line 6"/>
          <p:cNvSpPr>
            <a:spLocks noChangeShapeType="1"/>
          </p:cNvSpPr>
          <p:nvPr/>
        </p:nvSpPr>
        <p:spPr bwMode="auto">
          <a:xfrm>
            <a:off x="1622425" y="4075113"/>
            <a:ext cx="0" cy="130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89159" name="Line 7"/>
          <p:cNvSpPr>
            <a:spLocks noChangeShapeType="1"/>
          </p:cNvSpPr>
          <p:nvPr/>
        </p:nvSpPr>
        <p:spPr bwMode="auto">
          <a:xfrm>
            <a:off x="7542213" y="4073525"/>
            <a:ext cx="0" cy="130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89160" name="Line 8"/>
          <p:cNvSpPr>
            <a:spLocks noChangeShapeType="1"/>
          </p:cNvSpPr>
          <p:nvPr/>
        </p:nvSpPr>
        <p:spPr bwMode="auto">
          <a:xfrm>
            <a:off x="4781550" y="4191000"/>
            <a:ext cx="0" cy="130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89161" name="Text Box 9"/>
          <p:cNvSpPr txBox="1">
            <a:spLocks noChangeArrowheads="1"/>
          </p:cNvSpPr>
          <p:nvPr/>
        </p:nvSpPr>
        <p:spPr bwMode="auto">
          <a:xfrm>
            <a:off x="1158875" y="190500"/>
            <a:ext cx="626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200" dirty="0" smtClean="0">
                <a:effectLst/>
              </a:rPr>
              <a:t>خصوصيات </a:t>
            </a:r>
            <a:r>
              <a:rPr lang="fa-IR" sz="3200" dirty="0">
                <a:effectLst/>
              </a:rPr>
              <a:t>سازمان </a:t>
            </a:r>
            <a:r>
              <a:rPr lang="fa-IR" sz="3200" dirty="0" smtClean="0">
                <a:effectLst/>
              </a:rPr>
              <a:t>هاي </a:t>
            </a:r>
            <a:r>
              <a:rPr lang="fa-IR" sz="3200" dirty="0">
                <a:effectLst/>
              </a:rPr>
              <a:t>نوع </a:t>
            </a:r>
            <a:r>
              <a:rPr lang="en-US" sz="3200" dirty="0">
                <a:effectLst/>
              </a:rPr>
              <a:t> A </a:t>
            </a:r>
            <a:r>
              <a:rPr lang="fa-IR" sz="3200" dirty="0">
                <a:effectLst/>
              </a:rPr>
              <a:t>، </a:t>
            </a:r>
            <a:r>
              <a:rPr lang="en-US" sz="3200" dirty="0">
                <a:effectLst/>
              </a:rPr>
              <a:t>J</a:t>
            </a:r>
            <a:r>
              <a:rPr lang="fa-IR" sz="3200" dirty="0">
                <a:effectLst/>
              </a:rPr>
              <a:t> و </a:t>
            </a:r>
            <a:r>
              <a:rPr lang="en-US" sz="3200" dirty="0">
                <a:effectLst/>
              </a:rPr>
              <a:t>Z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animBg="1"/>
      <p:bldP spid="689156" grpId="0" animBg="1"/>
      <p:bldP spid="6891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تصميم‌گيري: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25763"/>
            <a:ext cx="8229600" cy="15827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انتخاب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راه از </a:t>
            </a:r>
            <a:r>
              <a:rPr lang="fa-IR" dirty="0" smtClean="0">
                <a:cs typeface="Zar" pitchFamily="2" charset="-78"/>
              </a:rPr>
              <a:t>ميان راههاي </a:t>
            </a:r>
            <a:r>
              <a:rPr lang="fa-IR" dirty="0">
                <a:cs typeface="Zar" pitchFamily="2" charset="-78"/>
              </a:rPr>
              <a:t>مختلف و در </a:t>
            </a:r>
            <a:r>
              <a:rPr lang="fa-IR" dirty="0" smtClean="0">
                <a:cs typeface="Zar" pitchFamily="2" charset="-78"/>
              </a:rPr>
              <a:t>حقيقت بهترين </a:t>
            </a:r>
            <a:r>
              <a:rPr lang="fa-IR" dirty="0">
                <a:cs typeface="Zar" pitchFamily="2" charset="-78"/>
              </a:rPr>
              <a:t>راه </a:t>
            </a:r>
            <a:r>
              <a:rPr lang="fa-IR" dirty="0" smtClean="0">
                <a:cs typeface="Zar" pitchFamily="2" charset="-78"/>
              </a:rPr>
              <a:t>براي نيل </a:t>
            </a:r>
            <a:r>
              <a:rPr lang="fa-IR" dirty="0">
                <a:cs typeface="Zar" pitchFamily="2" charset="-78"/>
              </a:rPr>
              <a:t>به اهداف.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خط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مشي: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24175"/>
            <a:ext cx="7953375" cy="165417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خط‌مشي 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راهنماي تصميم‌گيري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اند و چارچوب </a:t>
            </a:r>
            <a:r>
              <a:rPr lang="fa-IR" dirty="0" smtClean="0">
                <a:cs typeface="Zar" pitchFamily="2" charset="-78"/>
              </a:rPr>
              <a:t>وسيعي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ايجاد مي‌کنند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مديران بايد </a:t>
            </a:r>
            <a:r>
              <a:rPr lang="fa-IR" dirty="0">
                <a:cs typeface="Zar" pitchFamily="2" charset="-78"/>
              </a:rPr>
              <a:t>در محدوده آنها </a:t>
            </a:r>
            <a:r>
              <a:rPr lang="fa-IR" dirty="0" smtClean="0">
                <a:cs typeface="Zar" pitchFamily="2" charset="-78"/>
              </a:rPr>
              <a:t>تصميم هاي آتي </a:t>
            </a:r>
            <a:r>
              <a:rPr lang="fa-IR" dirty="0">
                <a:cs typeface="Zar" pitchFamily="2" charset="-78"/>
              </a:rPr>
              <a:t>را اتخاذ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7838"/>
            <a:ext cx="8229600" cy="561498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sz="4400" dirty="0" smtClean="0">
                <a:cs typeface="Zar" pitchFamily="2" charset="-78"/>
              </a:rPr>
              <a:t>سازمان‌هاي توليدي:</a:t>
            </a:r>
            <a:endParaRPr lang="en-US" sz="4400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sz="4400" dirty="0">
              <a:cs typeface="Zar" pitchFamily="2" charset="-78"/>
            </a:endParaRP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سازمان‌ها از مواد خام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مواد </a:t>
            </a:r>
            <a:r>
              <a:rPr lang="fa-IR" dirty="0" smtClean="0">
                <a:cs typeface="Zar" pitchFamily="2" charset="-78"/>
              </a:rPr>
              <a:t>اوليه براي توليد </a:t>
            </a:r>
            <a:r>
              <a:rPr lang="fa-IR" dirty="0">
                <a:cs typeface="Zar" pitchFamily="2" charset="-78"/>
              </a:rPr>
              <a:t>کالا استفاده </a:t>
            </a:r>
            <a:r>
              <a:rPr lang="fa-IR" dirty="0" smtClean="0">
                <a:cs typeface="Zar" pitchFamily="2" charset="-78"/>
              </a:rPr>
              <a:t>مي‌کنند.مانند </a:t>
            </a:r>
            <a:r>
              <a:rPr lang="fa-IR" dirty="0">
                <a:cs typeface="Zar" pitchFamily="2" charset="-78"/>
              </a:rPr>
              <a:t>کارخانه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توليد </a:t>
            </a:r>
            <a:r>
              <a:rPr lang="fa-IR" dirty="0">
                <a:cs typeface="Zar" pitchFamily="2" charset="-78"/>
              </a:rPr>
              <a:t>کفش و </a:t>
            </a:r>
            <a:r>
              <a:rPr lang="fa-IR" dirty="0" smtClean="0">
                <a:cs typeface="Zar" pitchFamily="2" charset="-78"/>
              </a:rPr>
              <a:t>تلويزيون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sz="4400" dirty="0" smtClean="0">
                <a:cs typeface="Zar" pitchFamily="2" charset="-78"/>
              </a:rPr>
              <a:t>سازمان‌هاي خدماتي:</a:t>
            </a:r>
            <a:endParaRPr lang="en-US" sz="4400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sz="4400" dirty="0">
              <a:cs typeface="Zar" pitchFamily="2" charset="-78"/>
            </a:endParaRPr>
          </a:p>
          <a:p>
            <a:pPr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از سازمان‌ها خدمات ارائه </a:t>
            </a:r>
            <a:r>
              <a:rPr lang="fa-IR" dirty="0" smtClean="0">
                <a:cs typeface="Zar" pitchFamily="2" charset="-78"/>
              </a:rPr>
              <a:t>مي‌کنند </a:t>
            </a:r>
            <a:r>
              <a:rPr lang="fa-IR" dirty="0">
                <a:cs typeface="Zar" pitchFamily="2" charset="-78"/>
              </a:rPr>
              <a:t>مانند خدمات مشاوره </a:t>
            </a:r>
            <a:r>
              <a:rPr lang="fa-IR" dirty="0" smtClean="0">
                <a:cs typeface="Zar" pitchFamily="2" charset="-78"/>
              </a:rPr>
              <a:t>عمومي </a:t>
            </a:r>
            <a:r>
              <a:rPr lang="fa-IR" dirty="0">
                <a:cs typeface="Zar" pitchFamily="2" charset="-78"/>
              </a:rPr>
              <a:t>و خدمات </a:t>
            </a:r>
            <a:r>
              <a:rPr lang="fa-IR" dirty="0" smtClean="0">
                <a:cs typeface="Zar" pitchFamily="2" charset="-78"/>
              </a:rPr>
              <a:t>پزشکي</a:t>
            </a:r>
            <a:r>
              <a:rPr lang="en-US" dirty="0" smtClean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229600" cy="119221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روشها: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105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روشها </a:t>
            </a:r>
            <a:r>
              <a:rPr lang="fa-IR" dirty="0" smtClean="0">
                <a:cs typeface="Zar" pitchFamily="2" charset="-78"/>
              </a:rPr>
              <a:t>شيوه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مشخص،يا گامهايي معين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براي اجراي فعاليت‌هاي آينده تعيين مي‌کنند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راهنماي </a:t>
            </a:r>
            <a:r>
              <a:rPr lang="fa-IR" dirty="0">
                <a:cs typeface="Zar" pitchFamily="2" charset="-78"/>
              </a:rPr>
              <a:t>عمل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4400" dirty="0" smtClean="0">
                <a:cs typeface="Zar" pitchFamily="2" charset="-78"/>
              </a:rPr>
              <a:t>قوانين</a:t>
            </a:r>
            <a:r>
              <a:rPr lang="fa-IR" sz="4400" dirty="0">
                <a:cs typeface="Zar" pitchFamily="2" charset="-78"/>
              </a:rPr>
              <a:t>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اقدامات </a:t>
            </a:r>
            <a:r>
              <a:rPr lang="fa-IR" dirty="0" smtClean="0">
                <a:cs typeface="Zar" pitchFamily="2" charset="-78"/>
              </a:rPr>
              <a:t>الزامي ويژه اي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معين مي‌کنند(بايدها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نبايدها</a:t>
            </a:r>
            <a:r>
              <a:rPr lang="fa-IR" dirty="0">
                <a:cs typeface="Zar" pitchFamily="2" charset="-78"/>
              </a:rPr>
              <a:t>).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فرآيند تصميم‌گيري: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229600" cy="475138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1-تعريف </a:t>
            </a:r>
            <a:r>
              <a:rPr lang="fa-IR" sz="2800" dirty="0">
                <a:cs typeface="Zar" pitchFamily="2" charset="-78"/>
              </a:rPr>
              <a:t>مسئله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2-ارزيابي </a:t>
            </a:r>
            <a:r>
              <a:rPr lang="fa-IR" sz="2800" dirty="0">
                <a:cs typeface="Zar" pitchFamily="2" charset="-78"/>
              </a:rPr>
              <a:t>راه‌حلها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3-اتخاذ </a:t>
            </a:r>
            <a:r>
              <a:rPr lang="fa-IR" sz="2800" dirty="0" smtClean="0">
                <a:cs typeface="Zar" pitchFamily="2" charset="-78"/>
              </a:rPr>
              <a:t>تصميم(انتخاب </a:t>
            </a:r>
            <a:r>
              <a:rPr lang="fa-IR" sz="2800" dirty="0">
                <a:cs typeface="Zar" pitchFamily="2" charset="-78"/>
              </a:rPr>
              <a:t>راه‌حلها)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4-اجراي تصميم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		</a:t>
            </a:r>
            <a:r>
              <a:rPr lang="fa-IR" sz="2800" dirty="0" smtClean="0">
                <a:cs typeface="Zar" pitchFamily="2" charset="-78"/>
              </a:rPr>
              <a:t>5-ارزيابي نتايج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مسئله: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8229600" cy="50403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1-خوش ساختار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2 - بدساختار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4400" dirty="0">
                <a:cs typeface="Zar" pitchFamily="2" charset="-78"/>
              </a:rPr>
              <a:t>				انواع </a:t>
            </a:r>
            <a:r>
              <a:rPr lang="fa-IR" sz="4400" dirty="0" smtClean="0">
                <a:cs typeface="Zar" pitchFamily="2" charset="-78"/>
              </a:rPr>
              <a:t>تصميمات</a:t>
            </a:r>
            <a:r>
              <a:rPr lang="fa-IR" sz="4400" dirty="0">
                <a:cs typeface="Zar" pitchFamily="2" charset="-78"/>
              </a:rPr>
              <a:t>:</a:t>
            </a:r>
            <a:endParaRPr lang="fa-IR" sz="20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000" dirty="0">
                <a:cs typeface="Zar" pitchFamily="2" charset="-78"/>
              </a:rPr>
              <a:t>	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1-برنامه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شده						2-برنامه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نشده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رابطه انواع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تصميمها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و مسائل و سطوح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سازماني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854825" y="2451100"/>
            <a:ext cx="1495425" cy="2911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تصميمهاي </a:t>
            </a:r>
            <a:endParaRPr lang="fa-IR" sz="18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برنامه‌ريزي</a:t>
            </a:r>
            <a:endParaRPr lang="fa-IR" sz="1800" dirty="0">
              <a:effectLst/>
            </a:endParaRPr>
          </a:p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    نشده</a:t>
            </a:r>
          </a:p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             </a:t>
            </a:r>
          </a:p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            </a:t>
            </a:r>
            <a:r>
              <a:rPr lang="fa-IR" sz="1800" dirty="0" smtClean="0">
                <a:effectLst/>
              </a:rPr>
              <a:t>تصميمهاي  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          </a:t>
            </a:r>
            <a:r>
              <a:rPr lang="fa-IR" sz="1800" dirty="0" smtClean="0">
                <a:effectLst/>
              </a:rPr>
              <a:t>برنامه‌ريزي</a:t>
            </a:r>
            <a:endParaRPr lang="fa-IR" sz="1800" dirty="0">
              <a:effectLst/>
            </a:endParaRPr>
          </a:p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                شده</a:t>
            </a:r>
            <a:endParaRPr lang="en-US" sz="1800" dirty="0">
              <a:effectLst/>
            </a:endParaRPr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4095750" y="2449513"/>
            <a:ext cx="1625600" cy="2921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fa-IR" sz="1800">
                <a:effectLst/>
              </a:rPr>
              <a:t>بد ساختار</a:t>
            </a:r>
          </a:p>
          <a:p>
            <a:pPr algn="r" rtl="1">
              <a:spcBef>
                <a:spcPct val="50000"/>
              </a:spcBef>
            </a:pPr>
            <a:endParaRPr lang="fa-IR" sz="1800">
              <a:effectLst/>
            </a:endParaRPr>
          </a:p>
          <a:p>
            <a:pPr algn="r" rtl="1">
              <a:spcBef>
                <a:spcPct val="50000"/>
              </a:spcBef>
            </a:pPr>
            <a:endParaRPr lang="fa-IR" sz="1800">
              <a:effectLst/>
            </a:endParaRPr>
          </a:p>
          <a:p>
            <a:pPr algn="r" rtl="1">
              <a:spcBef>
                <a:spcPct val="50000"/>
              </a:spcBef>
            </a:pPr>
            <a:endParaRPr lang="fa-IR" sz="1800">
              <a:effectLst/>
            </a:endParaRPr>
          </a:p>
          <a:p>
            <a:pPr algn="r" rtl="1">
              <a:spcBef>
                <a:spcPct val="50000"/>
              </a:spcBef>
            </a:pPr>
            <a:endParaRPr lang="fa-IR" sz="1800">
              <a:effectLst/>
            </a:endParaRPr>
          </a:p>
          <a:p>
            <a:pPr algn="r" rtl="1">
              <a:spcBef>
                <a:spcPct val="50000"/>
              </a:spcBef>
            </a:pPr>
            <a:r>
              <a:rPr lang="fa-IR" sz="1800">
                <a:effectLst/>
              </a:rPr>
              <a:t>               </a:t>
            </a:r>
          </a:p>
          <a:p>
            <a:pPr algn="r" rtl="1">
              <a:spcBef>
                <a:spcPct val="50000"/>
              </a:spcBef>
            </a:pPr>
            <a:r>
              <a:rPr lang="fa-IR" sz="1800">
                <a:effectLst/>
              </a:rPr>
              <a:t>           خوش ساختار        </a:t>
            </a:r>
            <a:endParaRPr lang="en-US" sz="1800">
              <a:effectLst/>
            </a:endParaRPr>
          </a:p>
        </p:txBody>
      </p:sp>
      <p:sp>
        <p:nvSpPr>
          <p:cNvPr id="695301" name="Line 5"/>
          <p:cNvSpPr>
            <a:spLocks noChangeShapeType="1"/>
          </p:cNvSpPr>
          <p:nvPr/>
        </p:nvSpPr>
        <p:spPr bwMode="auto">
          <a:xfrm>
            <a:off x="4437063" y="2447925"/>
            <a:ext cx="842962" cy="290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95302" name="Line 6"/>
          <p:cNvSpPr>
            <a:spLocks noChangeShapeType="1"/>
          </p:cNvSpPr>
          <p:nvPr/>
        </p:nvSpPr>
        <p:spPr bwMode="auto">
          <a:xfrm>
            <a:off x="7185025" y="2471738"/>
            <a:ext cx="917575" cy="2887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95303" name="AutoShape 7"/>
          <p:cNvSpPr>
            <a:spLocks noChangeArrowheads="1"/>
          </p:cNvSpPr>
          <p:nvPr/>
        </p:nvSpPr>
        <p:spPr bwMode="auto">
          <a:xfrm>
            <a:off x="785813" y="2465388"/>
            <a:ext cx="2032000" cy="2916237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6913563" y="2012950"/>
            <a:ext cx="14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نوع </a:t>
            </a:r>
            <a:r>
              <a:rPr lang="fa-IR" sz="1800" dirty="0" smtClean="0">
                <a:effectLst/>
              </a:rPr>
              <a:t>تصميم‌گيري</a:t>
            </a:r>
            <a:endParaRPr lang="en-US" sz="1800" dirty="0">
              <a:effectLst/>
            </a:endParaRPr>
          </a:p>
        </p:txBody>
      </p:sp>
      <p:sp>
        <p:nvSpPr>
          <p:cNvPr id="695305" name="Text Box 9"/>
          <p:cNvSpPr txBox="1">
            <a:spLocks noChangeArrowheads="1"/>
          </p:cNvSpPr>
          <p:nvPr/>
        </p:nvSpPr>
        <p:spPr bwMode="auto">
          <a:xfrm>
            <a:off x="4087813" y="1984375"/>
            <a:ext cx="145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>
                <a:effectLst/>
              </a:rPr>
              <a:t>نوع مسئله</a:t>
            </a:r>
            <a:endParaRPr lang="en-US" sz="1800">
              <a:effectLst/>
            </a:endParaRPr>
          </a:p>
        </p:txBody>
      </p:sp>
      <p:sp>
        <p:nvSpPr>
          <p:cNvPr id="695306" name="Text Box 10"/>
          <p:cNvSpPr txBox="1">
            <a:spLocks noChangeArrowheads="1"/>
          </p:cNvSpPr>
          <p:nvPr/>
        </p:nvSpPr>
        <p:spPr bwMode="auto">
          <a:xfrm>
            <a:off x="915988" y="1998663"/>
            <a:ext cx="1595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dirty="0">
                <a:effectLst/>
              </a:rPr>
              <a:t>سطوح </a:t>
            </a:r>
            <a:r>
              <a:rPr lang="fa-IR" sz="1800" dirty="0" smtClean="0">
                <a:effectLst/>
              </a:rPr>
              <a:t>سازماني</a:t>
            </a:r>
            <a:endParaRPr lang="en-US" sz="1800" dirty="0">
              <a:effectLst/>
            </a:endParaRPr>
          </a:p>
        </p:txBody>
      </p:sp>
      <p:sp>
        <p:nvSpPr>
          <p:cNvPr id="695307" name="Text Box 11"/>
          <p:cNvSpPr txBox="1">
            <a:spLocks noChangeArrowheads="1"/>
          </p:cNvSpPr>
          <p:nvPr/>
        </p:nvSpPr>
        <p:spPr bwMode="auto">
          <a:xfrm>
            <a:off x="1157288" y="3384550"/>
            <a:ext cx="105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سطح بالا</a:t>
            </a:r>
            <a:endParaRPr lang="en-US" sz="1800">
              <a:effectLst/>
            </a:endParaRPr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1257300" y="4872038"/>
            <a:ext cx="105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 سطح </a:t>
            </a:r>
            <a:r>
              <a:rPr lang="fa-IR" sz="1800" dirty="0" smtClean="0">
                <a:effectLst/>
              </a:rPr>
              <a:t>پايين</a:t>
            </a:r>
            <a:endParaRPr lang="en-US" sz="1800" dirty="0">
              <a:effectLst/>
            </a:endParaRPr>
          </a:p>
        </p:txBody>
      </p:sp>
      <p:sp>
        <p:nvSpPr>
          <p:cNvPr id="695309" name="Line 13"/>
          <p:cNvSpPr>
            <a:spLocks noChangeShapeType="1"/>
          </p:cNvSpPr>
          <p:nvPr/>
        </p:nvSpPr>
        <p:spPr bwMode="auto">
          <a:xfrm>
            <a:off x="5694363" y="5370513"/>
            <a:ext cx="116205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95310" name="Line 14"/>
          <p:cNvSpPr>
            <a:spLocks noChangeShapeType="1"/>
          </p:cNvSpPr>
          <p:nvPr/>
        </p:nvSpPr>
        <p:spPr bwMode="auto">
          <a:xfrm>
            <a:off x="5664200" y="2451100"/>
            <a:ext cx="121920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95311" name="Line 15"/>
          <p:cNvSpPr>
            <a:spLocks noChangeShapeType="1"/>
          </p:cNvSpPr>
          <p:nvPr/>
        </p:nvSpPr>
        <p:spPr bwMode="auto">
          <a:xfrm flipH="1">
            <a:off x="2860675" y="5370513"/>
            <a:ext cx="1233488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95312" name="Line 16"/>
          <p:cNvSpPr>
            <a:spLocks noChangeShapeType="1"/>
          </p:cNvSpPr>
          <p:nvPr/>
        </p:nvSpPr>
        <p:spPr bwMode="auto">
          <a:xfrm flipH="1">
            <a:off x="1816100" y="2438400"/>
            <a:ext cx="227965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95313" name="Rectangle 17"/>
          <p:cNvSpPr>
            <a:spLocks noChangeArrowheads="1"/>
          </p:cNvSpPr>
          <p:nvPr/>
        </p:nvSpPr>
        <p:spPr bwMode="auto">
          <a:xfrm>
            <a:off x="422275" y="1625600"/>
            <a:ext cx="8404225" cy="44275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9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95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animBg="1"/>
      <p:bldP spid="695300" grpId="0" animBg="1"/>
      <p:bldP spid="695303" grpId="0" animBg="1"/>
      <p:bldP spid="695304" grpId="0"/>
      <p:bldP spid="695305" grpId="0"/>
      <p:bldP spid="695306" grpId="0"/>
      <p:bldP spid="695307" grpId="0"/>
      <p:bldP spid="695308" grpId="0"/>
      <p:bldP spid="6953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48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محيطي تصميم‌گيري: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229600" cy="4321175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اطمينان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مخاطره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عدم </a:t>
            </a:r>
            <a:r>
              <a:rPr lang="fa-IR" dirty="0" smtClean="0">
                <a:cs typeface="Zar" pitchFamily="2" charset="-78"/>
              </a:rPr>
              <a:t>اطمينان</a:t>
            </a: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ابهام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تصميم‌گيري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ph idx="4294967295"/>
          </p:nvPr>
        </p:nvGraphicFramePr>
        <p:xfrm>
          <a:off x="0" y="1930400"/>
          <a:ext cx="2151063" cy="40640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  <p:sp>
        <p:nvSpPr>
          <p:cNvPr id="697347" name="AutoShape 3"/>
          <p:cNvSpPr>
            <a:spLocks noChangeArrowheads="1"/>
          </p:cNvSpPr>
          <p:nvPr/>
        </p:nvSpPr>
        <p:spPr bwMode="auto">
          <a:xfrm>
            <a:off x="508000" y="2887663"/>
            <a:ext cx="8418513" cy="798512"/>
          </a:xfrm>
          <a:prstGeom prst="parallelogram">
            <a:avLst>
              <a:gd name="adj" fmla="val 263569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279688" dir="776834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5878513" y="39766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هيچ</a:t>
            </a:r>
            <a:endParaRPr lang="en-US" sz="1800" dirty="0">
              <a:effectLst/>
            </a:endParaRP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3238500" y="39925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سطح اطلاعات</a:t>
            </a:r>
            <a:endParaRPr lang="en-US" sz="1800">
              <a:effectLst/>
            </a:endParaRP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312738" y="3948113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کامل</a:t>
            </a:r>
            <a:endParaRPr lang="en-US" sz="1800">
              <a:effectLst/>
            </a:endParaRP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6273800" y="3233738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ابهام</a:t>
            </a:r>
            <a:endParaRPr lang="en-US" sz="1800">
              <a:effectLst/>
            </a:endParaRPr>
          </a:p>
        </p:txBody>
      </p:sp>
      <p:sp>
        <p:nvSpPr>
          <p:cNvPr id="697352" name="Text Box 8"/>
          <p:cNvSpPr txBox="1">
            <a:spLocks noChangeArrowheads="1"/>
          </p:cNvSpPr>
          <p:nvPr/>
        </p:nvSpPr>
        <p:spPr bwMode="auto">
          <a:xfrm>
            <a:off x="4649788" y="3249613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عدم </a:t>
            </a:r>
            <a:r>
              <a:rPr lang="fa-IR" sz="1800" dirty="0" smtClean="0">
                <a:effectLst/>
              </a:rPr>
              <a:t>اطمينان</a:t>
            </a:r>
            <a:endParaRPr lang="en-US" sz="1800" dirty="0">
              <a:effectLst/>
            </a:endParaRPr>
          </a:p>
        </p:txBody>
      </p:sp>
      <p:sp>
        <p:nvSpPr>
          <p:cNvPr id="697353" name="Text Box 9"/>
          <p:cNvSpPr txBox="1">
            <a:spLocks noChangeArrowheads="1"/>
          </p:cNvSpPr>
          <p:nvPr/>
        </p:nvSpPr>
        <p:spPr bwMode="auto">
          <a:xfrm>
            <a:off x="2640013" y="3221038"/>
            <a:ext cx="1566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مخاطره</a:t>
            </a:r>
            <a:endParaRPr lang="en-US" sz="1800">
              <a:effectLst/>
            </a:endParaRPr>
          </a:p>
        </p:txBody>
      </p:sp>
      <p:sp>
        <p:nvSpPr>
          <p:cNvPr id="697354" name="Text Box 10"/>
          <p:cNvSpPr txBox="1">
            <a:spLocks noChangeArrowheads="1"/>
          </p:cNvSpPr>
          <p:nvPr/>
        </p:nvSpPr>
        <p:spPr bwMode="auto">
          <a:xfrm>
            <a:off x="1979613" y="3235325"/>
            <a:ext cx="88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اطمينان</a:t>
            </a:r>
            <a:endParaRPr lang="en-US" sz="18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7" grpId="0" animBg="1"/>
      <p:bldP spid="697348" grpId="0"/>
      <p:bldP spid="697349" grpId="0"/>
      <p:bldP spid="697350" grpId="0"/>
      <p:bldP spid="697351" grpId="0"/>
      <p:bldP spid="697352" grpId="0"/>
      <p:bldP spid="697353" grpId="0"/>
      <p:bldP spid="6973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اطمينان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13063"/>
            <a:ext cx="8229600" cy="202882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شرايط اطمينان مديران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يک مسئله،راه‌حلهاي جايگزين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نتايج احتمالي </a:t>
            </a:r>
            <a:r>
              <a:rPr lang="fa-IR" dirty="0">
                <a:cs typeface="Zar" pitchFamily="2" charset="-78"/>
              </a:rPr>
              <a:t>آن راه‌حلها کاملا </a:t>
            </a:r>
            <a:r>
              <a:rPr lang="fa-IR" dirty="0" smtClean="0">
                <a:cs typeface="Zar" pitchFamily="2" charset="-78"/>
              </a:rPr>
              <a:t>آگاهي </a:t>
            </a:r>
            <a:r>
              <a:rPr lang="fa-IR" dirty="0">
                <a:cs typeface="Zar" pitchFamily="2" charset="-78"/>
              </a:rPr>
              <a:t>دارند، </a:t>
            </a:r>
            <a:r>
              <a:rPr lang="fa-IR" dirty="0" smtClean="0">
                <a:cs typeface="Zar" pitchFamily="2" charset="-78"/>
              </a:rPr>
              <a:t>بنابراين مي‌توانند وقايع </a:t>
            </a:r>
            <a:r>
              <a:rPr lang="fa-IR" dirty="0">
                <a:cs typeface="Zar" pitchFamily="2" charset="-78"/>
              </a:rPr>
              <a:t>موثر بر آنها </a:t>
            </a:r>
            <a:r>
              <a:rPr lang="fa-IR" dirty="0" smtClean="0">
                <a:cs typeface="Zar" pitchFamily="2" charset="-78"/>
              </a:rPr>
              <a:t>يا نتايج </a:t>
            </a:r>
            <a:r>
              <a:rPr lang="fa-IR" dirty="0">
                <a:cs typeface="Zar" pitchFamily="2" charset="-78"/>
              </a:rPr>
              <a:t>آنها را نظارت 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07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مخاطره: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97200"/>
            <a:ext cx="8229600" cy="21002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 </a:t>
            </a:r>
            <a:r>
              <a:rPr lang="fa-IR" dirty="0">
                <a:cs typeface="Zar" pitchFamily="2" charset="-78"/>
              </a:rPr>
              <a:t>مسئله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شناسد، اطلاعات </a:t>
            </a:r>
            <a:r>
              <a:rPr lang="fa-IR" dirty="0" smtClean="0">
                <a:cs typeface="Zar" pitchFamily="2" charset="-78"/>
              </a:rPr>
              <a:t>کافي براي </a:t>
            </a:r>
            <a:r>
              <a:rPr lang="fa-IR" dirty="0">
                <a:cs typeface="Zar" pitchFamily="2" charset="-78"/>
              </a:rPr>
              <a:t>شناخت راه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حلهاي </a:t>
            </a:r>
            <a:r>
              <a:rPr lang="fa-IR" dirty="0">
                <a:cs typeface="Zar" pitchFamily="2" charset="-78"/>
              </a:rPr>
              <a:t>ممکن در </a:t>
            </a:r>
            <a:r>
              <a:rPr lang="fa-IR" dirty="0" smtClean="0">
                <a:cs typeface="Zar" pitchFamily="2" charset="-78"/>
              </a:rPr>
              <a:t>اختيار </a:t>
            </a:r>
            <a:r>
              <a:rPr lang="fa-IR" dirty="0">
                <a:cs typeface="Zar" pitchFamily="2" charset="-78"/>
              </a:rPr>
              <a:t>دارد و براساس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اطلاعات احتمال کسب </a:t>
            </a:r>
            <a:r>
              <a:rPr lang="fa-IR" dirty="0" smtClean="0">
                <a:cs typeface="Zar" pitchFamily="2" charset="-78"/>
              </a:rPr>
              <a:t>نتيجه </a:t>
            </a:r>
            <a:r>
              <a:rPr lang="fa-IR" dirty="0">
                <a:cs typeface="Zar" pitchFamily="2" charset="-78"/>
              </a:rPr>
              <a:t>مطلوب از هر راه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حل را </a:t>
            </a:r>
            <a:r>
              <a:rPr lang="fa-IR" dirty="0" smtClean="0">
                <a:cs typeface="Zar" pitchFamily="2" charset="-78"/>
              </a:rPr>
              <a:t>تخمين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زند.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روش اخذ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مخاطره: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00213"/>
            <a:ext cx="8229600" cy="4619625"/>
          </a:xfrm>
        </p:spPr>
        <p:txBody>
          <a:bodyPr/>
          <a:lstStyle/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1)يک </a:t>
            </a:r>
            <a:r>
              <a:rPr lang="fa-IR" dirty="0">
                <a:cs typeface="Zar" pitchFamily="2" charset="-78"/>
              </a:rPr>
              <a:t>راه از </a:t>
            </a:r>
            <a:r>
              <a:rPr lang="fa-IR" dirty="0" smtClean="0">
                <a:cs typeface="Zar" pitchFamily="2" charset="-78"/>
              </a:rPr>
              <a:t>ميان راههاي </a:t>
            </a:r>
            <a:r>
              <a:rPr lang="fa-IR" dirty="0">
                <a:cs typeface="Zar" pitchFamily="2" charset="-78"/>
              </a:rPr>
              <a:t>ممکن انتخاب شود.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2)تمام </a:t>
            </a:r>
            <a:r>
              <a:rPr lang="fa-IR" dirty="0" smtClean="0">
                <a:cs typeface="Zar" pitchFamily="2" charset="-78"/>
              </a:rPr>
              <a:t>نتايج </a:t>
            </a:r>
            <a:r>
              <a:rPr lang="fa-IR" dirty="0">
                <a:cs typeface="Zar" pitchFamily="2" charset="-78"/>
              </a:rPr>
              <a:t>حاصل از راه انتخاب شده با توجه به </a:t>
            </a:r>
            <a:r>
              <a:rPr lang="fa-IR" dirty="0" smtClean="0">
                <a:cs typeface="Zar" pitchFamily="2" charset="-78"/>
              </a:rPr>
              <a:t>شرايط محيطي </a:t>
            </a:r>
            <a:r>
              <a:rPr lang="fa-IR" dirty="0">
                <a:cs typeface="Zar" pitchFamily="2" charset="-78"/>
              </a:rPr>
              <a:t>مختلف </a:t>
            </a:r>
            <a:r>
              <a:rPr lang="fa-IR" dirty="0" smtClean="0">
                <a:cs typeface="Zar" pitchFamily="2" charset="-78"/>
              </a:rPr>
              <a:t>ارزيابي </a:t>
            </a:r>
            <a:r>
              <a:rPr lang="fa-IR" dirty="0">
                <a:cs typeface="Zar" pitchFamily="2" charset="-78"/>
              </a:rPr>
              <a:t>شود.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3)هر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نتايج </a:t>
            </a:r>
            <a:r>
              <a:rPr lang="fa-IR" dirty="0">
                <a:cs typeface="Zar" pitchFamily="2" charset="-78"/>
              </a:rPr>
              <a:t>در احتمال وقوع </a:t>
            </a:r>
            <a:r>
              <a:rPr lang="fa-IR" dirty="0" smtClean="0">
                <a:cs typeface="Zar" pitchFamily="2" charset="-78"/>
              </a:rPr>
              <a:t>شرايط محيطي </a:t>
            </a:r>
            <a:r>
              <a:rPr lang="fa-IR" dirty="0">
                <a:cs typeface="Zar" pitchFamily="2" charset="-78"/>
              </a:rPr>
              <a:t>آن ضرب شود.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4)نتايج </a:t>
            </a:r>
            <a:r>
              <a:rPr lang="fa-IR" dirty="0">
                <a:cs typeface="Zar" pitchFamily="2" charset="-78"/>
              </a:rPr>
              <a:t>حاصل از مرحله (3)با هم جمع شوند تا ارزش مورد انتظار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راه </a:t>
            </a:r>
            <a:r>
              <a:rPr lang="fa-IR" dirty="0" smtClean="0">
                <a:cs typeface="Zar" pitchFamily="2" charset="-78"/>
              </a:rPr>
              <a:t>انتخابي </a:t>
            </a:r>
            <a:r>
              <a:rPr lang="fa-IR" dirty="0">
                <a:cs typeface="Zar" pitchFamily="2" charset="-78"/>
              </a:rPr>
              <a:t>در مرحله(1)به دست 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5)مراحل (1) تا (</a:t>
            </a:r>
            <a:r>
              <a:rPr lang="fa-IR" dirty="0" smtClean="0">
                <a:cs typeface="Zar" pitchFamily="2" charset="-78"/>
              </a:rPr>
              <a:t>4)براي بقيه راههاي </a:t>
            </a:r>
            <a:r>
              <a:rPr lang="fa-IR" dirty="0">
                <a:cs typeface="Zar" pitchFamily="2" charset="-78"/>
              </a:rPr>
              <a:t>ممکن تکرار شود.</a:t>
            </a:r>
          </a:p>
          <a:p>
            <a:pPr marL="609600" indent="-609600" algn="justLow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6)اکنون </a:t>
            </a:r>
            <a:r>
              <a:rPr lang="fa-IR" dirty="0" smtClean="0">
                <a:cs typeface="Zar" pitchFamily="2" charset="-78"/>
              </a:rPr>
              <a:t>راه‌حلي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بالاترين </a:t>
            </a:r>
            <a:r>
              <a:rPr lang="fa-IR" dirty="0">
                <a:cs typeface="Zar" pitchFamily="2" charset="-78"/>
              </a:rPr>
              <a:t>ارزش مورد </a:t>
            </a:r>
            <a:r>
              <a:rPr lang="fa-IR" dirty="0" smtClean="0">
                <a:cs typeface="Zar" pitchFamily="2" charset="-78"/>
              </a:rPr>
              <a:t>انتظار(براي </a:t>
            </a:r>
            <a:r>
              <a:rPr lang="fa-IR" dirty="0">
                <a:cs typeface="Zar" pitchFamily="2" charset="-78"/>
              </a:rPr>
              <a:t>سود)را دارد به عنوان راه‌حل </a:t>
            </a:r>
            <a:r>
              <a:rPr lang="fa-IR" dirty="0" smtClean="0">
                <a:cs typeface="Zar" pitchFamily="2" charset="-78"/>
              </a:rPr>
              <a:t>انتخابي برگزيده 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مثالي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از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تصميم‌گيري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عدم مخاطره: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9700" y="2924175"/>
            <a:ext cx="7734300" cy="24606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مديريت يک </a:t>
            </a:r>
            <a:r>
              <a:rPr lang="fa-IR" dirty="0">
                <a:cs typeface="Zar" pitchFamily="2" charset="-78"/>
              </a:rPr>
              <a:t>فروشگاه متوجه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موضوع شد که </a:t>
            </a:r>
            <a:r>
              <a:rPr lang="fa-IR" dirty="0" smtClean="0">
                <a:cs typeface="Zar" pitchFamily="2" charset="-78"/>
              </a:rPr>
              <a:t>سوددهي </a:t>
            </a:r>
            <a:r>
              <a:rPr lang="fa-IR" dirty="0">
                <a:cs typeface="Zar" pitchFamily="2" charset="-78"/>
              </a:rPr>
              <a:t>فروشگاه </a:t>
            </a:r>
            <a:r>
              <a:rPr lang="fa-IR" dirty="0" smtClean="0">
                <a:cs typeface="Zar" pitchFamily="2" charset="-78"/>
              </a:rPr>
              <a:t>جديد </a:t>
            </a:r>
            <a:r>
              <a:rPr lang="fa-IR" dirty="0">
                <a:cs typeface="Zar" pitchFamily="2" charset="-78"/>
              </a:rPr>
              <a:t>در ده سال </a:t>
            </a:r>
            <a:r>
              <a:rPr lang="fa-IR" dirty="0" smtClean="0">
                <a:cs typeface="Zar" pitchFamily="2" charset="-78"/>
              </a:rPr>
              <a:t>آينده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افزايش جمعيت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محلهاي </a:t>
            </a:r>
            <a:r>
              <a:rPr lang="fa-IR" dirty="0">
                <a:cs typeface="Zar" pitchFamily="2" charset="-78"/>
              </a:rPr>
              <a:t>مورد نظر مرتبط است و </a:t>
            </a:r>
            <a:r>
              <a:rPr lang="fa-IR" dirty="0" smtClean="0">
                <a:cs typeface="Zar" pitchFamily="2" charset="-78"/>
              </a:rPr>
              <a:t>اين عاملي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آن از </a:t>
            </a:r>
            <a:r>
              <a:rPr lang="fa-IR" dirty="0" smtClean="0">
                <a:cs typeface="Zar" pitchFamily="2" charset="-78"/>
              </a:rPr>
              <a:t>حيطه </a:t>
            </a:r>
            <a:r>
              <a:rPr lang="fa-IR" dirty="0">
                <a:cs typeface="Zar" pitchFamily="2" charset="-78"/>
              </a:rPr>
              <a:t>قدرت سازمان خارج است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29600" cy="5614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4400" dirty="0" smtClean="0">
                <a:cs typeface="Zar" pitchFamily="2" charset="-78"/>
              </a:rPr>
              <a:t>سازمان‌هاي دولتي:</a:t>
            </a:r>
            <a:endParaRPr lang="fa-IR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</a:t>
            </a: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سازمان‌ها تحت کنترل دولت هستند.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sz="4400" dirty="0" smtClean="0">
                <a:cs typeface="Zar" pitchFamily="2" charset="-78"/>
              </a:rPr>
              <a:t>سازمان‌هاي خصوصي:</a:t>
            </a:r>
            <a:endParaRPr lang="fa-IR" sz="44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سازمان‌ها </a:t>
            </a:r>
            <a:r>
              <a:rPr lang="fa-IR" dirty="0" smtClean="0">
                <a:cs typeface="Zar" pitchFamily="2" charset="-78"/>
              </a:rPr>
              <a:t>بجاي </a:t>
            </a:r>
            <a:r>
              <a:rPr lang="fa-IR" dirty="0">
                <a:cs typeface="Zar" pitchFamily="2" charset="-78"/>
              </a:rPr>
              <a:t>کنترل دولت توسط افراد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بخش </a:t>
            </a:r>
            <a:r>
              <a:rPr lang="fa-IR" dirty="0" smtClean="0">
                <a:cs typeface="Zar" pitchFamily="2" charset="-78"/>
              </a:rPr>
              <a:t>دولتي </a:t>
            </a:r>
            <a:r>
              <a:rPr lang="fa-IR" dirty="0">
                <a:cs typeface="Zar" pitchFamily="2" charset="-78"/>
              </a:rPr>
              <a:t>کنترل </a:t>
            </a:r>
            <a:r>
              <a:rPr lang="fa-IR" dirty="0" smtClean="0">
                <a:cs typeface="Zar" pitchFamily="2" charset="-78"/>
              </a:rPr>
              <a:t>مي‌شوند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Line 2"/>
          <p:cNvSpPr>
            <a:spLocks noChangeShapeType="1"/>
          </p:cNvSpPr>
          <p:nvPr/>
        </p:nvSpPr>
        <p:spPr bwMode="auto">
          <a:xfrm flipH="1">
            <a:off x="754063" y="1944688"/>
            <a:ext cx="750411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2467" name="Line 3"/>
          <p:cNvSpPr>
            <a:spLocks noChangeShapeType="1"/>
          </p:cNvSpPr>
          <p:nvPr/>
        </p:nvSpPr>
        <p:spPr bwMode="auto">
          <a:xfrm flipH="1">
            <a:off x="741363" y="2532063"/>
            <a:ext cx="750411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2468" name="Line 4"/>
          <p:cNvSpPr>
            <a:spLocks noChangeShapeType="1"/>
          </p:cNvSpPr>
          <p:nvPr/>
        </p:nvSpPr>
        <p:spPr bwMode="auto">
          <a:xfrm flipH="1">
            <a:off x="741363" y="5332413"/>
            <a:ext cx="750411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2469" name="Line 5"/>
          <p:cNvSpPr>
            <a:spLocks noChangeShapeType="1"/>
          </p:cNvSpPr>
          <p:nvPr/>
        </p:nvSpPr>
        <p:spPr bwMode="auto">
          <a:xfrm flipH="1">
            <a:off x="728663" y="5776913"/>
            <a:ext cx="750411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6691313" y="20574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محل فروشگاه</a:t>
            </a:r>
            <a:endParaRPr lang="en-US" sz="1800">
              <a:effectLst/>
            </a:endParaRPr>
          </a:p>
        </p:txBody>
      </p:sp>
      <p:sp>
        <p:nvSpPr>
          <p:cNvPr id="702471" name="Text Box 7"/>
          <p:cNvSpPr txBox="1">
            <a:spLocks noChangeArrowheads="1"/>
          </p:cNvSpPr>
          <p:nvPr/>
        </p:nvSpPr>
        <p:spPr bwMode="auto">
          <a:xfrm>
            <a:off x="4872038" y="1916113"/>
            <a:ext cx="164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dirty="0" smtClean="0">
                <a:effectLst/>
              </a:rPr>
              <a:t>ميزان </a:t>
            </a:r>
            <a:r>
              <a:rPr lang="fa-IR" sz="1800" dirty="0">
                <a:effectLst/>
              </a:rPr>
              <a:t>سود در رشد کم </a:t>
            </a:r>
            <a:r>
              <a:rPr lang="fa-IR" sz="1800" dirty="0" smtClean="0">
                <a:effectLst/>
              </a:rPr>
              <a:t>جمعيت</a:t>
            </a:r>
            <a:endParaRPr lang="en-US" sz="1800" dirty="0">
              <a:effectLst/>
            </a:endParaRPr>
          </a:p>
        </p:txBody>
      </p:sp>
      <p:sp>
        <p:nvSpPr>
          <p:cNvPr id="702472" name="Rectangle 8"/>
          <p:cNvSpPr>
            <a:spLocks noChangeArrowheads="1"/>
          </p:cNvSpPr>
          <p:nvPr/>
        </p:nvSpPr>
        <p:spPr bwMode="auto">
          <a:xfrm>
            <a:off x="2979738" y="1962150"/>
            <a:ext cx="178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1800" dirty="0" smtClean="0">
                <a:effectLst/>
              </a:rPr>
              <a:t>ميزان </a:t>
            </a:r>
            <a:r>
              <a:rPr lang="fa-IR" sz="1800" dirty="0">
                <a:effectLst/>
              </a:rPr>
              <a:t>سود در رشد متوسط </a:t>
            </a:r>
            <a:r>
              <a:rPr lang="fa-IR" sz="1800" dirty="0" smtClean="0">
                <a:effectLst/>
              </a:rPr>
              <a:t>جمعيت</a:t>
            </a:r>
            <a:endParaRPr lang="en-US" sz="1800" dirty="0">
              <a:effectLst/>
            </a:endParaRPr>
          </a:p>
        </p:txBody>
      </p:sp>
      <p:sp>
        <p:nvSpPr>
          <p:cNvPr id="702473" name="Text Box 9"/>
          <p:cNvSpPr txBox="1">
            <a:spLocks noChangeArrowheads="1"/>
          </p:cNvSpPr>
          <p:nvPr/>
        </p:nvSpPr>
        <p:spPr bwMode="auto">
          <a:xfrm>
            <a:off x="965200" y="1958975"/>
            <a:ext cx="15525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1800" dirty="0" smtClean="0">
                <a:effectLst/>
              </a:rPr>
              <a:t>ميزان </a:t>
            </a:r>
            <a:r>
              <a:rPr lang="fa-IR" sz="1800" dirty="0">
                <a:effectLst/>
              </a:rPr>
              <a:t>سود در رشد </a:t>
            </a:r>
            <a:r>
              <a:rPr lang="fa-IR" sz="1800" dirty="0" smtClean="0">
                <a:effectLst/>
              </a:rPr>
              <a:t>زياد جمعيت</a:t>
            </a:r>
            <a:endParaRPr lang="en-US" sz="1800" dirty="0">
              <a:effectLst/>
            </a:endParaRPr>
          </a:p>
        </p:txBody>
      </p:sp>
      <p:sp>
        <p:nvSpPr>
          <p:cNvPr id="702474" name="Text Box 10"/>
          <p:cNvSpPr txBox="1">
            <a:spLocks noChangeArrowheads="1"/>
          </p:cNvSpPr>
          <p:nvPr/>
        </p:nvSpPr>
        <p:spPr bwMode="auto">
          <a:xfrm>
            <a:off x="6613525" y="5389563"/>
            <a:ext cx="1973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1800">
                <a:effectLst/>
              </a:rPr>
              <a:t>احتمال وقوع</a:t>
            </a:r>
            <a:endParaRPr lang="en-US" sz="1800">
              <a:effectLst/>
            </a:endParaRPr>
          </a:p>
        </p:txBody>
      </p:sp>
      <p:sp>
        <p:nvSpPr>
          <p:cNvPr id="702475" name="Text Box 11"/>
          <p:cNvSpPr txBox="1">
            <a:spLocks noChangeArrowheads="1"/>
          </p:cNvSpPr>
          <p:nvPr/>
        </p:nvSpPr>
        <p:spPr bwMode="auto">
          <a:xfrm>
            <a:off x="7378700" y="27241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1</a:t>
            </a:r>
            <a:endParaRPr lang="en-US" sz="1800">
              <a:effectLst/>
            </a:endParaRPr>
          </a:p>
        </p:txBody>
      </p:sp>
      <p:sp>
        <p:nvSpPr>
          <p:cNvPr id="702476" name="Text Box 12"/>
          <p:cNvSpPr txBox="1">
            <a:spLocks noChangeArrowheads="1"/>
          </p:cNvSpPr>
          <p:nvPr/>
        </p:nvSpPr>
        <p:spPr bwMode="auto">
          <a:xfrm>
            <a:off x="7007225" y="3427413"/>
            <a:ext cx="74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2</a:t>
            </a:r>
            <a:endParaRPr lang="en-US" sz="1800">
              <a:effectLst/>
            </a:endParaRPr>
          </a:p>
        </p:txBody>
      </p:sp>
      <p:sp>
        <p:nvSpPr>
          <p:cNvPr id="702477" name="Text Box 13"/>
          <p:cNvSpPr txBox="1">
            <a:spLocks noChangeArrowheads="1"/>
          </p:cNvSpPr>
          <p:nvPr/>
        </p:nvSpPr>
        <p:spPr bwMode="auto">
          <a:xfrm>
            <a:off x="7248525" y="4070350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</a:t>
            </a:r>
            <a:endParaRPr lang="en-US" sz="1800">
              <a:effectLst/>
            </a:endParaRPr>
          </a:p>
        </p:txBody>
      </p:sp>
      <p:sp>
        <p:nvSpPr>
          <p:cNvPr id="702478" name="Text Box 14"/>
          <p:cNvSpPr txBox="1">
            <a:spLocks noChangeArrowheads="1"/>
          </p:cNvSpPr>
          <p:nvPr/>
        </p:nvSpPr>
        <p:spPr bwMode="auto">
          <a:xfrm>
            <a:off x="7380288" y="4697413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4</a:t>
            </a:r>
            <a:endParaRPr lang="en-US" sz="1800">
              <a:effectLst/>
            </a:endParaRPr>
          </a:p>
        </p:txBody>
      </p:sp>
      <p:sp>
        <p:nvSpPr>
          <p:cNvPr id="702479" name="Text Box 15"/>
          <p:cNvSpPr txBox="1">
            <a:spLocks noChangeArrowheads="1"/>
          </p:cNvSpPr>
          <p:nvPr/>
        </p:nvSpPr>
        <p:spPr bwMode="auto">
          <a:xfrm>
            <a:off x="5473700" y="270192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</a:t>
            </a:r>
            <a:endParaRPr lang="en-US" sz="1800">
              <a:effectLst/>
            </a:endParaRPr>
          </a:p>
        </p:txBody>
      </p:sp>
      <p:sp>
        <p:nvSpPr>
          <p:cNvPr id="702480" name="Text Box 16"/>
          <p:cNvSpPr txBox="1">
            <a:spLocks noChangeArrowheads="1"/>
          </p:cNvSpPr>
          <p:nvPr/>
        </p:nvSpPr>
        <p:spPr bwMode="auto">
          <a:xfrm>
            <a:off x="4959350" y="3443288"/>
            <a:ext cx="94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2</a:t>
            </a:r>
            <a:endParaRPr lang="en-US" sz="1800">
              <a:effectLst/>
            </a:endParaRPr>
          </a:p>
        </p:txBody>
      </p:sp>
      <p:sp>
        <p:nvSpPr>
          <p:cNvPr id="702481" name="Text Box 17"/>
          <p:cNvSpPr txBox="1">
            <a:spLocks noChangeArrowheads="1"/>
          </p:cNvSpPr>
          <p:nvPr/>
        </p:nvSpPr>
        <p:spPr bwMode="auto">
          <a:xfrm>
            <a:off x="5033963" y="41132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4</a:t>
            </a:r>
            <a:endParaRPr lang="en-US" sz="1800">
              <a:effectLst/>
            </a:endParaRPr>
          </a:p>
        </p:txBody>
      </p:sp>
      <p:sp>
        <p:nvSpPr>
          <p:cNvPr id="702482" name="Text Box 18"/>
          <p:cNvSpPr txBox="1">
            <a:spLocks noChangeArrowheads="1"/>
          </p:cNvSpPr>
          <p:nvPr/>
        </p:nvSpPr>
        <p:spPr bwMode="auto">
          <a:xfrm>
            <a:off x="5133975" y="4683125"/>
            <a:ext cx="754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6</a:t>
            </a:r>
            <a:endParaRPr lang="en-US" sz="1800">
              <a:effectLst/>
            </a:endParaRPr>
          </a:p>
        </p:txBody>
      </p:sp>
      <p:sp>
        <p:nvSpPr>
          <p:cNvPr id="702483" name="Text Box 19"/>
          <p:cNvSpPr txBox="1">
            <a:spLocks noChangeArrowheads="1"/>
          </p:cNvSpPr>
          <p:nvPr/>
        </p:nvSpPr>
        <p:spPr bwMode="auto">
          <a:xfrm>
            <a:off x="3160713" y="268763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8</a:t>
            </a:r>
            <a:endParaRPr lang="en-US" sz="1800">
              <a:effectLst/>
            </a:endParaRPr>
          </a:p>
        </p:txBody>
      </p:sp>
      <p:sp>
        <p:nvSpPr>
          <p:cNvPr id="702484" name="Text Box 20"/>
          <p:cNvSpPr txBox="1">
            <a:spLocks noChangeArrowheads="1"/>
          </p:cNvSpPr>
          <p:nvPr/>
        </p:nvSpPr>
        <p:spPr bwMode="auto">
          <a:xfrm>
            <a:off x="3417888" y="3475038"/>
            <a:ext cx="595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6</a:t>
            </a:r>
            <a:endParaRPr lang="en-US" sz="1800">
              <a:effectLst/>
            </a:endParaRPr>
          </a:p>
        </p:txBody>
      </p:sp>
      <p:sp>
        <p:nvSpPr>
          <p:cNvPr id="702485" name="Text Box 21"/>
          <p:cNvSpPr txBox="1">
            <a:spLocks noChangeArrowheads="1"/>
          </p:cNvSpPr>
          <p:nvPr/>
        </p:nvSpPr>
        <p:spPr bwMode="auto">
          <a:xfrm>
            <a:off x="3378200" y="4132263"/>
            <a:ext cx="623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5</a:t>
            </a:r>
            <a:endParaRPr lang="en-US" sz="1800">
              <a:effectLst/>
            </a:endParaRPr>
          </a:p>
        </p:txBody>
      </p:sp>
      <p:sp>
        <p:nvSpPr>
          <p:cNvPr id="702486" name="Text Box 22"/>
          <p:cNvSpPr txBox="1">
            <a:spLocks noChangeArrowheads="1"/>
          </p:cNvSpPr>
          <p:nvPr/>
        </p:nvSpPr>
        <p:spPr bwMode="auto">
          <a:xfrm>
            <a:off x="3402013" y="46783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7</a:t>
            </a:r>
            <a:endParaRPr lang="en-US" sz="1800">
              <a:effectLst/>
            </a:endParaRPr>
          </a:p>
        </p:txBody>
      </p:sp>
      <p:sp>
        <p:nvSpPr>
          <p:cNvPr id="702487" name="Text Box 23"/>
          <p:cNvSpPr txBox="1">
            <a:spLocks noChangeArrowheads="1"/>
          </p:cNvSpPr>
          <p:nvPr/>
        </p:nvSpPr>
        <p:spPr bwMode="auto">
          <a:xfrm>
            <a:off x="1589088" y="266700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9</a:t>
            </a:r>
            <a:endParaRPr lang="en-US" sz="1800">
              <a:effectLst/>
            </a:endParaRPr>
          </a:p>
        </p:txBody>
      </p:sp>
      <p:sp>
        <p:nvSpPr>
          <p:cNvPr id="702488" name="Text Box 24"/>
          <p:cNvSpPr txBox="1">
            <a:spLocks noChangeArrowheads="1"/>
          </p:cNvSpPr>
          <p:nvPr/>
        </p:nvSpPr>
        <p:spPr bwMode="auto">
          <a:xfrm>
            <a:off x="1185863" y="336550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11</a:t>
            </a:r>
            <a:endParaRPr lang="en-US" sz="1800">
              <a:effectLst/>
            </a:endParaRPr>
          </a:p>
        </p:txBody>
      </p:sp>
      <p:sp>
        <p:nvSpPr>
          <p:cNvPr id="702489" name="Text Box 25"/>
          <p:cNvSpPr txBox="1">
            <a:spLocks noChangeArrowheads="1"/>
          </p:cNvSpPr>
          <p:nvPr/>
        </p:nvSpPr>
        <p:spPr bwMode="auto">
          <a:xfrm>
            <a:off x="1127125" y="467836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6</a:t>
            </a:r>
            <a:endParaRPr lang="en-US" sz="1800">
              <a:effectLst/>
            </a:endParaRPr>
          </a:p>
        </p:txBody>
      </p:sp>
      <p:sp>
        <p:nvSpPr>
          <p:cNvPr id="702490" name="Text Box 26"/>
          <p:cNvSpPr txBox="1">
            <a:spLocks noChangeArrowheads="1"/>
          </p:cNvSpPr>
          <p:nvPr/>
        </p:nvSpPr>
        <p:spPr bwMode="auto">
          <a:xfrm>
            <a:off x="1360488" y="4138613"/>
            <a:ext cx="550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8</a:t>
            </a:r>
            <a:endParaRPr lang="en-US" sz="1800">
              <a:effectLst/>
            </a:endParaRPr>
          </a:p>
        </p:txBody>
      </p:sp>
      <p:sp>
        <p:nvSpPr>
          <p:cNvPr id="702491" name="Text Box 27"/>
          <p:cNvSpPr txBox="1">
            <a:spLocks noChangeArrowheads="1"/>
          </p:cNvSpPr>
          <p:nvPr/>
        </p:nvSpPr>
        <p:spPr bwMode="auto">
          <a:xfrm>
            <a:off x="5424488" y="5435600"/>
            <a:ext cx="58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20%</a:t>
            </a:r>
            <a:endParaRPr lang="en-US" sz="1800">
              <a:effectLst/>
            </a:endParaRPr>
          </a:p>
        </p:txBody>
      </p:sp>
      <p:sp>
        <p:nvSpPr>
          <p:cNvPr id="702492" name="Text Box 28"/>
          <p:cNvSpPr txBox="1">
            <a:spLocks noChangeArrowheads="1"/>
          </p:cNvSpPr>
          <p:nvPr/>
        </p:nvSpPr>
        <p:spPr bwMode="auto">
          <a:xfrm>
            <a:off x="3178175" y="54625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30%</a:t>
            </a:r>
            <a:endParaRPr lang="en-US" sz="1800">
              <a:effectLst/>
            </a:endParaRPr>
          </a:p>
        </p:txBody>
      </p:sp>
      <p:sp>
        <p:nvSpPr>
          <p:cNvPr id="702493" name="Text Box 29"/>
          <p:cNvSpPr txBox="1">
            <a:spLocks noChangeArrowheads="1"/>
          </p:cNvSpPr>
          <p:nvPr/>
        </p:nvSpPr>
        <p:spPr bwMode="auto">
          <a:xfrm>
            <a:off x="1349375" y="54562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50%</a:t>
            </a:r>
            <a:endParaRPr lang="en-US" sz="1800">
              <a:effectLst/>
            </a:endParaRPr>
          </a:p>
        </p:txBody>
      </p:sp>
      <p:sp>
        <p:nvSpPr>
          <p:cNvPr id="702494" name="Text Box 30"/>
          <p:cNvSpPr txBox="1">
            <a:spLocks noChangeArrowheads="1"/>
          </p:cNvSpPr>
          <p:nvPr/>
        </p:nvSpPr>
        <p:spPr bwMode="auto">
          <a:xfrm>
            <a:off x="1619250" y="682625"/>
            <a:ext cx="5441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dirty="0" smtClean="0">
                <a:effectLst/>
              </a:rPr>
              <a:t>ماتريس تصميم‌گيري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0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0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0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0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0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0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0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0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0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0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0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0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0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0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0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0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0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0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0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0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0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0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0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0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0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0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0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70" grpId="0"/>
      <p:bldP spid="702471" grpId="0"/>
      <p:bldP spid="702472" grpId="0"/>
      <p:bldP spid="702473" grpId="0"/>
      <p:bldP spid="702474" grpId="0"/>
      <p:bldP spid="702475" grpId="0"/>
      <p:bldP spid="702476" grpId="0"/>
      <p:bldP spid="702477" grpId="0"/>
      <p:bldP spid="702478" grpId="0"/>
      <p:bldP spid="702479" grpId="0"/>
      <p:bldP spid="702480" grpId="0"/>
      <p:bldP spid="702481" grpId="0"/>
      <p:bldP spid="702482" grpId="0"/>
      <p:bldP spid="702483" grpId="0"/>
      <p:bldP spid="702484" grpId="0"/>
      <p:bldP spid="702485" grpId="0"/>
      <p:bldP spid="702486" grpId="0"/>
      <p:bldP spid="702487" grpId="0"/>
      <p:bldP spid="702488" grpId="0"/>
      <p:bldP spid="702489" grpId="0"/>
      <p:bldP spid="702490" grpId="0"/>
      <p:bldP spid="702491" grpId="0"/>
      <p:bldP spid="702492" grpId="0"/>
      <p:bldP spid="702493" grpId="0"/>
      <p:bldP spid="70249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Line 2"/>
          <p:cNvSpPr>
            <a:spLocks noChangeShapeType="1"/>
          </p:cNvSpPr>
          <p:nvPr/>
        </p:nvSpPr>
        <p:spPr bwMode="auto">
          <a:xfrm>
            <a:off x="1074738" y="1292225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1" name="Line 3"/>
          <p:cNvSpPr>
            <a:spLocks noChangeShapeType="1"/>
          </p:cNvSpPr>
          <p:nvPr/>
        </p:nvSpPr>
        <p:spPr bwMode="auto">
          <a:xfrm>
            <a:off x="1060450" y="292893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1044575" y="451008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3" name="Line 5"/>
          <p:cNvSpPr>
            <a:spLocks noChangeShapeType="1"/>
          </p:cNvSpPr>
          <p:nvPr/>
        </p:nvSpPr>
        <p:spPr bwMode="auto">
          <a:xfrm>
            <a:off x="1039813" y="3927475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4" name="Line 6"/>
          <p:cNvSpPr>
            <a:spLocks noChangeShapeType="1"/>
          </p:cNvSpPr>
          <p:nvPr/>
        </p:nvSpPr>
        <p:spPr bwMode="auto">
          <a:xfrm>
            <a:off x="1025525" y="340518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5" name="Line 7"/>
          <p:cNvSpPr>
            <a:spLocks noChangeShapeType="1"/>
          </p:cNvSpPr>
          <p:nvPr/>
        </p:nvSpPr>
        <p:spPr bwMode="auto">
          <a:xfrm>
            <a:off x="1050925" y="235743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6" name="Line 8"/>
          <p:cNvSpPr>
            <a:spLocks noChangeShapeType="1"/>
          </p:cNvSpPr>
          <p:nvPr/>
        </p:nvSpPr>
        <p:spPr bwMode="auto">
          <a:xfrm>
            <a:off x="2481263" y="1292225"/>
            <a:ext cx="0" cy="3787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>
            <a:off x="7097713" y="1292225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03498" name="Text Box 10"/>
          <p:cNvSpPr txBox="1">
            <a:spLocks noChangeArrowheads="1"/>
          </p:cNvSpPr>
          <p:nvPr/>
        </p:nvSpPr>
        <p:spPr bwMode="auto">
          <a:xfrm>
            <a:off x="6675438" y="1595438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ارزش مورد انتظار(سود)</a:t>
            </a:r>
            <a:endParaRPr lang="en-US" sz="1800">
              <a:effectLst/>
            </a:endParaRPr>
          </a:p>
        </p:txBody>
      </p:sp>
      <p:sp>
        <p:nvSpPr>
          <p:cNvPr id="703499" name="Text Box 11"/>
          <p:cNvSpPr txBox="1">
            <a:spLocks noChangeArrowheads="1"/>
          </p:cNvSpPr>
          <p:nvPr/>
        </p:nvSpPr>
        <p:spPr bwMode="auto">
          <a:xfrm>
            <a:off x="2670175" y="1320800"/>
            <a:ext cx="428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dirty="0">
                <a:effectLst/>
              </a:rPr>
              <a:t>حاصلظرب </a:t>
            </a:r>
            <a:r>
              <a:rPr lang="fa-IR" sz="1800" dirty="0" smtClean="0">
                <a:effectLst/>
              </a:rPr>
              <a:t>نتايج پيش بيني </a:t>
            </a:r>
            <a:r>
              <a:rPr lang="fa-IR" sz="1800" dirty="0">
                <a:effectLst/>
              </a:rPr>
              <a:t>شده از راه‌حلها در احتمال وقوع </a:t>
            </a:r>
            <a:r>
              <a:rPr lang="fa-IR" sz="1800" dirty="0" smtClean="0">
                <a:effectLst/>
              </a:rPr>
              <a:t>شرايط محيطي </a:t>
            </a:r>
            <a:r>
              <a:rPr lang="fa-IR" sz="1800" dirty="0">
                <a:effectLst/>
              </a:rPr>
              <a:t>آنها</a:t>
            </a:r>
            <a:endParaRPr lang="en-US" sz="1800" dirty="0">
              <a:effectLst/>
            </a:endParaRPr>
          </a:p>
        </p:txBody>
      </p:sp>
      <p:sp>
        <p:nvSpPr>
          <p:cNvPr id="703500" name="Text Box 12"/>
          <p:cNvSpPr txBox="1">
            <a:spLocks noChangeArrowheads="1"/>
          </p:cNvSpPr>
          <p:nvPr/>
        </p:nvSpPr>
        <p:spPr bwMode="auto">
          <a:xfrm>
            <a:off x="5384800" y="19002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(رشد </a:t>
            </a:r>
            <a:r>
              <a:rPr lang="fa-IR" sz="1800" dirty="0" smtClean="0">
                <a:effectLst/>
              </a:rPr>
              <a:t>بالاي جمعيت</a:t>
            </a:r>
            <a:r>
              <a:rPr lang="fa-IR" sz="1800" dirty="0">
                <a:effectLst/>
              </a:rPr>
              <a:t>)</a:t>
            </a:r>
            <a:endParaRPr lang="en-US" sz="1800" dirty="0">
              <a:effectLst/>
            </a:endParaRPr>
          </a:p>
        </p:txBody>
      </p:sp>
      <p:sp>
        <p:nvSpPr>
          <p:cNvPr id="703501" name="Text Box 13"/>
          <p:cNvSpPr txBox="1">
            <a:spLocks noChangeArrowheads="1"/>
          </p:cNvSpPr>
          <p:nvPr/>
        </p:nvSpPr>
        <p:spPr bwMode="auto">
          <a:xfrm>
            <a:off x="2249488" y="1916113"/>
            <a:ext cx="190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(رشد متوسط </a:t>
            </a:r>
            <a:r>
              <a:rPr lang="fa-IR" sz="1800" dirty="0" smtClean="0">
                <a:effectLst/>
              </a:rPr>
              <a:t>جمعيت</a:t>
            </a:r>
            <a:r>
              <a:rPr lang="fa-IR" sz="1800" dirty="0">
                <a:effectLst/>
              </a:rPr>
              <a:t>)</a:t>
            </a:r>
            <a:endParaRPr lang="en-US" sz="1800" dirty="0">
              <a:effectLst/>
            </a:endParaRPr>
          </a:p>
        </p:txBody>
      </p:sp>
      <p:sp>
        <p:nvSpPr>
          <p:cNvPr id="703502" name="Text Box 14"/>
          <p:cNvSpPr txBox="1">
            <a:spLocks noChangeArrowheads="1"/>
          </p:cNvSpPr>
          <p:nvPr/>
        </p:nvSpPr>
        <p:spPr bwMode="auto">
          <a:xfrm>
            <a:off x="3889375" y="1914525"/>
            <a:ext cx="168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800" dirty="0">
                <a:effectLst/>
              </a:rPr>
              <a:t>(رشد کم </a:t>
            </a:r>
            <a:r>
              <a:rPr lang="fa-IR" sz="1800" dirty="0" smtClean="0">
                <a:effectLst/>
              </a:rPr>
              <a:t>جمعيت</a:t>
            </a:r>
            <a:r>
              <a:rPr lang="fa-IR" sz="1800" dirty="0">
                <a:effectLst/>
              </a:rPr>
              <a:t>)</a:t>
            </a:r>
            <a:endParaRPr lang="en-US" sz="1800" dirty="0">
              <a:effectLst/>
            </a:endParaRPr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1146175" y="1509713"/>
            <a:ext cx="11191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800">
                <a:effectLst/>
              </a:rPr>
              <a:t>محل</a:t>
            </a:r>
            <a:r>
              <a:rPr lang="en-US">
                <a:effectLst/>
              </a:rPr>
              <a:t>‌</a:t>
            </a:r>
            <a:r>
              <a:rPr lang="fa-IR" sz="1800">
                <a:effectLst/>
              </a:rPr>
              <a:t>فروشگاه</a:t>
            </a:r>
          </a:p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(طرق ممکن)</a:t>
            </a:r>
            <a:endParaRPr lang="en-US" sz="1800">
              <a:effectLst/>
            </a:endParaRP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1438275" y="2524125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1</a:t>
            </a:r>
            <a:endParaRPr lang="en-US" sz="1800">
              <a:effectLst/>
            </a:endParaRP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1511300" y="2960688"/>
            <a:ext cx="33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2</a:t>
            </a:r>
            <a:endParaRPr lang="en-US" sz="1800">
              <a:effectLst/>
            </a:endParaRP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1163638" y="3511550"/>
            <a:ext cx="668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</a:t>
            </a:r>
            <a:endParaRPr lang="en-US" sz="1800">
              <a:effectLst/>
            </a:endParaRP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1277938" y="40624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4</a:t>
            </a:r>
            <a:endParaRPr lang="en-US" sz="1800">
              <a:effectLst/>
            </a:endParaRPr>
          </a:p>
        </p:txBody>
      </p:sp>
      <p:sp>
        <p:nvSpPr>
          <p:cNvPr id="703508" name="Text Box 20"/>
          <p:cNvSpPr txBox="1">
            <a:spLocks noChangeArrowheads="1"/>
          </p:cNvSpPr>
          <p:nvPr/>
        </p:nvSpPr>
        <p:spPr bwMode="auto">
          <a:xfrm>
            <a:off x="2643188" y="2466975"/>
            <a:ext cx="841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 =2/× 3</a:t>
            </a:r>
            <a:endParaRPr lang="en-US" sz="1800">
              <a:effectLst/>
            </a:endParaRPr>
          </a:p>
        </p:txBody>
      </p:sp>
      <p:sp>
        <p:nvSpPr>
          <p:cNvPr id="703509" name="Text Box 21"/>
          <p:cNvSpPr txBox="1">
            <a:spLocks noChangeArrowheads="1"/>
          </p:cNvSpPr>
          <p:nvPr/>
        </p:nvSpPr>
        <p:spPr bwMode="auto">
          <a:xfrm>
            <a:off x="2978150" y="2479675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6/</a:t>
            </a:r>
            <a:endParaRPr lang="en-US" sz="1800">
              <a:effectLst/>
            </a:endParaRPr>
          </a:p>
        </p:txBody>
      </p:sp>
      <p:sp>
        <p:nvSpPr>
          <p:cNvPr id="703510" name="Text Box 22"/>
          <p:cNvSpPr txBox="1">
            <a:spLocks noChangeArrowheads="1"/>
          </p:cNvSpPr>
          <p:nvPr/>
        </p:nvSpPr>
        <p:spPr bwMode="auto">
          <a:xfrm>
            <a:off x="4121150" y="2452688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>
                <a:effectLst/>
              </a:rPr>
              <a:t>4/2=3/×8</a:t>
            </a:r>
            <a:endParaRPr lang="en-US" sz="1800">
              <a:effectLst/>
            </a:endParaRPr>
          </a:p>
        </p:txBody>
      </p:sp>
      <p:sp>
        <p:nvSpPr>
          <p:cNvPr id="703511" name="Text Box 23"/>
          <p:cNvSpPr txBox="1">
            <a:spLocks noChangeArrowheads="1"/>
          </p:cNvSpPr>
          <p:nvPr/>
        </p:nvSpPr>
        <p:spPr bwMode="auto">
          <a:xfrm>
            <a:off x="5719763" y="2438400"/>
            <a:ext cx="1290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>
                <a:effectLst/>
              </a:rPr>
              <a:t>5/4=5/×9</a:t>
            </a:r>
            <a:endParaRPr lang="en-US" sz="1800">
              <a:effectLst/>
            </a:endParaRPr>
          </a:p>
        </p:txBody>
      </p:sp>
      <p:sp>
        <p:nvSpPr>
          <p:cNvPr id="703512" name="Text Box 24"/>
          <p:cNvSpPr txBox="1">
            <a:spLocks noChangeArrowheads="1"/>
          </p:cNvSpPr>
          <p:nvPr/>
        </p:nvSpPr>
        <p:spPr bwMode="auto">
          <a:xfrm>
            <a:off x="1587500" y="296227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4/=2/×2</a:t>
            </a:r>
            <a:endParaRPr lang="en-US" sz="1800">
              <a:effectLst/>
            </a:endParaRPr>
          </a:p>
        </p:txBody>
      </p:sp>
      <p:sp>
        <p:nvSpPr>
          <p:cNvPr id="703513" name="Text Box 25"/>
          <p:cNvSpPr txBox="1">
            <a:spLocks noChangeArrowheads="1"/>
          </p:cNvSpPr>
          <p:nvPr/>
        </p:nvSpPr>
        <p:spPr bwMode="auto">
          <a:xfrm>
            <a:off x="4062413" y="2960688"/>
            <a:ext cx="158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>
                <a:effectLst/>
              </a:rPr>
              <a:t>8/1=3/×6</a:t>
            </a:r>
            <a:endParaRPr lang="en-US" sz="1800">
              <a:effectLst/>
            </a:endParaRPr>
          </a:p>
        </p:txBody>
      </p:sp>
      <p:sp>
        <p:nvSpPr>
          <p:cNvPr id="703514" name="Text Box 26"/>
          <p:cNvSpPr txBox="1">
            <a:spLocks noChangeArrowheads="1"/>
          </p:cNvSpPr>
          <p:nvPr/>
        </p:nvSpPr>
        <p:spPr bwMode="auto">
          <a:xfrm>
            <a:off x="4587875" y="2944813"/>
            <a:ext cx="226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5/5=5/×11</a:t>
            </a:r>
            <a:endParaRPr lang="en-US" sz="1800">
              <a:effectLst/>
            </a:endParaRPr>
          </a:p>
        </p:txBody>
      </p:sp>
      <p:sp>
        <p:nvSpPr>
          <p:cNvPr id="703515" name="Text Box 27"/>
          <p:cNvSpPr txBox="1">
            <a:spLocks noChangeArrowheads="1"/>
          </p:cNvSpPr>
          <p:nvPr/>
        </p:nvSpPr>
        <p:spPr bwMode="auto">
          <a:xfrm>
            <a:off x="2613025" y="3454400"/>
            <a:ext cx="145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8/=2/×4</a:t>
            </a:r>
            <a:endParaRPr lang="en-US" sz="1800">
              <a:effectLst/>
            </a:endParaRPr>
          </a:p>
        </p:txBody>
      </p:sp>
      <p:sp>
        <p:nvSpPr>
          <p:cNvPr id="703516" name="Text Box 28"/>
          <p:cNvSpPr txBox="1">
            <a:spLocks noChangeArrowheads="1"/>
          </p:cNvSpPr>
          <p:nvPr/>
        </p:nvSpPr>
        <p:spPr bwMode="auto">
          <a:xfrm>
            <a:off x="4427538" y="34845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5/1=3/×5</a:t>
            </a:r>
            <a:endParaRPr lang="en-US" sz="1800">
              <a:effectLst/>
            </a:endParaRPr>
          </a:p>
        </p:txBody>
      </p:sp>
      <p:sp>
        <p:nvSpPr>
          <p:cNvPr id="703517" name="Text Box 29"/>
          <p:cNvSpPr txBox="1">
            <a:spLocks noChangeArrowheads="1"/>
          </p:cNvSpPr>
          <p:nvPr/>
        </p:nvSpPr>
        <p:spPr bwMode="auto">
          <a:xfrm>
            <a:off x="5994400" y="3468688"/>
            <a:ext cx="104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3=5/×6</a:t>
            </a:r>
            <a:endParaRPr lang="en-US" sz="1800">
              <a:effectLst/>
            </a:endParaRPr>
          </a:p>
        </p:txBody>
      </p:sp>
      <p:sp>
        <p:nvSpPr>
          <p:cNvPr id="703518" name="Text Box 30"/>
          <p:cNvSpPr txBox="1">
            <a:spLocks noChangeArrowheads="1"/>
          </p:cNvSpPr>
          <p:nvPr/>
        </p:nvSpPr>
        <p:spPr bwMode="auto">
          <a:xfrm>
            <a:off x="2657475" y="403383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2/1=2/×6</a:t>
            </a:r>
            <a:endParaRPr lang="en-US" sz="1800">
              <a:effectLst/>
            </a:endParaRPr>
          </a:p>
        </p:txBody>
      </p:sp>
      <p:sp>
        <p:nvSpPr>
          <p:cNvPr id="703519" name="Text Box 31"/>
          <p:cNvSpPr txBox="1">
            <a:spLocks noChangeArrowheads="1"/>
          </p:cNvSpPr>
          <p:nvPr/>
        </p:nvSpPr>
        <p:spPr bwMode="auto">
          <a:xfrm>
            <a:off x="4283075" y="39909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>
                <a:effectLst/>
              </a:rPr>
              <a:t>1/2=/3×7</a:t>
            </a:r>
            <a:endParaRPr lang="en-US" sz="1800">
              <a:effectLst/>
            </a:endParaRPr>
          </a:p>
        </p:txBody>
      </p:sp>
      <p:sp>
        <p:nvSpPr>
          <p:cNvPr id="703520" name="Text Box 32"/>
          <p:cNvSpPr txBox="1">
            <a:spLocks noChangeArrowheads="1"/>
          </p:cNvSpPr>
          <p:nvPr/>
        </p:nvSpPr>
        <p:spPr bwMode="auto">
          <a:xfrm>
            <a:off x="6035675" y="3990975"/>
            <a:ext cx="1335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4=5/×8</a:t>
            </a:r>
            <a:endParaRPr lang="en-US" sz="1800">
              <a:effectLst/>
            </a:endParaRPr>
          </a:p>
        </p:txBody>
      </p:sp>
      <p:sp>
        <p:nvSpPr>
          <p:cNvPr id="703521" name="Text Box 33"/>
          <p:cNvSpPr txBox="1">
            <a:spLocks noChangeArrowheads="1"/>
          </p:cNvSpPr>
          <p:nvPr/>
        </p:nvSpPr>
        <p:spPr bwMode="auto">
          <a:xfrm>
            <a:off x="6942138" y="2452688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5/7=5/4÷4/2÷6/</a:t>
            </a:r>
            <a:endParaRPr lang="en-US" sz="1800">
              <a:effectLst/>
            </a:endParaRPr>
          </a:p>
        </p:txBody>
      </p:sp>
      <p:sp>
        <p:nvSpPr>
          <p:cNvPr id="703522" name="Text Box 34"/>
          <p:cNvSpPr txBox="1">
            <a:spLocks noChangeArrowheads="1"/>
          </p:cNvSpPr>
          <p:nvPr/>
        </p:nvSpPr>
        <p:spPr bwMode="auto">
          <a:xfrm>
            <a:off x="6710363" y="296068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7/7=5/5÷8/1÷4/</a:t>
            </a:r>
            <a:endParaRPr lang="en-US" sz="1800">
              <a:effectLst/>
            </a:endParaRPr>
          </a:p>
        </p:txBody>
      </p:sp>
      <p:sp>
        <p:nvSpPr>
          <p:cNvPr id="703523" name="Text Box 35"/>
          <p:cNvSpPr txBox="1">
            <a:spLocks noChangeArrowheads="1"/>
          </p:cNvSpPr>
          <p:nvPr/>
        </p:nvSpPr>
        <p:spPr bwMode="auto">
          <a:xfrm>
            <a:off x="6519863" y="35369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3/5=3÷5/1÷8/</a:t>
            </a:r>
            <a:endParaRPr lang="en-US" sz="1800">
              <a:effectLst/>
            </a:endParaRPr>
          </a:p>
        </p:txBody>
      </p:sp>
      <p:sp>
        <p:nvSpPr>
          <p:cNvPr id="703524" name="Text Box 36"/>
          <p:cNvSpPr txBox="1">
            <a:spLocks noChangeArrowheads="1"/>
          </p:cNvSpPr>
          <p:nvPr/>
        </p:nvSpPr>
        <p:spPr bwMode="auto">
          <a:xfrm>
            <a:off x="6615113" y="405606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3/7=4÷1/2÷2/1</a:t>
            </a:r>
            <a:endParaRPr lang="en-US" sz="1800">
              <a:effectLst/>
            </a:endParaRPr>
          </a:p>
        </p:txBody>
      </p:sp>
      <p:sp>
        <p:nvSpPr>
          <p:cNvPr id="703525" name="Text Box 37"/>
          <p:cNvSpPr txBox="1">
            <a:spLocks noChangeArrowheads="1"/>
          </p:cNvSpPr>
          <p:nvPr/>
        </p:nvSpPr>
        <p:spPr bwMode="auto">
          <a:xfrm>
            <a:off x="2743200" y="319088"/>
            <a:ext cx="386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400" dirty="0">
                <a:effectLst/>
              </a:rPr>
              <a:t>جدول </a:t>
            </a:r>
            <a:r>
              <a:rPr lang="fa-IR" sz="3400" dirty="0" smtClean="0">
                <a:effectLst/>
              </a:rPr>
              <a:t>ارزشهاي </a:t>
            </a:r>
            <a:r>
              <a:rPr lang="fa-IR" sz="3400" dirty="0">
                <a:effectLst/>
              </a:rPr>
              <a:t>مورد انتظار</a:t>
            </a:r>
            <a:endParaRPr lang="en-US" sz="34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8" grpId="0"/>
      <p:bldP spid="703499" grpId="0"/>
      <p:bldP spid="703500" grpId="0"/>
      <p:bldP spid="703501" grpId="0"/>
      <p:bldP spid="703502" grpId="0"/>
      <p:bldP spid="703503" grpId="0"/>
      <p:bldP spid="703504" grpId="0"/>
      <p:bldP spid="703505" grpId="0"/>
      <p:bldP spid="703506" grpId="0"/>
      <p:bldP spid="703507" grpId="0"/>
      <p:bldP spid="703508" grpId="0"/>
      <p:bldP spid="703509" grpId="0"/>
      <p:bldP spid="703510" grpId="0"/>
      <p:bldP spid="703511" grpId="0"/>
      <p:bldP spid="703512" grpId="0"/>
      <p:bldP spid="703513" grpId="0"/>
      <p:bldP spid="703514" grpId="0"/>
      <p:bldP spid="703515" grpId="0"/>
      <p:bldP spid="703516" grpId="0"/>
      <p:bldP spid="703517" grpId="0"/>
      <p:bldP spid="703518" grpId="0"/>
      <p:bldP spid="703519" grpId="0"/>
      <p:bldP spid="703520" grpId="0"/>
      <p:bldP spid="703521" grpId="0"/>
      <p:bldP spid="703522" grpId="0"/>
      <p:bldP spid="703523" grpId="0"/>
      <p:bldP spid="703524" grpId="0"/>
      <p:bldP spid="7035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4838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شرايط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عدم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اطمينان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از سه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شيوه مي‌توان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استفاده کرد: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1)حداکثر حداکثرها</a:t>
            </a:r>
          </a:p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2)حداکثر حداقلها</a:t>
            </a:r>
          </a:p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3)ارزش مورد انتظار با احتمال </a:t>
            </a:r>
            <a:r>
              <a:rPr lang="fa-IR" dirty="0" smtClean="0">
                <a:cs typeface="Zar" pitchFamily="2" charset="-78"/>
              </a:rPr>
              <a:t>يکسان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حداکثر حداکثرها: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28963"/>
            <a:ext cx="8229600" cy="1668462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شيوه بهترين نتيجه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بين بهترين نتايج راههاي </a:t>
            </a:r>
            <a:r>
              <a:rPr lang="fa-IR" dirty="0">
                <a:cs typeface="Zar" pitchFamily="2" charset="-78"/>
              </a:rPr>
              <a:t>ممکن در </a:t>
            </a:r>
            <a:r>
              <a:rPr lang="fa-IR" dirty="0" smtClean="0">
                <a:cs typeface="Zar" pitchFamily="2" charset="-78"/>
              </a:rPr>
              <a:t>شرايط محيطي </a:t>
            </a:r>
            <a:r>
              <a:rPr lang="fa-IR" dirty="0">
                <a:cs typeface="Zar" pitchFamily="2" charset="-78"/>
              </a:rPr>
              <a:t>مورد نظر انتخاب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حداکثر حداقل</a:t>
            </a:r>
            <a:r>
              <a:rPr lang="en-US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28963"/>
            <a:ext cx="8026400" cy="2100262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شيوه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بدبيني اين </a:t>
            </a:r>
            <a:r>
              <a:rPr lang="fa-IR" dirty="0">
                <a:cs typeface="Zar" pitchFamily="2" charset="-78"/>
              </a:rPr>
              <a:t>طور فرض </a:t>
            </a:r>
            <a:r>
              <a:rPr lang="fa-IR" dirty="0" smtClean="0">
                <a:cs typeface="Zar" pitchFamily="2" charset="-78"/>
              </a:rPr>
              <a:t>مي‌شود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براي راه‌حلهاي </a:t>
            </a:r>
            <a:r>
              <a:rPr lang="fa-IR" dirty="0">
                <a:cs typeface="Zar" pitchFamily="2" charset="-78"/>
              </a:rPr>
              <a:t>ممکن </a:t>
            </a:r>
            <a:r>
              <a:rPr lang="fa-IR" dirty="0" smtClean="0">
                <a:cs typeface="Zar" pitchFamily="2" charset="-78"/>
              </a:rPr>
              <a:t>بدترين نتيجه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شرايط محيطي </a:t>
            </a:r>
            <a:r>
              <a:rPr lang="fa-IR" dirty="0">
                <a:cs typeface="Zar" pitchFamily="2" charset="-78"/>
              </a:rPr>
              <a:t>مورد نظر حاصل خواهد شد، و </a:t>
            </a:r>
            <a:r>
              <a:rPr lang="fa-IR" dirty="0" smtClean="0">
                <a:cs typeface="Zar" pitchFamily="2" charset="-78"/>
              </a:rPr>
              <a:t>بنابراين بايد </a:t>
            </a:r>
            <a:r>
              <a:rPr lang="fa-IR" dirty="0">
                <a:cs typeface="Zar" pitchFamily="2" charset="-78"/>
              </a:rPr>
              <a:t>به عنوان </a:t>
            </a:r>
            <a:r>
              <a:rPr lang="fa-IR" dirty="0" smtClean="0">
                <a:cs typeface="Zar" pitchFamily="2" charset="-78"/>
              </a:rPr>
              <a:t>بهترين تصميم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را از </a:t>
            </a:r>
            <a:r>
              <a:rPr lang="fa-IR" dirty="0" smtClean="0">
                <a:cs typeface="Zar" pitchFamily="2" charset="-78"/>
              </a:rPr>
              <a:t>ميان بدترينها </a:t>
            </a:r>
            <a:r>
              <a:rPr lang="fa-IR" dirty="0">
                <a:cs typeface="Zar" pitchFamily="2" charset="-78"/>
              </a:rPr>
              <a:t>انتخاب کرد.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ارزش مورد انتظار با احتمال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يکسان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30550"/>
            <a:ext cx="7851775" cy="1811338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شيوه </a:t>
            </a:r>
            <a:r>
              <a:rPr lang="fa-IR" dirty="0">
                <a:cs typeface="Zar" pitchFamily="2" charset="-78"/>
              </a:rPr>
              <a:t>به علت نبود اطلاعات </a:t>
            </a:r>
            <a:r>
              <a:rPr lang="fa-IR" dirty="0" smtClean="0">
                <a:cs typeface="Zar" pitchFamily="2" charset="-78"/>
              </a:rPr>
              <a:t>کافي، </a:t>
            </a:r>
            <a:r>
              <a:rPr lang="fa-IR" dirty="0">
                <a:cs typeface="Zar" pitchFamily="2" charset="-78"/>
              </a:rPr>
              <a:t>احتمال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وقوع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مختلف </a:t>
            </a:r>
            <a:r>
              <a:rPr lang="fa-IR" dirty="0" smtClean="0">
                <a:cs typeface="Zar" pitchFamily="2" charset="-78"/>
              </a:rPr>
              <a:t>يکسان </a:t>
            </a:r>
            <a:r>
              <a:rPr lang="fa-IR" dirty="0">
                <a:cs typeface="Zar" pitchFamily="2" charset="-78"/>
              </a:rPr>
              <a:t>فرض </a:t>
            </a:r>
            <a:r>
              <a:rPr lang="fa-IR" dirty="0" smtClean="0">
                <a:cs typeface="Zar" pitchFamily="2" charset="-78"/>
              </a:rPr>
              <a:t>مي‌شود </a:t>
            </a:r>
            <a:r>
              <a:rPr lang="fa-IR" dirty="0">
                <a:cs typeface="Zar" pitchFamily="2" charset="-78"/>
              </a:rPr>
              <a:t>و بر اساس ارزش مورد انتظار </a:t>
            </a:r>
            <a:r>
              <a:rPr lang="fa-IR" dirty="0" smtClean="0">
                <a:cs typeface="Zar" pitchFamily="2" charset="-78"/>
              </a:rPr>
              <a:t>تصميم‌گيري </a:t>
            </a:r>
            <a:r>
              <a:rPr lang="fa-IR" dirty="0">
                <a:cs typeface="Zar" pitchFamily="2" charset="-78"/>
              </a:rPr>
              <a:t>به عمل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مدل: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13063"/>
            <a:ext cx="8229600" cy="17399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مدل </a:t>
            </a:r>
            <a:r>
              <a:rPr lang="fa-IR" dirty="0" smtClean="0">
                <a:cs typeface="Zar" pitchFamily="2" charset="-78"/>
              </a:rPr>
              <a:t>الگويي </a:t>
            </a:r>
            <a:r>
              <a:rPr lang="fa-IR" dirty="0">
                <a:cs typeface="Zar" pitchFamily="2" charset="-78"/>
              </a:rPr>
              <a:t>است که از </a:t>
            </a:r>
            <a:r>
              <a:rPr lang="fa-IR" dirty="0" smtClean="0">
                <a:cs typeface="Zar" pitchFamily="2" charset="-78"/>
              </a:rPr>
              <a:t>واقعيت </a:t>
            </a:r>
            <a:r>
              <a:rPr lang="fa-IR" dirty="0">
                <a:cs typeface="Zar" pitchFamily="2" charset="-78"/>
              </a:rPr>
              <a:t>گرفته شده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است و روابط </a:t>
            </a:r>
            <a:r>
              <a:rPr lang="fa-IR" dirty="0" smtClean="0">
                <a:cs typeface="Zar" pitchFamily="2" charset="-78"/>
              </a:rPr>
              <a:t>بين متغيرها </a:t>
            </a:r>
            <a:r>
              <a:rPr lang="fa-IR" dirty="0">
                <a:cs typeface="Zar" pitchFamily="2" charset="-78"/>
              </a:rPr>
              <a:t>را نشان </a:t>
            </a:r>
            <a:r>
              <a:rPr lang="fa-IR" dirty="0" smtClean="0">
                <a:cs typeface="Zar" pitchFamily="2" charset="-78"/>
              </a:rPr>
              <a:t>مي‌دهد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مي‌توان </a:t>
            </a:r>
            <a:r>
              <a:rPr lang="fa-IR" dirty="0">
                <a:cs typeface="Zar" pitchFamily="2" charset="-78"/>
              </a:rPr>
              <a:t>از آن </a:t>
            </a:r>
            <a:r>
              <a:rPr lang="fa-IR" dirty="0" smtClean="0">
                <a:cs typeface="Zar" pitchFamily="2" charset="-78"/>
              </a:rPr>
              <a:t>براي پيش بيني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تصميم‌گيري </a:t>
            </a:r>
            <a:r>
              <a:rPr lang="fa-IR" dirty="0">
                <a:cs typeface="Zar" pitchFamily="2" charset="-78"/>
              </a:rPr>
              <a:t>استفاده کرد.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مدلهاي تصميم‌گيري: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1)مدل </a:t>
            </a:r>
            <a:r>
              <a:rPr lang="fa-IR" dirty="0" smtClean="0">
                <a:cs typeface="Zar" pitchFamily="2" charset="-78"/>
              </a:rPr>
              <a:t>کلاسيک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	2)مدل </a:t>
            </a:r>
            <a:r>
              <a:rPr lang="fa-IR" dirty="0" smtClean="0">
                <a:cs typeface="Zar" pitchFamily="2" charset="-78"/>
              </a:rPr>
              <a:t>اداري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کلاسيک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4175" y="2997200"/>
            <a:ext cx="7489825" cy="1873250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مدل </a:t>
            </a:r>
            <a:r>
              <a:rPr lang="fa-IR" dirty="0" smtClean="0">
                <a:cs typeface="Zar" pitchFamily="2" charset="-78"/>
              </a:rPr>
              <a:t>کلاسيک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فرض استوار است که نگرش </a:t>
            </a:r>
            <a:r>
              <a:rPr lang="fa-IR" dirty="0" smtClean="0">
                <a:cs typeface="Zar" pitchFamily="2" charset="-78"/>
              </a:rPr>
              <a:t>مديران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تصميم‌گيري عقلايي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عيني </a:t>
            </a:r>
            <a:r>
              <a:rPr lang="fa-IR" dirty="0">
                <a:cs typeface="Zar" pitchFamily="2" charset="-78"/>
              </a:rPr>
              <a:t>است و در </a:t>
            </a:r>
            <a:r>
              <a:rPr lang="fa-IR" dirty="0" smtClean="0">
                <a:cs typeface="Zar" pitchFamily="2" charset="-78"/>
              </a:rPr>
              <a:t>نتيجه </a:t>
            </a:r>
            <a:r>
              <a:rPr lang="fa-IR" dirty="0">
                <a:cs typeface="Zar" pitchFamily="2" charset="-78"/>
              </a:rPr>
              <a:t>آنان </a:t>
            </a:r>
            <a:r>
              <a:rPr lang="fa-IR" dirty="0" smtClean="0">
                <a:cs typeface="Zar" pitchFamily="2" charset="-78"/>
              </a:rPr>
              <a:t>هميشه تصميمهايي </a:t>
            </a:r>
            <a:r>
              <a:rPr lang="fa-IR" dirty="0">
                <a:cs typeface="Zar" pitchFamily="2" charset="-78"/>
              </a:rPr>
              <a:t>را اتخاذ </a:t>
            </a:r>
            <a:r>
              <a:rPr lang="fa-IR" dirty="0" smtClean="0">
                <a:cs typeface="Zar" pitchFamily="2" charset="-78"/>
              </a:rPr>
              <a:t>مي‌کنند </a:t>
            </a:r>
            <a:r>
              <a:rPr lang="fa-IR" dirty="0">
                <a:cs typeface="Zar" pitchFamily="2" charset="-78"/>
              </a:rPr>
              <a:t>که به نفع سازمان 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1813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براساس مدل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کلاسيک مديران بايد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هنگام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تصميم‌گيري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موارد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ذير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رعايت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کنند: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5038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اطلاعات </a:t>
            </a:r>
            <a:r>
              <a:rPr lang="fa-IR" dirty="0" smtClean="0">
                <a:cs typeface="Zar" pitchFamily="2" charset="-78"/>
              </a:rPr>
              <a:t>کاملي </a:t>
            </a:r>
            <a:r>
              <a:rPr lang="fa-IR" dirty="0">
                <a:cs typeface="Zar" pitchFamily="2" charset="-78"/>
              </a:rPr>
              <a:t>درباره مسئله داشته باشند.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اهداف </a:t>
            </a:r>
            <a:r>
              <a:rPr lang="fa-IR" dirty="0" smtClean="0">
                <a:cs typeface="Zar" pitchFamily="2" charset="-78"/>
              </a:rPr>
              <a:t>تصميم‌گيري </a:t>
            </a:r>
            <a:r>
              <a:rPr lang="fa-IR" dirty="0">
                <a:cs typeface="Zar" pitchFamily="2" charset="-78"/>
              </a:rPr>
              <a:t>را به </a:t>
            </a:r>
            <a:r>
              <a:rPr lang="fa-IR" dirty="0" smtClean="0">
                <a:cs typeface="Zar" pitchFamily="2" charset="-78"/>
              </a:rPr>
              <a:t>روشني تعريف </a:t>
            </a:r>
            <a:r>
              <a:rPr lang="fa-IR" dirty="0">
                <a:cs typeface="Zar" pitchFamily="2" charset="-78"/>
              </a:rPr>
              <a:t>کنند.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کليه </a:t>
            </a:r>
            <a:r>
              <a:rPr lang="fa-IR" dirty="0">
                <a:cs typeface="Zar" pitchFamily="2" charset="-78"/>
              </a:rPr>
              <a:t>راه‌حلها را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حل مسئله بشناسند.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کليه </a:t>
            </a:r>
            <a:r>
              <a:rPr lang="fa-IR" dirty="0">
                <a:cs typeface="Zar" pitchFamily="2" charset="-78"/>
              </a:rPr>
              <a:t>اطلاعات درباره تمام راه‌حلها را جمع 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کنند.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نتايج کليه </a:t>
            </a:r>
            <a:r>
              <a:rPr lang="fa-IR" dirty="0">
                <a:cs typeface="Zar" pitchFamily="2" charset="-78"/>
              </a:rPr>
              <a:t>راه‌حلها را به طور </a:t>
            </a:r>
            <a:r>
              <a:rPr lang="fa-IR" dirty="0" smtClean="0">
                <a:cs typeface="Zar" pitchFamily="2" charset="-78"/>
              </a:rPr>
              <a:t>عقلايي ارزيابي </a:t>
            </a:r>
            <a:r>
              <a:rPr lang="fa-IR" dirty="0">
                <a:cs typeface="Zar" pitchFamily="2" charset="-78"/>
              </a:rPr>
              <a:t>کنند.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67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مديريت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97200"/>
            <a:ext cx="8229600" cy="1871663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    </a:t>
            </a:r>
            <a:r>
              <a:rPr lang="fa-IR" dirty="0" smtClean="0">
                <a:cs typeface="Zar" pitchFamily="2" charset="-78"/>
              </a:rPr>
              <a:t>فرآيند برنامه‌ريزي،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سازماندهي،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هدايت </a:t>
            </a:r>
            <a:r>
              <a:rPr lang="fa-IR" dirty="0">
                <a:cs typeface="Zar" pitchFamily="2" charset="-78"/>
              </a:rPr>
              <a:t>و نظارت بر کار </a:t>
            </a:r>
            <a:r>
              <a:rPr lang="fa-IR" dirty="0" smtClean="0">
                <a:cs typeface="Zar" pitchFamily="2" charset="-78"/>
              </a:rPr>
              <a:t>اعضاي </a:t>
            </a:r>
            <a:r>
              <a:rPr lang="fa-IR" dirty="0">
                <a:cs typeface="Zar" pitchFamily="2" charset="-78"/>
              </a:rPr>
              <a:t>سازمان و کاربرد </a:t>
            </a:r>
            <a:r>
              <a:rPr lang="fa-IR" dirty="0" smtClean="0">
                <a:cs typeface="Zar" pitchFamily="2" charset="-78"/>
              </a:rPr>
              <a:t>کليه </a:t>
            </a:r>
            <a:r>
              <a:rPr lang="fa-IR" dirty="0">
                <a:cs typeface="Zar" pitchFamily="2" charset="-78"/>
              </a:rPr>
              <a:t>منابع قابل </a:t>
            </a:r>
            <a:r>
              <a:rPr lang="fa-IR" dirty="0" smtClean="0">
                <a:cs typeface="Zar" pitchFamily="2" charset="-78"/>
              </a:rPr>
              <a:t>دسترسي براي رسيدن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هدف‌هاي تعيين </a:t>
            </a:r>
            <a:r>
              <a:rPr lang="fa-IR" dirty="0">
                <a:cs typeface="Zar" pitchFamily="2" charset="-78"/>
              </a:rPr>
              <a:t>شده سازمان.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AutoShape 2"/>
          <p:cNvSpPr>
            <a:spLocks noChangeArrowheads="1"/>
          </p:cNvSpPr>
          <p:nvPr/>
        </p:nvSpPr>
        <p:spPr bwMode="auto">
          <a:xfrm>
            <a:off x="1320800" y="1522413"/>
            <a:ext cx="2308225" cy="958850"/>
          </a:xfrm>
          <a:prstGeom prst="parallelogram">
            <a:avLst>
              <a:gd name="adj" fmla="val 60182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12707" name="AutoShape 3"/>
          <p:cNvSpPr>
            <a:spLocks noChangeArrowheads="1"/>
          </p:cNvSpPr>
          <p:nvPr/>
        </p:nvSpPr>
        <p:spPr bwMode="auto">
          <a:xfrm>
            <a:off x="3948113" y="1520825"/>
            <a:ext cx="2308225" cy="958850"/>
          </a:xfrm>
          <a:prstGeom prst="parallelogram">
            <a:avLst>
              <a:gd name="adj" fmla="val 60182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12708" name="AutoShape 4"/>
          <p:cNvSpPr>
            <a:spLocks noChangeArrowheads="1"/>
          </p:cNvSpPr>
          <p:nvPr/>
        </p:nvSpPr>
        <p:spPr bwMode="auto">
          <a:xfrm>
            <a:off x="6556375" y="1592263"/>
            <a:ext cx="2308225" cy="958850"/>
          </a:xfrm>
          <a:prstGeom prst="parallelogram">
            <a:avLst>
              <a:gd name="adj" fmla="val 60182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12709" name="AutoShape 5"/>
          <p:cNvSpPr>
            <a:spLocks noChangeArrowheads="1"/>
          </p:cNvSpPr>
          <p:nvPr/>
        </p:nvSpPr>
        <p:spPr bwMode="auto">
          <a:xfrm>
            <a:off x="3273425" y="3784600"/>
            <a:ext cx="2308225" cy="958850"/>
          </a:xfrm>
          <a:prstGeom prst="parallelogram">
            <a:avLst>
              <a:gd name="adj" fmla="val 60182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12710" name="AutoShape 6"/>
          <p:cNvSpPr>
            <a:spLocks noChangeArrowheads="1"/>
          </p:cNvSpPr>
          <p:nvPr/>
        </p:nvSpPr>
        <p:spPr bwMode="auto">
          <a:xfrm>
            <a:off x="5929313" y="3779838"/>
            <a:ext cx="2308225" cy="958850"/>
          </a:xfrm>
          <a:prstGeom prst="parallelogram">
            <a:avLst>
              <a:gd name="adj" fmla="val 60182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12711" name="AutoShape 7"/>
          <p:cNvSpPr>
            <a:spLocks noChangeArrowheads="1"/>
          </p:cNvSpPr>
          <p:nvPr/>
        </p:nvSpPr>
        <p:spPr bwMode="auto">
          <a:xfrm>
            <a:off x="508000" y="3822700"/>
            <a:ext cx="2438400" cy="958850"/>
          </a:xfrm>
          <a:prstGeom prst="parallelogram">
            <a:avLst>
              <a:gd name="adj" fmla="val 63576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12712" name="Line 8"/>
          <p:cNvSpPr>
            <a:spLocks noChangeShapeType="1"/>
          </p:cNvSpPr>
          <p:nvPr/>
        </p:nvSpPr>
        <p:spPr bwMode="auto">
          <a:xfrm>
            <a:off x="3324225" y="2032000"/>
            <a:ext cx="9001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2713" name="Line 9"/>
          <p:cNvSpPr>
            <a:spLocks noChangeShapeType="1"/>
          </p:cNvSpPr>
          <p:nvPr/>
        </p:nvSpPr>
        <p:spPr bwMode="auto">
          <a:xfrm>
            <a:off x="5948363" y="2073275"/>
            <a:ext cx="9001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2714" name="Line 10"/>
          <p:cNvSpPr>
            <a:spLocks noChangeShapeType="1"/>
          </p:cNvSpPr>
          <p:nvPr/>
        </p:nvSpPr>
        <p:spPr bwMode="auto">
          <a:xfrm>
            <a:off x="7416800" y="2540000"/>
            <a:ext cx="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2715" name="Line 11"/>
          <p:cNvSpPr>
            <a:spLocks noChangeShapeType="1"/>
          </p:cNvSpPr>
          <p:nvPr/>
        </p:nvSpPr>
        <p:spPr bwMode="auto">
          <a:xfrm flipV="1">
            <a:off x="2003425" y="2481263"/>
            <a:ext cx="0" cy="1306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2716" name="Text Box 12"/>
          <p:cNvSpPr txBox="1">
            <a:spLocks noChangeArrowheads="1"/>
          </p:cNvSpPr>
          <p:nvPr/>
        </p:nvSpPr>
        <p:spPr bwMode="auto">
          <a:xfrm>
            <a:off x="1582738" y="1828800"/>
            <a:ext cx="1712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مرحله 1 </a:t>
            </a:r>
            <a:r>
              <a:rPr lang="fa-IR" sz="1800" dirty="0" smtClean="0">
                <a:effectLst/>
              </a:rPr>
              <a:t>تعريف </a:t>
            </a:r>
            <a:r>
              <a:rPr lang="fa-IR" sz="1800" dirty="0">
                <a:effectLst/>
              </a:rPr>
              <a:t>مسئله</a:t>
            </a:r>
            <a:endParaRPr lang="en-US" sz="1800" dirty="0">
              <a:effectLst/>
            </a:endParaRPr>
          </a:p>
        </p:txBody>
      </p:sp>
      <p:sp>
        <p:nvSpPr>
          <p:cNvPr id="712717" name="Text Box 13"/>
          <p:cNvSpPr txBox="1">
            <a:spLocks noChangeArrowheads="1"/>
          </p:cNvSpPr>
          <p:nvPr/>
        </p:nvSpPr>
        <p:spPr bwMode="auto">
          <a:xfrm>
            <a:off x="3525838" y="1871663"/>
            <a:ext cx="2452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مرحله 2 </a:t>
            </a:r>
            <a:r>
              <a:rPr lang="fa-IR" sz="1800" dirty="0" smtClean="0">
                <a:effectLst/>
              </a:rPr>
              <a:t>ايجاد </a:t>
            </a:r>
            <a:r>
              <a:rPr lang="fa-IR" sz="1800" dirty="0">
                <a:effectLst/>
              </a:rPr>
              <a:t>راه‌حلها</a:t>
            </a:r>
            <a:endParaRPr lang="en-US" sz="1800" dirty="0">
              <a:effectLst/>
            </a:endParaRPr>
          </a:p>
        </p:txBody>
      </p:sp>
      <p:sp>
        <p:nvSpPr>
          <p:cNvPr id="712718" name="Text Box 14"/>
          <p:cNvSpPr txBox="1">
            <a:spLocks noChangeArrowheads="1"/>
          </p:cNvSpPr>
          <p:nvPr/>
        </p:nvSpPr>
        <p:spPr bwMode="auto">
          <a:xfrm>
            <a:off x="6157913" y="1960563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مرحله 3 </a:t>
            </a:r>
            <a:r>
              <a:rPr lang="fa-IR" sz="1800" dirty="0" smtClean="0">
                <a:effectLst/>
              </a:rPr>
              <a:t>ارزيابي </a:t>
            </a:r>
            <a:r>
              <a:rPr lang="fa-IR" sz="1800" dirty="0">
                <a:effectLst/>
              </a:rPr>
              <a:t>راه‌حلها</a:t>
            </a:r>
            <a:endParaRPr lang="en-US" sz="1800" dirty="0">
              <a:effectLst/>
            </a:endParaRPr>
          </a:p>
        </p:txBody>
      </p:sp>
      <p:sp>
        <p:nvSpPr>
          <p:cNvPr id="712719" name="Text Box 15"/>
          <p:cNvSpPr txBox="1">
            <a:spLocks noChangeArrowheads="1"/>
          </p:cNvSpPr>
          <p:nvPr/>
        </p:nvSpPr>
        <p:spPr bwMode="auto">
          <a:xfrm>
            <a:off x="4706938" y="4125913"/>
            <a:ext cx="323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مرحله 4 اتخاذ </a:t>
            </a:r>
            <a:r>
              <a:rPr lang="fa-IR" sz="1800" dirty="0" smtClean="0">
                <a:effectLst/>
              </a:rPr>
              <a:t>تصميم</a:t>
            </a:r>
            <a:endParaRPr lang="en-US" sz="1800" dirty="0">
              <a:effectLst/>
            </a:endParaRPr>
          </a:p>
        </p:txBody>
      </p:sp>
      <p:sp>
        <p:nvSpPr>
          <p:cNvPr id="712720" name="Text Box 16"/>
          <p:cNvSpPr txBox="1">
            <a:spLocks noChangeArrowheads="1"/>
          </p:cNvSpPr>
          <p:nvPr/>
        </p:nvSpPr>
        <p:spPr bwMode="auto">
          <a:xfrm>
            <a:off x="2605088" y="410845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مرحله 5 </a:t>
            </a:r>
            <a:r>
              <a:rPr lang="fa-IR" sz="1800" dirty="0" smtClean="0">
                <a:effectLst/>
              </a:rPr>
              <a:t>اجراي تصميم</a:t>
            </a:r>
            <a:endParaRPr lang="en-US" sz="1800" dirty="0">
              <a:effectLst/>
            </a:endParaRPr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795338" y="3960813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مرحله 6 </a:t>
            </a:r>
            <a:r>
              <a:rPr lang="fa-IR" sz="1800" dirty="0" smtClean="0">
                <a:effectLst/>
              </a:rPr>
              <a:t>ارزيابي نتايج </a:t>
            </a:r>
            <a:r>
              <a:rPr lang="fa-IR" sz="1800" dirty="0">
                <a:effectLst/>
              </a:rPr>
              <a:t>و فراهم آوردن بازخور</a:t>
            </a:r>
            <a:endParaRPr lang="en-US" sz="1800" dirty="0">
              <a:effectLst/>
            </a:endParaRPr>
          </a:p>
        </p:txBody>
      </p:sp>
      <p:sp>
        <p:nvSpPr>
          <p:cNvPr id="712722" name="Line 18"/>
          <p:cNvSpPr>
            <a:spLocks noChangeShapeType="1"/>
          </p:cNvSpPr>
          <p:nvPr/>
        </p:nvSpPr>
        <p:spPr bwMode="auto">
          <a:xfrm flipH="1">
            <a:off x="5297488" y="4224338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2723" name="Line 19"/>
          <p:cNvSpPr>
            <a:spLocks noChangeShapeType="1"/>
          </p:cNvSpPr>
          <p:nvPr/>
        </p:nvSpPr>
        <p:spPr bwMode="auto">
          <a:xfrm flipH="1">
            <a:off x="2627313" y="4238625"/>
            <a:ext cx="92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2724" name="Text Box 20"/>
          <p:cNvSpPr txBox="1">
            <a:spLocks noChangeArrowheads="1"/>
          </p:cNvSpPr>
          <p:nvPr/>
        </p:nvSpPr>
        <p:spPr bwMode="auto">
          <a:xfrm>
            <a:off x="2830513" y="492125"/>
            <a:ext cx="34686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000" dirty="0" smtClean="0">
                <a:effectLst/>
              </a:rPr>
              <a:t>فرآيند عقلايي  تصميم‌گيري</a:t>
            </a:r>
            <a:endParaRPr lang="en-US" sz="30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nimBg="1"/>
      <p:bldP spid="712707" grpId="0" animBg="1"/>
      <p:bldP spid="712708" grpId="0" animBg="1"/>
      <p:bldP spid="712709" grpId="0" animBg="1"/>
      <p:bldP spid="712710" grpId="0" animBg="1"/>
      <p:bldP spid="712711" grpId="0" animBg="1"/>
      <p:bldP spid="712716" grpId="0"/>
      <p:bldP spid="712717" grpId="0"/>
      <p:bldP spid="712718" grpId="0"/>
      <p:bldP spid="712719" grpId="0"/>
      <p:bldP spid="712720" grpId="0"/>
      <p:bldP spid="712721" grpId="0"/>
      <p:bldP spid="7127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مدل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اداري تصميم‌گيري: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sz="35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3500" dirty="0">
                <a:cs typeface="Zar" pitchFamily="2" charset="-78"/>
              </a:rPr>
              <a:t>						</a:t>
            </a:r>
            <a:r>
              <a:rPr lang="fa-IR" sz="3500" dirty="0" smtClean="0">
                <a:cs typeface="Zar" pitchFamily="2" charset="-78"/>
              </a:rPr>
              <a:t>1)عقلانيت </a:t>
            </a:r>
            <a:r>
              <a:rPr lang="fa-IR" sz="3500" dirty="0">
                <a:cs typeface="Zar" pitchFamily="2" charset="-78"/>
              </a:rPr>
              <a:t>محدود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sz="35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3500" dirty="0">
                <a:cs typeface="Zar" pitchFamily="2" charset="-78"/>
              </a:rPr>
              <a:t>						</a:t>
            </a:r>
            <a:r>
              <a:rPr lang="fa-IR" sz="3500" dirty="0" smtClean="0">
                <a:cs typeface="Zar" pitchFamily="2" charset="-78"/>
              </a:rPr>
              <a:t>2)رضايت</a:t>
            </a:r>
            <a:r>
              <a:rPr lang="en-US" dirty="0"/>
              <a:t>‌</a:t>
            </a:r>
            <a:r>
              <a:rPr lang="fa-IR" sz="3500" dirty="0" smtClean="0">
                <a:cs typeface="Zar" pitchFamily="2" charset="-78"/>
              </a:rPr>
              <a:t>مندي</a:t>
            </a:r>
            <a:endParaRPr lang="en-US" sz="35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عقلانيت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محدود: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1300"/>
            <a:ext cx="7867650" cy="18843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مدير </a:t>
            </a:r>
            <a:r>
              <a:rPr lang="fa-IR" dirty="0">
                <a:cs typeface="Zar" pitchFamily="2" charset="-78"/>
              </a:rPr>
              <a:t>به سبب </a:t>
            </a:r>
            <a:r>
              <a:rPr lang="fa-IR" dirty="0" smtClean="0">
                <a:cs typeface="Zar" pitchFamily="2" charset="-78"/>
              </a:rPr>
              <a:t>محدوديتهاي زماني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محدوديت ظرفيت فراگيري، </a:t>
            </a:r>
            <a:r>
              <a:rPr lang="fa-IR" dirty="0">
                <a:cs typeface="Zar" pitchFamily="2" charset="-78"/>
              </a:rPr>
              <a:t>حفظ 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حجم </a:t>
            </a:r>
            <a:r>
              <a:rPr lang="fa-IR" dirty="0" smtClean="0">
                <a:cs typeface="Zar" pitchFamily="2" charset="-78"/>
              </a:rPr>
              <a:t>زيادي </a:t>
            </a:r>
            <a:r>
              <a:rPr lang="fa-IR" dirty="0">
                <a:cs typeface="Zar" pitchFamily="2" charset="-78"/>
              </a:rPr>
              <a:t>از اطلاعات، </a:t>
            </a:r>
            <a:r>
              <a:rPr lang="fa-IR" dirty="0" smtClean="0">
                <a:cs typeface="Zar" pitchFamily="2" charset="-78"/>
              </a:rPr>
              <a:t>توانايي کافي براي </a:t>
            </a:r>
            <a:r>
              <a:rPr lang="fa-IR" dirty="0">
                <a:cs typeface="Zar" pitchFamily="2" charset="-78"/>
              </a:rPr>
              <a:t>اتخاذ </a:t>
            </a:r>
            <a:r>
              <a:rPr lang="fa-IR" dirty="0" smtClean="0">
                <a:cs typeface="Zar" pitchFamily="2" charset="-78"/>
              </a:rPr>
              <a:t>تصميمهاي </a:t>
            </a:r>
            <a:r>
              <a:rPr lang="fa-IR" dirty="0">
                <a:cs typeface="Zar" pitchFamily="2" charset="-78"/>
              </a:rPr>
              <a:t>کاملا </a:t>
            </a:r>
            <a:r>
              <a:rPr lang="fa-IR" dirty="0" smtClean="0">
                <a:cs typeface="Zar" pitchFamily="2" charset="-78"/>
              </a:rPr>
              <a:t>عقلايي </a:t>
            </a:r>
            <a:r>
              <a:rPr lang="fa-IR" dirty="0">
                <a:cs typeface="Zar" pitchFamily="2" charset="-78"/>
              </a:rPr>
              <a:t>ندارد.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رضايت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مندي: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13100"/>
            <a:ext cx="82296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انتخاب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راه‌حل در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موجود نه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عاليترين </a:t>
            </a:r>
            <a:r>
              <a:rPr lang="fa-IR" dirty="0">
                <a:cs typeface="Zar" pitchFamily="2" charset="-78"/>
              </a:rPr>
              <a:t>راه</a:t>
            </a:r>
            <a:r>
              <a:rPr lang="en-US" dirty="0">
                <a:cs typeface="Tahoma" pitchFamily="34" charset="0"/>
              </a:rPr>
              <a:t>‎</a:t>
            </a:r>
            <a:r>
              <a:rPr lang="fa-IR" dirty="0">
                <a:cs typeface="Zar" pitchFamily="2" charset="-78"/>
              </a:rPr>
              <a:t>حل.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ابزارهاي تصميم‌گيري: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20938"/>
            <a:ext cx="8229600" cy="381635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1)ماتريس </a:t>
            </a:r>
            <a:r>
              <a:rPr lang="fa-IR" dirty="0">
                <a:cs typeface="Zar" pitchFamily="2" charset="-78"/>
              </a:rPr>
              <a:t>سود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2)تحليل </a:t>
            </a:r>
            <a:r>
              <a:rPr lang="fa-IR" dirty="0">
                <a:cs typeface="Zar" pitchFamily="2" charset="-78"/>
              </a:rPr>
              <a:t>نقطه سر به سر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3)درخت </a:t>
            </a:r>
            <a:r>
              <a:rPr lang="fa-IR" dirty="0" smtClean="0">
                <a:cs typeface="Zar" pitchFamily="2" charset="-78"/>
              </a:rPr>
              <a:t>تصميم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ماتريس سود(ماتريس تصميم‌گيري):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24175"/>
            <a:ext cx="8229600" cy="1582738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يکي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ابزارهاي کمي </a:t>
            </a:r>
            <a:r>
              <a:rPr lang="fa-IR" dirty="0">
                <a:cs typeface="Zar" pitchFamily="2" charset="-78"/>
              </a:rPr>
              <a:t>است و </a:t>
            </a:r>
            <a:r>
              <a:rPr lang="fa-IR" dirty="0" smtClean="0">
                <a:cs typeface="Zar" pitchFamily="2" charset="-78"/>
              </a:rPr>
              <a:t>نتايج احتمالي </a:t>
            </a:r>
            <a:r>
              <a:rPr lang="fa-IR" dirty="0">
                <a:cs typeface="Zar" pitchFamily="2" charset="-78"/>
              </a:rPr>
              <a:t>دو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چند راه‌حل را که با توجه به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متفاوت </a:t>
            </a:r>
            <a:r>
              <a:rPr lang="fa-IR" dirty="0" smtClean="0">
                <a:cs typeface="Zar" pitchFamily="2" charset="-78"/>
              </a:rPr>
              <a:t>آينده مي‌تواند </a:t>
            </a:r>
            <a:r>
              <a:rPr lang="fa-IR" dirty="0">
                <a:cs typeface="Zar" pitchFamily="2" charset="-78"/>
              </a:rPr>
              <a:t>اختلاف داشته باشند با هم </a:t>
            </a:r>
            <a:r>
              <a:rPr lang="fa-IR" dirty="0" smtClean="0">
                <a:cs typeface="Zar" pitchFamily="2" charset="-78"/>
              </a:rPr>
              <a:t>مقايسه مي‌کند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مثالي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از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ماتريس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سود: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229600" cy="496728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مالک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کارخانه نان </a:t>
            </a:r>
            <a:r>
              <a:rPr lang="fa-IR" dirty="0" smtClean="0">
                <a:cs typeface="Zar" pitchFamily="2" charset="-78"/>
              </a:rPr>
              <a:t>ماشيني براي </a:t>
            </a:r>
            <a:r>
              <a:rPr lang="fa-IR" dirty="0">
                <a:cs typeface="Zar" pitchFamily="2" charset="-78"/>
              </a:rPr>
              <a:t>گسترش </a:t>
            </a:r>
            <a:r>
              <a:rPr lang="fa-IR" dirty="0" smtClean="0">
                <a:cs typeface="Zar" pitchFamily="2" charset="-78"/>
              </a:rPr>
              <a:t>حيطه </a:t>
            </a:r>
            <a:r>
              <a:rPr lang="fa-IR" dirty="0">
                <a:cs typeface="Zar" pitchFamily="2" charset="-78"/>
              </a:rPr>
              <a:t>کار خود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خواهد </a:t>
            </a:r>
            <a:r>
              <a:rPr lang="fa-IR" dirty="0" smtClean="0">
                <a:cs typeface="Zar" pitchFamily="2" charset="-78"/>
              </a:rPr>
              <a:t>تصميم بگيردکه</a:t>
            </a:r>
            <a:r>
              <a:rPr lang="fa-IR" dirty="0">
                <a:cs typeface="Zar" pitchFamily="2" charset="-78"/>
              </a:rPr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1)يک کاميون براي تحويل </a:t>
            </a:r>
            <a:r>
              <a:rPr lang="fa-IR" dirty="0">
                <a:cs typeface="Zar" pitchFamily="2" charset="-78"/>
              </a:rPr>
              <a:t>نان بخرد.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2)دو </a:t>
            </a:r>
            <a:r>
              <a:rPr lang="fa-IR" dirty="0" smtClean="0">
                <a:cs typeface="Zar" pitchFamily="2" charset="-78"/>
              </a:rPr>
              <a:t>کاميون براي تحويل </a:t>
            </a:r>
            <a:r>
              <a:rPr lang="fa-IR" dirty="0">
                <a:cs typeface="Zar" pitchFamily="2" charset="-78"/>
              </a:rPr>
              <a:t>نان بخرد.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3)سه </a:t>
            </a:r>
            <a:r>
              <a:rPr lang="fa-IR" dirty="0" smtClean="0">
                <a:cs typeface="Zar" pitchFamily="2" charset="-78"/>
              </a:rPr>
              <a:t>کاميون براي تحويل </a:t>
            </a:r>
            <a:r>
              <a:rPr lang="fa-IR" dirty="0">
                <a:cs typeface="Zar" pitchFamily="2" charset="-78"/>
              </a:rPr>
              <a:t>نان بخرد.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1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1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Line 2"/>
          <p:cNvSpPr>
            <a:spLocks noChangeShapeType="1"/>
          </p:cNvSpPr>
          <p:nvPr/>
        </p:nvSpPr>
        <p:spPr bwMode="auto">
          <a:xfrm>
            <a:off x="739775" y="166846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9875" name="Line 3"/>
          <p:cNvSpPr>
            <a:spLocks noChangeShapeType="1"/>
          </p:cNvSpPr>
          <p:nvPr/>
        </p:nvSpPr>
        <p:spPr bwMode="auto">
          <a:xfrm>
            <a:off x="727075" y="2441575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9876" name="Line 4"/>
          <p:cNvSpPr>
            <a:spLocks noChangeShapeType="1"/>
          </p:cNvSpPr>
          <p:nvPr/>
        </p:nvSpPr>
        <p:spPr bwMode="auto">
          <a:xfrm>
            <a:off x="742950" y="49149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9877" name="Line 5"/>
          <p:cNvSpPr>
            <a:spLocks noChangeShapeType="1"/>
          </p:cNvSpPr>
          <p:nvPr/>
        </p:nvSpPr>
        <p:spPr bwMode="auto">
          <a:xfrm flipH="1">
            <a:off x="6632575" y="1654175"/>
            <a:ext cx="2032000" cy="79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7489825" y="2017713"/>
            <a:ext cx="1101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fa-IR" sz="2500">
                <a:effectLst/>
              </a:rPr>
              <a:t>راه‌حلها</a:t>
            </a:r>
            <a:endParaRPr lang="en-US" sz="2500">
              <a:effectLst/>
            </a:endParaRPr>
          </a:p>
        </p:txBody>
      </p:sp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2025650" y="1590675"/>
            <a:ext cx="598011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fa-IR" sz="2500" dirty="0" smtClean="0">
                <a:effectLst/>
              </a:rPr>
              <a:t>شرايط</a:t>
            </a:r>
            <a:r>
              <a:rPr lang="fa-IR" sz="1800" dirty="0" smtClean="0">
                <a:effectLst/>
              </a:rPr>
              <a:t> محيطي</a:t>
            </a:r>
            <a:endParaRPr lang="en-US" sz="1800" dirty="0">
              <a:effectLst/>
            </a:endParaRPr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4772025" y="1647825"/>
            <a:ext cx="13779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1800" dirty="0" smtClean="0">
                <a:effectLst/>
              </a:rPr>
              <a:t>تقاضاي </a:t>
            </a:r>
            <a:r>
              <a:rPr lang="fa-IR" dirty="0">
                <a:effectLst/>
              </a:rPr>
              <a:t>اندک</a:t>
            </a:r>
            <a:r>
              <a:rPr lang="fa-IR" sz="1800" dirty="0">
                <a:effectLst/>
              </a:rPr>
              <a:t> احتمال 2/</a:t>
            </a:r>
            <a:endParaRPr lang="en-US" sz="1800" dirty="0">
              <a:effectLst/>
            </a:endParaRPr>
          </a:p>
        </p:txBody>
      </p:sp>
      <p:sp>
        <p:nvSpPr>
          <p:cNvPr id="719881" name="Text Box 9"/>
          <p:cNvSpPr txBox="1">
            <a:spLocks noChangeArrowheads="1"/>
          </p:cNvSpPr>
          <p:nvPr/>
        </p:nvSpPr>
        <p:spPr bwMode="auto">
          <a:xfrm>
            <a:off x="2909888" y="1671638"/>
            <a:ext cx="1697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1800" dirty="0" smtClean="0">
                <a:effectLst/>
              </a:rPr>
              <a:t>تقاضاي </a:t>
            </a:r>
            <a:r>
              <a:rPr lang="fa-IR" sz="1800" dirty="0">
                <a:effectLst/>
              </a:rPr>
              <a:t>متوسط </a:t>
            </a:r>
            <a:r>
              <a:rPr lang="fa-IR" dirty="0">
                <a:effectLst/>
              </a:rPr>
              <a:t>احتمال</a:t>
            </a:r>
            <a:r>
              <a:rPr lang="fa-IR" sz="1800" dirty="0">
                <a:effectLst/>
              </a:rPr>
              <a:t> 3/</a:t>
            </a:r>
            <a:endParaRPr lang="en-US" sz="1800" dirty="0">
              <a:effectLst/>
            </a:endParaRPr>
          </a:p>
        </p:txBody>
      </p:sp>
      <p:sp>
        <p:nvSpPr>
          <p:cNvPr id="719882" name="Text Box 10"/>
          <p:cNvSpPr txBox="1">
            <a:spLocks noChangeArrowheads="1"/>
          </p:cNvSpPr>
          <p:nvPr/>
        </p:nvSpPr>
        <p:spPr bwMode="auto">
          <a:xfrm>
            <a:off x="1481138" y="1646238"/>
            <a:ext cx="134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/>
              </a:rPr>
              <a:t>تفاضاي زياد </a:t>
            </a:r>
            <a:r>
              <a:rPr lang="fa-IR" dirty="0">
                <a:effectLst/>
              </a:rPr>
              <a:t>احتمال 5/</a:t>
            </a:r>
            <a:endParaRPr lang="en-US" dirty="0">
              <a:effectLst/>
            </a:endParaRPr>
          </a:p>
        </p:txBody>
      </p:sp>
      <p:sp>
        <p:nvSpPr>
          <p:cNvPr id="719883" name="Text Box 11"/>
          <p:cNvSpPr txBox="1">
            <a:spLocks noChangeArrowheads="1"/>
          </p:cNvSpPr>
          <p:nvPr/>
        </p:nvSpPr>
        <p:spPr bwMode="auto">
          <a:xfrm>
            <a:off x="4397375" y="2641600"/>
            <a:ext cx="426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 dirty="0" smtClean="0">
                <a:effectLst/>
              </a:rPr>
              <a:t>1)خريد يک کاميون</a:t>
            </a:r>
            <a:endParaRPr lang="en-US" sz="2400" dirty="0">
              <a:effectLst/>
            </a:endParaRPr>
          </a:p>
        </p:txBody>
      </p:sp>
      <p:sp>
        <p:nvSpPr>
          <p:cNvPr id="719884" name="Text Box 12"/>
          <p:cNvSpPr txBox="1">
            <a:spLocks noChangeArrowheads="1"/>
          </p:cNvSpPr>
          <p:nvPr/>
        </p:nvSpPr>
        <p:spPr bwMode="auto">
          <a:xfrm>
            <a:off x="5543550" y="3468688"/>
            <a:ext cx="312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 dirty="0" smtClean="0">
                <a:effectLst/>
              </a:rPr>
              <a:t>2)خريد </a:t>
            </a:r>
            <a:r>
              <a:rPr lang="fa-IR" sz="2400" dirty="0">
                <a:effectLst/>
              </a:rPr>
              <a:t>دو </a:t>
            </a:r>
            <a:r>
              <a:rPr lang="fa-IR" sz="2400" dirty="0" smtClean="0">
                <a:effectLst/>
              </a:rPr>
              <a:t>کاميون</a:t>
            </a:r>
            <a:endParaRPr lang="en-US" sz="2400" dirty="0">
              <a:effectLst/>
            </a:endParaRPr>
          </a:p>
        </p:txBody>
      </p:sp>
      <p:sp>
        <p:nvSpPr>
          <p:cNvPr id="719885" name="Text Box 13"/>
          <p:cNvSpPr txBox="1">
            <a:spLocks noChangeArrowheads="1"/>
          </p:cNvSpPr>
          <p:nvPr/>
        </p:nvSpPr>
        <p:spPr bwMode="auto">
          <a:xfrm>
            <a:off x="5935663" y="4281488"/>
            <a:ext cx="267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 dirty="0" smtClean="0">
                <a:effectLst/>
              </a:rPr>
              <a:t>3)خريد </a:t>
            </a:r>
            <a:r>
              <a:rPr lang="fa-IR" sz="2400" dirty="0">
                <a:effectLst/>
              </a:rPr>
              <a:t>سه </a:t>
            </a:r>
            <a:r>
              <a:rPr lang="fa-IR" sz="2400" dirty="0" smtClean="0">
                <a:effectLst/>
              </a:rPr>
              <a:t>کاميون</a:t>
            </a:r>
            <a:endParaRPr lang="en-US" sz="2400" dirty="0">
              <a:effectLst/>
            </a:endParaRPr>
          </a:p>
        </p:txBody>
      </p:sp>
      <p:sp>
        <p:nvSpPr>
          <p:cNvPr id="719886" name="Text Box 14"/>
          <p:cNvSpPr txBox="1">
            <a:spLocks noChangeArrowheads="1"/>
          </p:cNvSpPr>
          <p:nvPr/>
        </p:nvSpPr>
        <p:spPr bwMode="auto">
          <a:xfrm>
            <a:off x="3457575" y="2671763"/>
            <a:ext cx="248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30000 سود</a:t>
            </a:r>
            <a:endParaRPr lang="en-US" sz="1800">
              <a:effectLst/>
            </a:endParaRPr>
          </a:p>
        </p:txBody>
      </p:sp>
      <p:sp>
        <p:nvSpPr>
          <p:cNvPr id="719887" name="Text Box 15"/>
          <p:cNvSpPr txBox="1">
            <a:spLocks noChangeArrowheads="1"/>
          </p:cNvSpPr>
          <p:nvPr/>
        </p:nvSpPr>
        <p:spPr bwMode="auto">
          <a:xfrm>
            <a:off x="3792538" y="3497263"/>
            <a:ext cx="2105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24000 سود</a:t>
            </a:r>
            <a:endParaRPr lang="en-US" sz="1800">
              <a:effectLst/>
            </a:endParaRPr>
          </a:p>
        </p:txBody>
      </p:sp>
      <p:sp>
        <p:nvSpPr>
          <p:cNvPr id="719888" name="Text Box 16"/>
          <p:cNvSpPr txBox="1">
            <a:spLocks noChangeArrowheads="1"/>
          </p:cNvSpPr>
          <p:nvPr/>
        </p:nvSpPr>
        <p:spPr bwMode="auto">
          <a:xfrm>
            <a:off x="4171950" y="4325938"/>
            <a:ext cx="179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10000 سود</a:t>
            </a:r>
            <a:endParaRPr lang="en-US" sz="1800">
              <a:effectLst/>
            </a:endParaRPr>
          </a:p>
        </p:txBody>
      </p:sp>
      <p:sp>
        <p:nvSpPr>
          <p:cNvPr id="719889" name="Text Box 17"/>
          <p:cNvSpPr txBox="1">
            <a:spLocks noChangeArrowheads="1"/>
          </p:cNvSpPr>
          <p:nvPr/>
        </p:nvSpPr>
        <p:spPr bwMode="auto">
          <a:xfrm>
            <a:off x="1282700" y="2668588"/>
            <a:ext cx="281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32000 سود</a:t>
            </a:r>
            <a:endParaRPr lang="en-US" sz="1800">
              <a:effectLst/>
            </a:endParaRPr>
          </a:p>
        </p:txBody>
      </p:sp>
      <p:sp>
        <p:nvSpPr>
          <p:cNvPr id="719890" name="Text Box 18"/>
          <p:cNvSpPr txBox="1">
            <a:spLocks noChangeArrowheads="1"/>
          </p:cNvSpPr>
          <p:nvPr/>
        </p:nvSpPr>
        <p:spPr bwMode="auto">
          <a:xfrm>
            <a:off x="2270125" y="3494088"/>
            <a:ext cx="1843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34000 سود</a:t>
            </a:r>
            <a:endParaRPr lang="en-US" sz="1800">
              <a:effectLst/>
            </a:endParaRPr>
          </a:p>
        </p:txBody>
      </p:sp>
      <p:sp>
        <p:nvSpPr>
          <p:cNvPr id="719891" name="Text Box 19"/>
          <p:cNvSpPr txBox="1">
            <a:spLocks noChangeArrowheads="1"/>
          </p:cNvSpPr>
          <p:nvPr/>
        </p:nvSpPr>
        <p:spPr bwMode="auto">
          <a:xfrm>
            <a:off x="2401888" y="4303713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15000 سود</a:t>
            </a:r>
            <a:endParaRPr lang="en-US" sz="1800">
              <a:effectLst/>
            </a:endParaRPr>
          </a:p>
        </p:txBody>
      </p:sp>
      <p:sp>
        <p:nvSpPr>
          <p:cNvPr id="719892" name="Text Box 20"/>
          <p:cNvSpPr txBox="1">
            <a:spLocks noChangeArrowheads="1"/>
          </p:cNvSpPr>
          <p:nvPr/>
        </p:nvSpPr>
        <p:spPr bwMode="auto">
          <a:xfrm>
            <a:off x="476250" y="2674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20000 سود</a:t>
            </a:r>
            <a:endParaRPr lang="en-US" sz="1800">
              <a:effectLst/>
            </a:endParaRPr>
          </a:p>
        </p:txBody>
      </p:sp>
      <p:sp>
        <p:nvSpPr>
          <p:cNvPr id="719893" name="Text Box 21"/>
          <p:cNvSpPr txBox="1">
            <a:spLocks noChangeArrowheads="1"/>
          </p:cNvSpPr>
          <p:nvPr/>
        </p:nvSpPr>
        <p:spPr bwMode="auto">
          <a:xfrm>
            <a:off x="901700" y="3500438"/>
            <a:ext cx="1408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31000سود</a:t>
            </a:r>
            <a:endParaRPr lang="en-US" sz="1800">
              <a:effectLst/>
            </a:endParaRPr>
          </a:p>
        </p:txBody>
      </p:sp>
      <p:sp>
        <p:nvSpPr>
          <p:cNvPr id="719894" name="Text Box 22"/>
          <p:cNvSpPr txBox="1">
            <a:spLocks noChangeArrowheads="1"/>
          </p:cNvSpPr>
          <p:nvPr/>
        </p:nvSpPr>
        <p:spPr bwMode="auto">
          <a:xfrm>
            <a:off x="446088" y="4316413"/>
            <a:ext cx="1916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40000 سود</a:t>
            </a:r>
            <a:endParaRPr lang="en-US" sz="1800">
              <a:effectLst/>
            </a:endParaRPr>
          </a:p>
        </p:txBody>
      </p:sp>
      <p:sp>
        <p:nvSpPr>
          <p:cNvPr id="719895" name="Text Box 23"/>
          <p:cNvSpPr txBox="1">
            <a:spLocks noChangeArrowheads="1"/>
          </p:cNvSpPr>
          <p:nvPr/>
        </p:nvSpPr>
        <p:spPr bwMode="auto">
          <a:xfrm>
            <a:off x="1336675" y="417513"/>
            <a:ext cx="715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000" dirty="0" smtClean="0">
                <a:effectLst/>
              </a:rPr>
              <a:t>ماتريس </a:t>
            </a:r>
            <a:r>
              <a:rPr lang="fa-IR" sz="4000" dirty="0">
                <a:effectLst/>
              </a:rPr>
              <a:t>سود</a:t>
            </a:r>
            <a:endParaRPr lang="en-US" sz="40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8" grpId="0"/>
      <p:bldP spid="719879" grpId="0"/>
      <p:bldP spid="719880" grpId="0"/>
      <p:bldP spid="719881" grpId="0"/>
      <p:bldP spid="719882" grpId="0"/>
      <p:bldP spid="719883" grpId="0"/>
      <p:bldP spid="719884" grpId="0"/>
      <p:bldP spid="719885" grpId="0"/>
      <p:bldP spid="719886" grpId="0"/>
      <p:bldP spid="719887" grpId="0"/>
      <p:bldP spid="719888" grpId="0"/>
      <p:bldP spid="719889" grpId="0"/>
      <p:bldP spid="719890" grpId="0"/>
      <p:bldP spid="719891" grpId="0"/>
      <p:bldP spid="719892" grpId="0"/>
      <p:bldP spid="719893" grpId="0"/>
      <p:bldP spid="719894" grpId="0"/>
      <p:bldP spid="71989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راه‌حلهاي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ارائه شده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>
                <a:cs typeface="Zar" pitchFamily="2" charset="-78"/>
              </a:rPr>
              <a:t>600/25=(20000)5/+(32000)3/+(30000)2/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>
                <a:cs typeface="Zar" pitchFamily="2" charset="-78"/>
              </a:rPr>
              <a:t>500/30=(31000)5/+(34000)3/+(24000)2/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>
                <a:cs typeface="Zar" pitchFamily="2" charset="-78"/>
              </a:rPr>
              <a:t>22500=(40000)5/+(15000)3/+(10000)2/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تحليل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نقطه سر به سر: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24175"/>
            <a:ext cx="8229600" cy="19431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رابطه </a:t>
            </a:r>
            <a:r>
              <a:rPr lang="fa-IR" dirty="0" smtClean="0">
                <a:cs typeface="Zar" pitchFamily="2" charset="-78"/>
              </a:rPr>
              <a:t>بين ميزان توليد</a:t>
            </a:r>
            <a:r>
              <a:rPr lang="fa-IR" dirty="0">
                <a:cs typeface="Zar" pitchFamily="2" charset="-78"/>
              </a:rPr>
              <a:t>، و </a:t>
            </a:r>
            <a:r>
              <a:rPr lang="fa-IR" dirty="0" smtClean="0">
                <a:cs typeface="Zar" pitchFamily="2" charset="-78"/>
              </a:rPr>
              <a:t>هزينه </a:t>
            </a:r>
            <a:r>
              <a:rPr lang="fa-IR" dirty="0">
                <a:cs typeface="Zar" pitchFamily="2" charset="-78"/>
              </a:rPr>
              <a:t>درآمد </a:t>
            </a:r>
            <a:r>
              <a:rPr lang="fa-IR" dirty="0" smtClean="0">
                <a:cs typeface="Zar" pitchFamily="2" charset="-78"/>
              </a:rPr>
              <a:t>ناشي </a:t>
            </a:r>
            <a:r>
              <a:rPr lang="fa-IR" dirty="0">
                <a:cs typeface="Zar" pitchFamily="2" charset="-78"/>
              </a:rPr>
              <a:t>از آن را در سازمان نشان </a:t>
            </a:r>
            <a:r>
              <a:rPr lang="fa-IR" dirty="0" smtClean="0">
                <a:cs typeface="Zar" pitchFamily="2" charset="-78"/>
              </a:rPr>
              <a:t>مي‌دهد </a:t>
            </a:r>
            <a:r>
              <a:rPr lang="fa-IR" dirty="0">
                <a:cs typeface="Zar" pitchFamily="2" charset="-78"/>
              </a:rPr>
              <a:t>و به </a:t>
            </a:r>
            <a:r>
              <a:rPr lang="fa-IR" dirty="0" smtClean="0">
                <a:cs typeface="Zar" pitchFamily="2" charset="-78"/>
              </a:rPr>
              <a:t>مدير </a:t>
            </a:r>
            <a:r>
              <a:rPr lang="fa-IR" dirty="0">
                <a:cs typeface="Zar" pitchFamily="2" charset="-78"/>
              </a:rPr>
              <a:t>امکان </a:t>
            </a:r>
            <a:r>
              <a:rPr lang="fa-IR" dirty="0" smtClean="0">
                <a:cs typeface="Zar" pitchFamily="2" charset="-78"/>
              </a:rPr>
              <a:t>مي‌دهد </a:t>
            </a:r>
            <a:r>
              <a:rPr lang="fa-IR" dirty="0">
                <a:cs typeface="Zar" pitchFamily="2" charset="-78"/>
              </a:rPr>
              <a:t>تا </a:t>
            </a:r>
            <a:r>
              <a:rPr lang="fa-IR" dirty="0" smtClean="0">
                <a:cs typeface="Zar" pitchFamily="2" charset="-78"/>
              </a:rPr>
              <a:t>دريابد </a:t>
            </a:r>
            <a:r>
              <a:rPr lang="fa-IR" dirty="0">
                <a:cs typeface="Zar" pitchFamily="2" charset="-78"/>
              </a:rPr>
              <a:t>در چه </a:t>
            </a:r>
            <a:r>
              <a:rPr lang="fa-IR" dirty="0" smtClean="0">
                <a:cs typeface="Zar" pitchFamily="2" charset="-78"/>
              </a:rPr>
              <a:t>سطحي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توليد </a:t>
            </a:r>
            <a:r>
              <a:rPr lang="fa-IR" dirty="0">
                <a:cs typeface="Zar" pitchFamily="2" charset="-78"/>
              </a:rPr>
              <a:t>درآمد و </a:t>
            </a:r>
            <a:r>
              <a:rPr lang="fa-IR" dirty="0" smtClean="0">
                <a:cs typeface="Zar" pitchFamily="2" charset="-78"/>
              </a:rPr>
              <a:t>هزينه‌ها </a:t>
            </a:r>
            <a:r>
              <a:rPr lang="fa-IR" dirty="0">
                <a:cs typeface="Zar" pitchFamily="2" charset="-78"/>
              </a:rPr>
              <a:t>برابرند.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محيط 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038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2)محيط خارجي: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مواد </a:t>
            </a:r>
            <a:r>
              <a:rPr lang="fa-IR" sz="2800" dirty="0" smtClean="0">
                <a:cs typeface="Zar" pitchFamily="2" charset="-78"/>
              </a:rPr>
              <a:t>اوليه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پول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</a:t>
            </a:r>
            <a:r>
              <a:rPr lang="fa-IR" sz="2800" dirty="0" smtClean="0">
                <a:cs typeface="Zar" pitchFamily="2" charset="-78"/>
              </a:rPr>
              <a:t>انرژي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اطلاعات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</a:t>
            </a:r>
            <a:r>
              <a:rPr lang="fa-IR" sz="2800" dirty="0" smtClean="0">
                <a:cs typeface="Zar" pitchFamily="2" charset="-78"/>
              </a:rPr>
              <a:t>نيروي انساني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05000"/>
            <a:ext cx="4038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1)محيط داخلي: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عواطف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ارزشها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اعتقادات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منافع کارکنان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			منافع سهامداران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cs typeface="Zar" pitchFamily="2" charset="-78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a-IR" sz="180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220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پيش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دانسته</a:t>
            </a:r>
            <a:r>
              <a:rPr lang="en-US" dirty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تحليل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نقطه سر به سر: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8229600" cy="426085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هزينه </a:t>
            </a:r>
            <a:r>
              <a:rPr lang="fa-IR" dirty="0">
                <a:cs typeface="Zar" pitchFamily="2" charset="-78"/>
              </a:rPr>
              <a:t>ثابت: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شامل </a:t>
            </a:r>
            <a:r>
              <a:rPr lang="fa-IR" sz="2800" dirty="0" smtClean="0">
                <a:cs typeface="Zar" pitchFamily="2" charset="-78"/>
              </a:rPr>
              <a:t>هزينه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هايي </a:t>
            </a:r>
            <a:r>
              <a:rPr lang="fa-IR" sz="2800" dirty="0">
                <a:cs typeface="Zar" pitchFamily="2" charset="-78"/>
              </a:rPr>
              <a:t>است که بدون توجه به </a:t>
            </a:r>
            <a:r>
              <a:rPr lang="fa-IR" sz="2800" dirty="0" smtClean="0">
                <a:cs typeface="Zar" pitchFamily="2" charset="-78"/>
              </a:rPr>
              <a:t>ميزان توليد </a:t>
            </a:r>
            <a:r>
              <a:rPr lang="fa-IR" sz="2800" dirty="0">
                <a:cs typeface="Zar" pitchFamily="2" charset="-78"/>
              </a:rPr>
              <a:t>همواره وجود دارد مانند: </a:t>
            </a:r>
            <a:r>
              <a:rPr lang="fa-IR" sz="2800" dirty="0" smtClean="0">
                <a:cs typeface="Zar" pitchFamily="2" charset="-78"/>
              </a:rPr>
              <a:t>هزينه‌هاي اداري، </a:t>
            </a:r>
            <a:r>
              <a:rPr lang="fa-IR" sz="2800" dirty="0">
                <a:cs typeface="Zar" pitchFamily="2" charset="-78"/>
              </a:rPr>
              <a:t>اجاره.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هزينه متغير</a:t>
            </a:r>
            <a:r>
              <a:rPr lang="fa-IR" dirty="0">
                <a:cs typeface="Zar" pitchFamily="2" charset="-78"/>
              </a:rPr>
              <a:t>: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2800" dirty="0" smtClean="0">
                <a:cs typeface="Zar" pitchFamily="2" charset="-78"/>
              </a:rPr>
              <a:t>هزينه‌هايي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مستقيما </a:t>
            </a:r>
            <a:r>
              <a:rPr lang="fa-IR" sz="2800" dirty="0">
                <a:cs typeface="Zar" pitchFamily="2" charset="-78"/>
              </a:rPr>
              <a:t>با </a:t>
            </a:r>
            <a:r>
              <a:rPr lang="fa-IR" sz="2800" dirty="0" smtClean="0">
                <a:cs typeface="Zar" pitchFamily="2" charset="-78"/>
              </a:rPr>
              <a:t>ميزان توليد </a:t>
            </a:r>
            <a:r>
              <a:rPr lang="fa-IR" sz="2800" dirty="0">
                <a:cs typeface="Zar" pitchFamily="2" charset="-78"/>
              </a:rPr>
              <a:t>ارتباط دارد مانند: </a:t>
            </a:r>
            <a:r>
              <a:rPr lang="fa-IR" sz="2800" dirty="0" smtClean="0">
                <a:cs typeface="Zar" pitchFamily="2" charset="-78"/>
              </a:rPr>
              <a:t>هزينه </a:t>
            </a:r>
            <a:r>
              <a:rPr lang="fa-IR" sz="2800" dirty="0">
                <a:cs typeface="Zar" pitchFamily="2" charset="-78"/>
              </a:rPr>
              <a:t>مواد </a:t>
            </a:r>
            <a:r>
              <a:rPr lang="fa-IR" sz="2800" dirty="0" smtClean="0">
                <a:cs typeface="Zar" pitchFamily="2" charset="-78"/>
              </a:rPr>
              <a:t>اوليه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Line 2"/>
          <p:cNvSpPr>
            <a:spLocks noChangeShapeType="1"/>
          </p:cNvSpPr>
          <p:nvPr/>
        </p:nvSpPr>
        <p:spPr bwMode="auto">
          <a:xfrm>
            <a:off x="1103313" y="5967413"/>
            <a:ext cx="532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23971" name="Line 3"/>
          <p:cNvSpPr>
            <a:spLocks noChangeShapeType="1"/>
          </p:cNvSpPr>
          <p:nvPr/>
        </p:nvSpPr>
        <p:spPr bwMode="auto">
          <a:xfrm>
            <a:off x="1090613" y="1323975"/>
            <a:ext cx="0" cy="464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23972" name="Line 4"/>
          <p:cNvSpPr>
            <a:spLocks noChangeShapeType="1"/>
          </p:cNvSpPr>
          <p:nvPr/>
        </p:nvSpPr>
        <p:spPr bwMode="auto">
          <a:xfrm>
            <a:off x="1074738" y="3878263"/>
            <a:ext cx="3570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23973" name="Line 5"/>
          <p:cNvSpPr>
            <a:spLocks noChangeShapeType="1"/>
          </p:cNvSpPr>
          <p:nvPr/>
        </p:nvSpPr>
        <p:spPr bwMode="auto">
          <a:xfrm flipV="1">
            <a:off x="1074738" y="1846263"/>
            <a:ext cx="4121150" cy="412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 flipV="1">
            <a:off x="1089025" y="2557463"/>
            <a:ext cx="4929188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893763" y="6053138"/>
            <a:ext cx="36147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fa-IR" sz="2400" dirty="0" smtClean="0">
                <a:effectLst/>
              </a:rPr>
              <a:t>ميزان توليد</a:t>
            </a:r>
            <a:endParaRPr lang="en-US" sz="2400" dirty="0">
              <a:effectLst/>
            </a:endParaRPr>
          </a:p>
        </p:txBody>
      </p:sp>
      <p:sp>
        <p:nvSpPr>
          <p:cNvPr id="723976" name="Text Box 8"/>
          <p:cNvSpPr txBox="1">
            <a:spLocks noChangeArrowheads="1"/>
          </p:cNvSpPr>
          <p:nvPr/>
        </p:nvSpPr>
        <p:spPr bwMode="auto">
          <a:xfrm>
            <a:off x="-957263" y="922338"/>
            <a:ext cx="27432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 dirty="0" smtClean="0">
                <a:effectLst/>
              </a:rPr>
              <a:t>هزينه </a:t>
            </a:r>
            <a:r>
              <a:rPr lang="fa-IR" sz="2400" dirty="0">
                <a:effectLst/>
              </a:rPr>
              <a:t>و درآمد</a:t>
            </a:r>
            <a:endParaRPr lang="en-US" sz="2400" dirty="0">
              <a:effectLst/>
            </a:endParaRPr>
          </a:p>
        </p:txBody>
      </p:sp>
      <p:sp>
        <p:nvSpPr>
          <p:cNvPr id="723977" name="Text Box 9"/>
          <p:cNvSpPr txBox="1">
            <a:spLocks noChangeArrowheads="1"/>
          </p:cNvSpPr>
          <p:nvPr/>
        </p:nvSpPr>
        <p:spPr bwMode="auto">
          <a:xfrm>
            <a:off x="4216400" y="1495425"/>
            <a:ext cx="190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/>
              </a:rPr>
              <a:t>درآمد کل</a:t>
            </a:r>
            <a:endParaRPr lang="en-US">
              <a:effectLst/>
            </a:endParaRPr>
          </a:p>
        </p:txBody>
      </p:sp>
      <p:sp>
        <p:nvSpPr>
          <p:cNvPr id="723978" name="Text Box 10"/>
          <p:cNvSpPr txBox="1">
            <a:spLocks noChangeArrowheads="1"/>
          </p:cNvSpPr>
          <p:nvPr/>
        </p:nvSpPr>
        <p:spPr bwMode="auto">
          <a:xfrm>
            <a:off x="5456238" y="2314575"/>
            <a:ext cx="143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هزينه </a:t>
            </a:r>
            <a:r>
              <a:rPr lang="fa-IR" dirty="0">
                <a:effectLst/>
              </a:rPr>
              <a:t>کل</a:t>
            </a:r>
            <a:endParaRPr lang="en-US" dirty="0">
              <a:effectLst/>
            </a:endParaRPr>
          </a:p>
        </p:txBody>
      </p:sp>
      <p:sp>
        <p:nvSpPr>
          <p:cNvPr id="723979" name="Text Box 11"/>
          <p:cNvSpPr txBox="1">
            <a:spLocks noChangeArrowheads="1"/>
          </p:cNvSpPr>
          <p:nvPr/>
        </p:nvSpPr>
        <p:spPr bwMode="auto">
          <a:xfrm>
            <a:off x="4332288" y="3657600"/>
            <a:ext cx="1306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dirty="0" smtClean="0">
                <a:effectLst/>
              </a:rPr>
              <a:t>هزينه </a:t>
            </a:r>
            <a:r>
              <a:rPr lang="fa-IR" dirty="0">
                <a:effectLst/>
              </a:rPr>
              <a:t>ثابت</a:t>
            </a:r>
            <a:endParaRPr lang="en-US" dirty="0">
              <a:effectLst/>
            </a:endParaRPr>
          </a:p>
        </p:txBody>
      </p:sp>
      <p:sp>
        <p:nvSpPr>
          <p:cNvPr id="723980" name="Text Box 12"/>
          <p:cNvSpPr txBox="1">
            <a:spLocks noChangeArrowheads="1"/>
          </p:cNvSpPr>
          <p:nvPr/>
        </p:nvSpPr>
        <p:spPr bwMode="auto">
          <a:xfrm>
            <a:off x="1462088" y="2813050"/>
            <a:ext cx="26717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ّّ</a:t>
            </a:r>
            <a:r>
              <a:rPr lang="en-US">
                <a:effectLst/>
                <a:latin typeface="Shruti" pitchFamily="34" charset="0"/>
              </a:rPr>
              <a:t>F</a:t>
            </a:r>
          </a:p>
        </p:txBody>
      </p:sp>
      <p:sp>
        <p:nvSpPr>
          <p:cNvPr id="723981" name="Line 13"/>
          <p:cNvSpPr>
            <a:spLocks noChangeShapeType="1"/>
          </p:cNvSpPr>
          <p:nvPr/>
        </p:nvSpPr>
        <p:spPr bwMode="auto">
          <a:xfrm>
            <a:off x="3933825" y="3106738"/>
            <a:ext cx="0" cy="28448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23982" name="Text Box 14"/>
          <p:cNvSpPr txBox="1">
            <a:spLocks noChangeArrowheads="1"/>
          </p:cNvSpPr>
          <p:nvPr/>
        </p:nvSpPr>
        <p:spPr bwMode="auto">
          <a:xfrm>
            <a:off x="3176588" y="242888"/>
            <a:ext cx="2843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200">
                <a:effectLst/>
              </a:rPr>
              <a:t>نمودار نقطه سر به سر</a:t>
            </a:r>
            <a:endParaRPr lang="en-US" sz="320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2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5" grpId="0"/>
      <p:bldP spid="723976" grpId="0"/>
      <p:bldP spid="723977" grpId="0"/>
      <p:bldP spid="723978" grpId="0"/>
      <p:bldP spid="723979" grpId="0"/>
      <p:bldP spid="723980" grpId="0"/>
      <p:bldP spid="72398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994" name="Object 2"/>
          <p:cNvGraphicFramePr>
            <a:graphicFrameLocks noChangeAspect="1"/>
          </p:cNvGraphicFramePr>
          <p:nvPr/>
        </p:nvGraphicFramePr>
        <p:xfrm>
          <a:off x="600075" y="1516063"/>
          <a:ext cx="2225675" cy="1452562"/>
        </p:xfrm>
        <a:graphic>
          <a:graphicData uri="http://schemas.openxmlformats.org/presentationml/2006/ole">
            <p:oleObj spid="_x0000_s2050" name="Equation" r:id="rId3" imgW="774360" imgH="393480" progId="Equation.3">
              <p:embed/>
            </p:oleObj>
          </a:graphicData>
        </a:graphic>
      </p:graphicFrame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5087938" y="2711450"/>
            <a:ext cx="362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N</a:t>
            </a:r>
            <a:r>
              <a:rPr lang="fa-IR">
                <a:effectLst/>
              </a:rPr>
              <a:t>تعداد کالا  در نقطه سر به سر</a:t>
            </a:r>
            <a:r>
              <a:rPr lang="fa-IR" sz="1800">
                <a:effectLst/>
              </a:rPr>
              <a:t>        </a:t>
            </a:r>
            <a:endParaRPr lang="en-US" sz="1800">
              <a:effectLst/>
            </a:endParaRPr>
          </a:p>
        </p:txBody>
      </p:sp>
      <p:sp>
        <p:nvSpPr>
          <p:cNvPr id="724996" name="Text Box 4"/>
          <p:cNvSpPr txBox="1">
            <a:spLocks noChangeArrowheads="1"/>
          </p:cNvSpPr>
          <p:nvPr/>
        </p:nvSpPr>
        <p:spPr bwMode="auto">
          <a:xfrm>
            <a:off x="5795963" y="3249613"/>
            <a:ext cx="293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effectLst/>
              </a:rPr>
              <a:t>FC</a:t>
            </a:r>
            <a:r>
              <a:rPr lang="fa-IR" dirty="0" smtClean="0">
                <a:effectLst/>
              </a:rPr>
              <a:t>هزينه </a:t>
            </a:r>
            <a:r>
              <a:rPr lang="fa-IR" dirty="0">
                <a:effectLst/>
              </a:rPr>
              <a:t>ثابت                                </a:t>
            </a:r>
            <a:endParaRPr lang="en-US" dirty="0">
              <a:effectLst/>
            </a:endParaRPr>
          </a:p>
        </p:txBody>
      </p:sp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4533900" y="4035425"/>
            <a:ext cx="422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/>
              </a:rPr>
              <a:t>R</a:t>
            </a:r>
            <a:r>
              <a:rPr lang="fa-IR">
                <a:effectLst/>
              </a:rPr>
              <a:t> درآمد حاصل از فروش              </a:t>
            </a:r>
            <a:endParaRPr lang="en-US" sz="1800">
              <a:effectLst/>
            </a:endParaRPr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5307013" y="4789488"/>
            <a:ext cx="351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effectLst/>
              </a:rPr>
              <a:t>VC</a:t>
            </a:r>
            <a:r>
              <a:rPr lang="fa-IR" sz="1800" dirty="0">
                <a:effectLst/>
              </a:rPr>
              <a:t> </a:t>
            </a:r>
            <a:r>
              <a:rPr lang="fa-IR" sz="1800" dirty="0" smtClean="0">
                <a:effectLst/>
              </a:rPr>
              <a:t>هزينه متغيير </a:t>
            </a:r>
            <a:r>
              <a:rPr lang="fa-IR" sz="1800" dirty="0">
                <a:effectLst/>
              </a:rPr>
              <a:t>هر واحد                     </a:t>
            </a:r>
            <a:endParaRPr lang="en-US" sz="1800" dirty="0">
              <a:effectLst/>
            </a:endParaRPr>
          </a:p>
        </p:txBody>
      </p:sp>
      <p:sp>
        <p:nvSpPr>
          <p:cNvPr id="724999" name="Text Box 7"/>
          <p:cNvSpPr txBox="1">
            <a:spLocks noChangeArrowheads="1"/>
          </p:cNvSpPr>
          <p:nvPr/>
        </p:nvSpPr>
        <p:spPr bwMode="auto">
          <a:xfrm>
            <a:off x="1495425" y="508000"/>
            <a:ext cx="605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effectLst/>
              </a:rPr>
              <a:t>تعداد کالا در نقطه سر به سر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4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/>
      <p:bldP spid="724996" grpId="0"/>
      <p:bldP spid="724997" grpId="0"/>
      <p:bldP spid="724998" grpId="0"/>
      <p:bldP spid="72499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018" name="Object 2"/>
          <p:cNvGraphicFramePr>
            <a:graphicFrameLocks noChangeAspect="1"/>
          </p:cNvGraphicFramePr>
          <p:nvPr/>
        </p:nvGraphicFramePr>
        <p:xfrm>
          <a:off x="658813" y="1639888"/>
          <a:ext cx="2276475" cy="1338262"/>
        </p:xfrm>
        <a:graphic>
          <a:graphicData uri="http://schemas.openxmlformats.org/presentationml/2006/ole">
            <p:oleObj spid="_x0000_s3074" name="Equation" r:id="rId3" imgW="723600" imgH="583920" progId="Equation.3">
              <p:embed/>
            </p:oleObj>
          </a:graphicData>
        </a:graphic>
      </p:graphicFrame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3933825" y="3008313"/>
            <a:ext cx="451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effectLst/>
              </a:rPr>
              <a:t>P</a:t>
            </a:r>
            <a:r>
              <a:rPr lang="fa-IR" sz="2400" dirty="0">
                <a:effectLst/>
              </a:rPr>
              <a:t>   </a:t>
            </a:r>
            <a:r>
              <a:rPr lang="en-US" sz="2400" dirty="0">
                <a:effectLst/>
              </a:rPr>
              <a:t>     </a:t>
            </a:r>
            <a:r>
              <a:rPr lang="fa-IR" sz="2400" dirty="0">
                <a:effectLst/>
              </a:rPr>
              <a:t>   </a:t>
            </a:r>
            <a:r>
              <a:rPr lang="en-US" sz="2400" dirty="0">
                <a:effectLst/>
              </a:rPr>
              <a:t> </a:t>
            </a:r>
            <a:r>
              <a:rPr lang="fa-IR" sz="2400" dirty="0" smtClean="0">
                <a:effectLst/>
              </a:rPr>
              <a:t>ميزان </a:t>
            </a:r>
            <a:r>
              <a:rPr lang="fa-IR" sz="2400" dirty="0">
                <a:effectLst/>
              </a:rPr>
              <a:t>فروش</a:t>
            </a:r>
            <a:endParaRPr lang="en-US" sz="2400" dirty="0">
              <a:effectLst/>
            </a:endParaRPr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6092825" y="3683000"/>
            <a:ext cx="254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effectLst/>
              </a:rPr>
              <a:t>FC</a:t>
            </a:r>
            <a:r>
              <a:rPr lang="fa-IR" sz="1800" dirty="0">
                <a:effectLst/>
              </a:rPr>
              <a:t> </a:t>
            </a:r>
            <a:r>
              <a:rPr lang="fa-IR" sz="1800" dirty="0" smtClean="0">
                <a:effectLst/>
              </a:rPr>
              <a:t>هزينه </a:t>
            </a:r>
            <a:r>
              <a:rPr lang="fa-IR" sz="1800" dirty="0">
                <a:effectLst/>
              </a:rPr>
              <a:t>ثابت                           </a:t>
            </a:r>
            <a:endParaRPr lang="en-US" sz="1800" dirty="0">
              <a:effectLst/>
            </a:endParaRP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4610100" y="4364038"/>
            <a:ext cx="3932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800">
                <a:effectLst/>
              </a:rPr>
              <a:t> درآمد حاصل از</a:t>
            </a:r>
            <a:r>
              <a:rPr lang="en-US" sz="1800">
                <a:effectLst/>
              </a:rPr>
              <a:t> </a:t>
            </a:r>
            <a:r>
              <a:rPr lang="fa-IR" sz="1800">
                <a:effectLst/>
              </a:rPr>
              <a:t>فروش </a:t>
            </a:r>
            <a:r>
              <a:rPr lang="en-US" sz="1800">
                <a:effectLst/>
              </a:rPr>
              <a:t>R     </a:t>
            </a:r>
          </a:p>
        </p:txBody>
      </p: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5243513" y="49879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800" dirty="0">
                <a:effectLst/>
              </a:rPr>
              <a:t> </a:t>
            </a:r>
            <a:r>
              <a:rPr lang="fa-IR" sz="1800" dirty="0" smtClean="0">
                <a:effectLst/>
              </a:rPr>
              <a:t>هزينه متغيير </a:t>
            </a:r>
            <a:r>
              <a:rPr lang="fa-IR" sz="1800" dirty="0">
                <a:effectLst/>
              </a:rPr>
              <a:t>هر واحد        </a:t>
            </a:r>
            <a:r>
              <a:rPr lang="en-US" sz="1800" dirty="0">
                <a:effectLst/>
              </a:rPr>
              <a:t>VC</a:t>
            </a: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2324100" y="527050"/>
            <a:ext cx="414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200" dirty="0" smtClean="0">
                <a:effectLst/>
              </a:rPr>
              <a:t>ميزان </a:t>
            </a:r>
            <a:r>
              <a:rPr lang="fa-IR" sz="3200" dirty="0">
                <a:effectLst/>
              </a:rPr>
              <a:t>فروش در نقطه سر به سر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/>
      <p:bldP spid="726020" grpId="0"/>
      <p:bldP spid="726021" grpId="0"/>
      <p:bldP spid="726022" grpId="0"/>
      <p:bldP spid="72602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0648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مثال:</a:t>
            </a:r>
            <a:endParaRPr lang="en-US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33725"/>
            <a:ext cx="8042275" cy="2214563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اگر </a:t>
            </a:r>
            <a:r>
              <a:rPr lang="fa-IR" dirty="0" smtClean="0">
                <a:cs typeface="Zar" pitchFamily="2" charset="-78"/>
              </a:rPr>
              <a:t>هزينه </a:t>
            </a:r>
            <a:r>
              <a:rPr lang="fa-IR" dirty="0">
                <a:cs typeface="Zar" pitchFamily="2" charset="-78"/>
              </a:rPr>
              <a:t>ثابت </a:t>
            </a:r>
            <a:r>
              <a:rPr lang="fa-IR" dirty="0" smtClean="0">
                <a:cs typeface="Zar" pitchFamily="2" charset="-78"/>
              </a:rPr>
              <a:t>توليد کالايي </a:t>
            </a:r>
            <a:r>
              <a:rPr lang="fa-IR" dirty="0">
                <a:cs typeface="Zar" pitchFamily="2" charset="-78"/>
              </a:rPr>
              <a:t>5000 </a:t>
            </a:r>
            <a:r>
              <a:rPr lang="fa-IR" dirty="0" smtClean="0">
                <a:cs typeface="Zar" pitchFamily="2" charset="-78"/>
              </a:rPr>
              <a:t>ريال </a:t>
            </a:r>
            <a:r>
              <a:rPr lang="fa-IR" dirty="0">
                <a:cs typeface="Zar" pitchFamily="2" charset="-78"/>
              </a:rPr>
              <a:t>و فروش واحد آن 20 </a:t>
            </a:r>
            <a:r>
              <a:rPr lang="fa-IR" dirty="0" smtClean="0">
                <a:cs typeface="Zar" pitchFamily="2" charset="-78"/>
              </a:rPr>
              <a:t>ريال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هزينه متغيير براي </a:t>
            </a:r>
            <a:r>
              <a:rPr lang="fa-IR" dirty="0">
                <a:cs typeface="Zar" pitchFamily="2" charset="-78"/>
              </a:rPr>
              <a:t>هر واحد از آن 10 </a:t>
            </a:r>
            <a:r>
              <a:rPr lang="fa-IR" dirty="0" smtClean="0">
                <a:cs typeface="Zar" pitchFamily="2" charset="-78"/>
              </a:rPr>
              <a:t>ريال </a:t>
            </a:r>
            <a:r>
              <a:rPr lang="fa-IR" dirty="0">
                <a:cs typeface="Zar" pitchFamily="2" charset="-78"/>
              </a:rPr>
              <a:t>باشد تعداد کالا و </a:t>
            </a:r>
            <a:r>
              <a:rPr lang="fa-IR" dirty="0" smtClean="0">
                <a:cs typeface="Zar" pitchFamily="2" charset="-78"/>
              </a:rPr>
              <a:t>ميزان </a:t>
            </a:r>
            <a:r>
              <a:rPr lang="fa-IR" dirty="0">
                <a:cs typeface="Zar" pitchFamily="2" charset="-78"/>
              </a:rPr>
              <a:t>فروش را در نقطه سر به سر به دست </a:t>
            </a:r>
            <a:r>
              <a:rPr lang="fa-IR" dirty="0" smtClean="0">
                <a:cs typeface="Zar" pitchFamily="2" charset="-78"/>
              </a:rPr>
              <a:t>آوريد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066" name="Object 2"/>
          <p:cNvGraphicFramePr>
            <a:graphicFrameLocks noChangeAspect="1"/>
          </p:cNvGraphicFramePr>
          <p:nvPr/>
        </p:nvGraphicFramePr>
        <p:xfrm>
          <a:off x="652463" y="1444625"/>
          <a:ext cx="4568825" cy="1482725"/>
        </p:xfrm>
        <a:graphic>
          <a:graphicData uri="http://schemas.openxmlformats.org/presentationml/2006/ole">
            <p:oleObj spid="_x0000_s4098" name="Equation" r:id="rId3" imgW="1143000" imgH="393480" progId="Equation.3">
              <p:embed/>
            </p:oleObj>
          </a:graphicData>
        </a:graphic>
      </p:graphicFrame>
      <p:graphicFrame>
        <p:nvGraphicFramePr>
          <p:cNvPr id="728067" name="Object 3"/>
          <p:cNvGraphicFramePr>
            <a:graphicFrameLocks noChangeAspect="1"/>
          </p:cNvGraphicFramePr>
          <p:nvPr/>
        </p:nvGraphicFramePr>
        <p:xfrm>
          <a:off x="3935413" y="4021138"/>
          <a:ext cx="3382962" cy="1614487"/>
        </p:xfrm>
        <a:graphic>
          <a:graphicData uri="http://schemas.openxmlformats.org/presentationml/2006/ole">
            <p:oleObj spid="_x0000_s4099" name="Equation" r:id="rId4" imgW="1206360" imgH="583920" progId="Equation.3">
              <p:embed/>
            </p:oleObj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25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درخت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b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</a:b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73425"/>
            <a:ext cx="8229600" cy="15240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ابزاري تحليلي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نتايج منطقي هزينه‌ها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راه‌حلهاي </a:t>
            </a:r>
            <a:r>
              <a:rPr lang="fa-IR" dirty="0">
                <a:cs typeface="Zar" pitchFamily="2" charset="-78"/>
              </a:rPr>
              <a:t>مربوط به راه‌حل را از راه </a:t>
            </a:r>
            <a:r>
              <a:rPr lang="fa-IR" dirty="0" smtClean="0">
                <a:cs typeface="Zar" pitchFamily="2" charset="-78"/>
              </a:rPr>
              <a:t>ترسيم تصوير مي‌کند</a:t>
            </a:r>
            <a:r>
              <a:rPr lang="fa-IR" dirty="0"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Line 2"/>
          <p:cNvSpPr>
            <a:spLocks noChangeShapeType="1"/>
          </p:cNvSpPr>
          <p:nvPr/>
        </p:nvSpPr>
        <p:spPr bwMode="auto">
          <a:xfrm flipH="1">
            <a:off x="1285875" y="2044700"/>
            <a:ext cx="1814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15" name="Line 3"/>
          <p:cNvSpPr>
            <a:spLocks noChangeShapeType="1"/>
          </p:cNvSpPr>
          <p:nvPr/>
        </p:nvSpPr>
        <p:spPr bwMode="auto">
          <a:xfrm flipH="1">
            <a:off x="1287463" y="5260975"/>
            <a:ext cx="1814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16" name="Rectangle 4"/>
          <p:cNvSpPr>
            <a:spLocks noChangeArrowheads="1"/>
          </p:cNvSpPr>
          <p:nvPr/>
        </p:nvSpPr>
        <p:spPr bwMode="auto">
          <a:xfrm>
            <a:off x="938213" y="3387725"/>
            <a:ext cx="682625" cy="392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17" name="Line 5"/>
          <p:cNvSpPr>
            <a:spLocks noChangeShapeType="1"/>
          </p:cNvSpPr>
          <p:nvPr/>
        </p:nvSpPr>
        <p:spPr bwMode="auto">
          <a:xfrm>
            <a:off x="1300163" y="2044700"/>
            <a:ext cx="0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18" name="Line 6"/>
          <p:cNvSpPr>
            <a:spLocks noChangeShapeType="1"/>
          </p:cNvSpPr>
          <p:nvPr/>
        </p:nvSpPr>
        <p:spPr bwMode="auto">
          <a:xfrm flipV="1">
            <a:off x="1300163" y="3795713"/>
            <a:ext cx="0" cy="148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19" name="Oval 7"/>
          <p:cNvSpPr>
            <a:spLocks noChangeArrowheads="1"/>
          </p:cNvSpPr>
          <p:nvPr/>
        </p:nvSpPr>
        <p:spPr bwMode="auto">
          <a:xfrm>
            <a:off x="3117850" y="4854575"/>
            <a:ext cx="798513" cy="79851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20" name="Oval 8"/>
          <p:cNvSpPr>
            <a:spLocks noChangeArrowheads="1"/>
          </p:cNvSpPr>
          <p:nvPr/>
        </p:nvSpPr>
        <p:spPr bwMode="auto">
          <a:xfrm>
            <a:off x="3101975" y="1690688"/>
            <a:ext cx="798513" cy="79851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21" name="Line 9"/>
          <p:cNvSpPr>
            <a:spLocks noChangeShapeType="1"/>
          </p:cNvSpPr>
          <p:nvPr/>
        </p:nvSpPr>
        <p:spPr bwMode="auto">
          <a:xfrm flipV="1">
            <a:off x="3467100" y="1417638"/>
            <a:ext cx="0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2" name="Line 10"/>
          <p:cNvSpPr>
            <a:spLocks noChangeShapeType="1"/>
          </p:cNvSpPr>
          <p:nvPr/>
        </p:nvSpPr>
        <p:spPr bwMode="auto">
          <a:xfrm flipV="1">
            <a:off x="3508375" y="2476500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3" name="Line 11"/>
          <p:cNvSpPr>
            <a:spLocks noChangeShapeType="1"/>
          </p:cNvSpPr>
          <p:nvPr/>
        </p:nvSpPr>
        <p:spPr bwMode="auto">
          <a:xfrm>
            <a:off x="3451225" y="1430338"/>
            <a:ext cx="425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4" name="Line 12"/>
          <p:cNvSpPr>
            <a:spLocks noChangeShapeType="1"/>
          </p:cNvSpPr>
          <p:nvPr/>
        </p:nvSpPr>
        <p:spPr bwMode="auto">
          <a:xfrm>
            <a:off x="3881438" y="2060575"/>
            <a:ext cx="3846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5" name="Line 13"/>
          <p:cNvSpPr>
            <a:spLocks noChangeShapeType="1"/>
          </p:cNvSpPr>
          <p:nvPr/>
        </p:nvSpPr>
        <p:spPr bwMode="auto">
          <a:xfrm>
            <a:off x="3497263" y="2690813"/>
            <a:ext cx="4238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6" name="Line 14"/>
          <p:cNvSpPr>
            <a:spLocks noChangeShapeType="1"/>
          </p:cNvSpPr>
          <p:nvPr/>
        </p:nvSpPr>
        <p:spPr bwMode="auto">
          <a:xfrm flipV="1">
            <a:off x="3525838" y="5648325"/>
            <a:ext cx="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7" name="Line 15"/>
          <p:cNvSpPr>
            <a:spLocks noChangeShapeType="1"/>
          </p:cNvSpPr>
          <p:nvPr/>
        </p:nvSpPr>
        <p:spPr bwMode="auto">
          <a:xfrm>
            <a:off x="3509963" y="4422775"/>
            <a:ext cx="132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28" name="Rectangle 16"/>
          <p:cNvSpPr>
            <a:spLocks noChangeArrowheads="1"/>
          </p:cNvSpPr>
          <p:nvPr/>
        </p:nvSpPr>
        <p:spPr bwMode="auto">
          <a:xfrm>
            <a:off x="4833938" y="4238625"/>
            <a:ext cx="639762" cy="3619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29" name="Line 17"/>
          <p:cNvSpPr>
            <a:spLocks noChangeShapeType="1"/>
          </p:cNvSpPr>
          <p:nvPr/>
        </p:nvSpPr>
        <p:spPr bwMode="auto">
          <a:xfrm flipV="1">
            <a:off x="5154613" y="3721100"/>
            <a:ext cx="0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0" name="Line 18"/>
          <p:cNvSpPr>
            <a:spLocks noChangeShapeType="1"/>
          </p:cNvSpPr>
          <p:nvPr/>
        </p:nvSpPr>
        <p:spPr bwMode="auto">
          <a:xfrm>
            <a:off x="5156200" y="3738563"/>
            <a:ext cx="1233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1" name="Line 19"/>
          <p:cNvSpPr>
            <a:spLocks noChangeShapeType="1"/>
          </p:cNvSpPr>
          <p:nvPr/>
        </p:nvSpPr>
        <p:spPr bwMode="auto">
          <a:xfrm>
            <a:off x="5141913" y="5111750"/>
            <a:ext cx="1292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2" name="Oval 20"/>
          <p:cNvSpPr>
            <a:spLocks noChangeArrowheads="1"/>
          </p:cNvSpPr>
          <p:nvPr/>
        </p:nvSpPr>
        <p:spPr bwMode="auto">
          <a:xfrm>
            <a:off x="6440488" y="4783138"/>
            <a:ext cx="652462" cy="6524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33" name="Oval 21"/>
          <p:cNvSpPr>
            <a:spLocks noChangeArrowheads="1"/>
          </p:cNvSpPr>
          <p:nvPr/>
        </p:nvSpPr>
        <p:spPr bwMode="auto">
          <a:xfrm>
            <a:off x="6396038" y="3425825"/>
            <a:ext cx="652462" cy="6524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34" name="Line 22"/>
          <p:cNvSpPr>
            <a:spLocks noChangeShapeType="1"/>
          </p:cNvSpPr>
          <p:nvPr/>
        </p:nvSpPr>
        <p:spPr bwMode="auto">
          <a:xfrm flipV="1">
            <a:off x="5156200" y="4594225"/>
            <a:ext cx="0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5" name="Line 23"/>
          <p:cNvSpPr>
            <a:spLocks noChangeShapeType="1"/>
          </p:cNvSpPr>
          <p:nvPr/>
        </p:nvSpPr>
        <p:spPr bwMode="auto">
          <a:xfrm flipV="1">
            <a:off x="6743700" y="4070350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6" name="Line 24"/>
          <p:cNvSpPr>
            <a:spLocks noChangeShapeType="1"/>
          </p:cNvSpPr>
          <p:nvPr/>
        </p:nvSpPr>
        <p:spPr bwMode="auto">
          <a:xfrm flipV="1">
            <a:off x="6711950" y="3208338"/>
            <a:ext cx="0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7" name="Line 25"/>
          <p:cNvSpPr>
            <a:spLocks noChangeShapeType="1"/>
          </p:cNvSpPr>
          <p:nvPr/>
        </p:nvSpPr>
        <p:spPr bwMode="auto">
          <a:xfrm flipV="1">
            <a:off x="6759575" y="5443538"/>
            <a:ext cx="0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8" name="Line 26"/>
          <p:cNvSpPr>
            <a:spLocks noChangeShapeType="1"/>
          </p:cNvSpPr>
          <p:nvPr/>
        </p:nvSpPr>
        <p:spPr bwMode="auto">
          <a:xfrm flipV="1">
            <a:off x="6727825" y="458152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39" name="Line 27"/>
          <p:cNvSpPr>
            <a:spLocks noChangeShapeType="1"/>
          </p:cNvSpPr>
          <p:nvPr/>
        </p:nvSpPr>
        <p:spPr bwMode="auto">
          <a:xfrm flipV="1">
            <a:off x="6716713" y="4565650"/>
            <a:ext cx="100171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0" name="Line 28"/>
          <p:cNvSpPr>
            <a:spLocks noChangeShapeType="1"/>
          </p:cNvSpPr>
          <p:nvPr/>
        </p:nvSpPr>
        <p:spPr bwMode="auto">
          <a:xfrm flipV="1">
            <a:off x="6718300" y="3209925"/>
            <a:ext cx="10017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1" name="Line 29"/>
          <p:cNvSpPr>
            <a:spLocks noChangeShapeType="1"/>
          </p:cNvSpPr>
          <p:nvPr/>
        </p:nvSpPr>
        <p:spPr bwMode="auto">
          <a:xfrm flipV="1">
            <a:off x="6734175" y="4283075"/>
            <a:ext cx="10017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2" name="Line 30"/>
          <p:cNvSpPr>
            <a:spLocks noChangeShapeType="1"/>
          </p:cNvSpPr>
          <p:nvPr/>
        </p:nvSpPr>
        <p:spPr bwMode="auto">
          <a:xfrm flipV="1">
            <a:off x="6764338" y="5627688"/>
            <a:ext cx="100171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3" name="Line 31"/>
          <p:cNvSpPr>
            <a:spLocks noChangeShapeType="1"/>
          </p:cNvSpPr>
          <p:nvPr/>
        </p:nvSpPr>
        <p:spPr bwMode="auto">
          <a:xfrm flipV="1">
            <a:off x="3527425" y="4435475"/>
            <a:ext cx="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4" name="Line 32"/>
          <p:cNvSpPr>
            <a:spLocks noChangeShapeType="1"/>
          </p:cNvSpPr>
          <p:nvPr/>
        </p:nvSpPr>
        <p:spPr bwMode="auto">
          <a:xfrm>
            <a:off x="1300163" y="614363"/>
            <a:ext cx="0" cy="546735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5" name="Line 33"/>
          <p:cNvSpPr>
            <a:spLocks noChangeShapeType="1"/>
          </p:cNvSpPr>
          <p:nvPr/>
        </p:nvSpPr>
        <p:spPr bwMode="auto">
          <a:xfrm>
            <a:off x="3509963" y="6086475"/>
            <a:ext cx="4225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6" name="Line 34"/>
          <p:cNvSpPr>
            <a:spLocks noChangeShapeType="1"/>
          </p:cNvSpPr>
          <p:nvPr/>
        </p:nvSpPr>
        <p:spPr bwMode="auto">
          <a:xfrm>
            <a:off x="5159375" y="622300"/>
            <a:ext cx="0" cy="54356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7" name="Line 35"/>
          <p:cNvSpPr>
            <a:spLocks noChangeShapeType="1"/>
          </p:cNvSpPr>
          <p:nvPr/>
        </p:nvSpPr>
        <p:spPr bwMode="auto">
          <a:xfrm>
            <a:off x="623888" y="622300"/>
            <a:ext cx="5951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8" name="Line 36"/>
          <p:cNvSpPr>
            <a:spLocks noChangeShapeType="1"/>
          </p:cNvSpPr>
          <p:nvPr/>
        </p:nvSpPr>
        <p:spPr bwMode="auto">
          <a:xfrm flipH="1">
            <a:off x="1292225" y="827088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49" name="Line 37"/>
          <p:cNvSpPr>
            <a:spLocks noChangeShapeType="1"/>
          </p:cNvSpPr>
          <p:nvPr/>
        </p:nvSpPr>
        <p:spPr bwMode="auto">
          <a:xfrm flipH="1">
            <a:off x="1293813" y="1214438"/>
            <a:ext cx="150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50" name="Line 38"/>
          <p:cNvSpPr>
            <a:spLocks noChangeShapeType="1"/>
          </p:cNvSpPr>
          <p:nvPr/>
        </p:nvSpPr>
        <p:spPr bwMode="auto">
          <a:xfrm>
            <a:off x="3557588" y="1219200"/>
            <a:ext cx="1595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51" name="Text Box 39"/>
          <p:cNvSpPr txBox="1">
            <a:spLocks noChangeArrowheads="1"/>
          </p:cNvSpPr>
          <p:nvPr/>
        </p:nvSpPr>
        <p:spPr bwMode="auto">
          <a:xfrm>
            <a:off x="2159000" y="64135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نقطه </a:t>
            </a:r>
            <a:r>
              <a:rPr lang="fa-IR" sz="1800" dirty="0" smtClean="0">
                <a:effectLst/>
              </a:rPr>
              <a:t>تصميم </a:t>
            </a:r>
            <a:r>
              <a:rPr lang="fa-IR" sz="1800" dirty="0">
                <a:effectLst/>
              </a:rPr>
              <a:t>1</a:t>
            </a:r>
            <a:endParaRPr lang="en-US" sz="1800" dirty="0">
              <a:effectLst/>
            </a:endParaRPr>
          </a:p>
        </p:txBody>
      </p:sp>
      <p:sp>
        <p:nvSpPr>
          <p:cNvPr id="730152" name="Text Box 40"/>
          <p:cNvSpPr txBox="1">
            <a:spLocks noChangeArrowheads="1"/>
          </p:cNvSpPr>
          <p:nvPr/>
        </p:nvSpPr>
        <p:spPr bwMode="auto">
          <a:xfrm>
            <a:off x="2932113" y="105727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1800">
                <a:effectLst/>
              </a:rPr>
              <a:t>2 سال</a:t>
            </a:r>
            <a:endParaRPr lang="en-US" sz="1800">
              <a:effectLst/>
            </a:endParaRPr>
          </a:p>
        </p:txBody>
      </p:sp>
      <p:sp>
        <p:nvSpPr>
          <p:cNvPr id="730153" name="Line 41"/>
          <p:cNvSpPr>
            <a:spLocks noChangeShapeType="1"/>
          </p:cNvSpPr>
          <p:nvPr/>
        </p:nvSpPr>
        <p:spPr bwMode="auto">
          <a:xfrm flipH="1">
            <a:off x="5180013" y="823913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30154" name="Text Box 42"/>
          <p:cNvSpPr txBox="1">
            <a:spLocks noChangeArrowheads="1"/>
          </p:cNvSpPr>
          <p:nvPr/>
        </p:nvSpPr>
        <p:spPr bwMode="auto">
          <a:xfrm>
            <a:off x="6227763" y="6254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نقطه </a:t>
            </a:r>
            <a:r>
              <a:rPr lang="fa-IR" sz="1800" dirty="0" smtClean="0">
                <a:effectLst/>
              </a:rPr>
              <a:t>تصميم </a:t>
            </a:r>
            <a:r>
              <a:rPr lang="fa-IR" sz="1800" dirty="0">
                <a:effectLst/>
              </a:rPr>
              <a:t>2</a:t>
            </a:r>
            <a:endParaRPr lang="en-US" sz="1800" dirty="0">
              <a:effectLst/>
            </a:endParaRPr>
          </a:p>
        </p:txBody>
      </p:sp>
      <p:sp>
        <p:nvSpPr>
          <p:cNvPr id="730155" name="Text Box 43"/>
          <p:cNvSpPr txBox="1">
            <a:spLocks noChangeArrowheads="1"/>
          </p:cNvSpPr>
          <p:nvPr/>
        </p:nvSpPr>
        <p:spPr bwMode="auto">
          <a:xfrm>
            <a:off x="1247775" y="1625600"/>
            <a:ext cx="195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ساختن کارخانه </a:t>
            </a:r>
            <a:r>
              <a:rPr lang="fa-IR" sz="1800" dirty="0" smtClean="0">
                <a:effectLst/>
              </a:rPr>
              <a:t>اي </a:t>
            </a:r>
            <a:r>
              <a:rPr lang="fa-IR" sz="1800" dirty="0">
                <a:effectLst/>
              </a:rPr>
              <a:t>بزرگ</a:t>
            </a:r>
            <a:endParaRPr lang="en-US" sz="1800" dirty="0">
              <a:effectLst/>
            </a:endParaRPr>
          </a:p>
        </p:txBody>
      </p:sp>
      <p:sp>
        <p:nvSpPr>
          <p:cNvPr id="730156" name="Text Box 44"/>
          <p:cNvSpPr txBox="1">
            <a:spLocks noChangeArrowheads="1"/>
          </p:cNvSpPr>
          <p:nvPr/>
        </p:nvSpPr>
        <p:spPr bwMode="auto">
          <a:xfrm>
            <a:off x="4251325" y="1595438"/>
            <a:ext cx="2409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هزينه ابتدايي زياد </a:t>
            </a:r>
            <a:r>
              <a:rPr lang="fa-IR" sz="1800" dirty="0">
                <a:effectLst/>
              </a:rPr>
              <a:t>–  </a:t>
            </a:r>
            <a:r>
              <a:rPr lang="fa-IR" sz="1800" dirty="0" smtClean="0">
                <a:effectLst/>
              </a:rPr>
              <a:t>تقاضاي </a:t>
            </a:r>
            <a:r>
              <a:rPr lang="fa-IR" sz="1800" dirty="0">
                <a:effectLst/>
              </a:rPr>
              <a:t>کم</a:t>
            </a:r>
            <a:endParaRPr lang="en-US" sz="1800" dirty="0">
              <a:effectLst/>
            </a:endParaRPr>
          </a:p>
        </p:txBody>
      </p:sp>
      <p:sp>
        <p:nvSpPr>
          <p:cNvPr id="730157" name="Text Box 45"/>
          <p:cNvSpPr txBox="1">
            <a:spLocks noChangeArrowheads="1"/>
          </p:cNvSpPr>
          <p:nvPr/>
        </p:nvSpPr>
        <p:spPr bwMode="auto">
          <a:xfrm>
            <a:off x="3441700" y="2771775"/>
            <a:ext cx="1711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ميانگين تقاضاي </a:t>
            </a:r>
            <a:r>
              <a:rPr lang="fa-IR" sz="1800" dirty="0">
                <a:effectLst/>
              </a:rPr>
              <a:t>کم</a:t>
            </a:r>
            <a:endParaRPr lang="en-US" sz="1800" dirty="0">
              <a:effectLst/>
            </a:endParaRPr>
          </a:p>
        </p:txBody>
      </p:sp>
      <p:sp>
        <p:nvSpPr>
          <p:cNvPr id="730158" name="Text Box 46"/>
          <p:cNvSpPr txBox="1">
            <a:spLocks noChangeArrowheads="1"/>
          </p:cNvSpPr>
          <p:nvPr/>
        </p:nvSpPr>
        <p:spPr bwMode="auto">
          <a:xfrm>
            <a:off x="3598863" y="406241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تقاضاي زياد</a:t>
            </a:r>
            <a:endParaRPr lang="en-US" sz="1800" dirty="0">
              <a:effectLst/>
            </a:endParaRPr>
          </a:p>
        </p:txBody>
      </p:sp>
      <p:sp>
        <p:nvSpPr>
          <p:cNvPr id="730159" name="Text Box 47"/>
          <p:cNvSpPr txBox="1">
            <a:spLocks noChangeArrowheads="1"/>
          </p:cNvSpPr>
          <p:nvPr/>
        </p:nvSpPr>
        <p:spPr bwMode="auto">
          <a:xfrm>
            <a:off x="1273175" y="5453063"/>
            <a:ext cx="205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sz="1800" dirty="0">
                <a:effectLst/>
              </a:rPr>
              <a:t>ساختن کارخانه </a:t>
            </a:r>
            <a:r>
              <a:rPr lang="fa-IR" sz="1800" dirty="0" smtClean="0">
                <a:effectLst/>
              </a:rPr>
              <a:t>اي </a:t>
            </a:r>
            <a:r>
              <a:rPr lang="fa-IR" sz="1800" dirty="0">
                <a:effectLst/>
              </a:rPr>
              <a:t>کوچک</a:t>
            </a:r>
            <a:endParaRPr lang="en-US" sz="1800" dirty="0">
              <a:effectLst/>
            </a:endParaRPr>
          </a:p>
        </p:txBody>
      </p:sp>
      <p:sp>
        <p:nvSpPr>
          <p:cNvPr id="730160" name="Text Box 48"/>
          <p:cNvSpPr txBox="1">
            <a:spLocks noChangeArrowheads="1"/>
          </p:cNvSpPr>
          <p:nvPr/>
        </p:nvSpPr>
        <p:spPr bwMode="auto">
          <a:xfrm>
            <a:off x="5124450" y="3363913"/>
            <a:ext cx="134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گسترش کارخانه</a:t>
            </a:r>
            <a:endParaRPr lang="en-US" sz="1800">
              <a:effectLst/>
            </a:endParaRPr>
          </a:p>
        </p:txBody>
      </p:sp>
      <p:sp>
        <p:nvSpPr>
          <p:cNvPr id="730161" name="Text Box 49"/>
          <p:cNvSpPr txBox="1">
            <a:spLocks noChangeArrowheads="1"/>
          </p:cNvSpPr>
          <p:nvPr/>
        </p:nvSpPr>
        <p:spPr bwMode="auto">
          <a:xfrm>
            <a:off x="6034088" y="2900363"/>
            <a:ext cx="1597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ميانگين تقاضاي زياد</a:t>
            </a:r>
            <a:endParaRPr lang="en-US" sz="1800" dirty="0">
              <a:effectLst/>
            </a:endParaRPr>
          </a:p>
        </p:txBody>
      </p:sp>
      <p:sp>
        <p:nvSpPr>
          <p:cNvPr id="730162" name="Text Box 50"/>
          <p:cNvSpPr txBox="1">
            <a:spLocks noChangeArrowheads="1"/>
          </p:cNvSpPr>
          <p:nvPr/>
        </p:nvSpPr>
        <p:spPr bwMode="auto">
          <a:xfrm>
            <a:off x="5178425" y="4559300"/>
            <a:ext cx="1597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ميانگين تقاضاي زياد</a:t>
            </a:r>
            <a:endParaRPr lang="en-US" sz="1800" dirty="0">
              <a:effectLst/>
            </a:endParaRPr>
          </a:p>
        </p:txBody>
      </p:sp>
      <p:sp>
        <p:nvSpPr>
          <p:cNvPr id="730163" name="Text Box 51"/>
          <p:cNvSpPr txBox="1">
            <a:spLocks noChangeArrowheads="1"/>
          </p:cNvSpPr>
          <p:nvPr/>
        </p:nvSpPr>
        <p:spPr bwMode="auto">
          <a:xfrm>
            <a:off x="5195888" y="5645150"/>
            <a:ext cx="166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ميانگين تقاضاي </a:t>
            </a:r>
            <a:r>
              <a:rPr lang="fa-IR" sz="1800" dirty="0">
                <a:effectLst/>
              </a:rPr>
              <a:t>کم</a:t>
            </a:r>
            <a:endParaRPr lang="en-US" sz="1800" dirty="0">
              <a:effectLst/>
            </a:endParaRPr>
          </a:p>
        </p:txBody>
      </p:sp>
      <p:sp>
        <p:nvSpPr>
          <p:cNvPr id="730164" name="Text Box 52"/>
          <p:cNvSpPr txBox="1">
            <a:spLocks noChangeArrowheads="1"/>
          </p:cNvSpPr>
          <p:nvPr/>
        </p:nvSpPr>
        <p:spPr bwMode="auto">
          <a:xfrm>
            <a:off x="5048250" y="3943350"/>
            <a:ext cx="1668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ميانگين تقاضاي </a:t>
            </a:r>
            <a:r>
              <a:rPr lang="fa-IR" sz="1800" dirty="0">
                <a:effectLst/>
              </a:rPr>
              <a:t>کم</a:t>
            </a:r>
            <a:endParaRPr lang="en-US" sz="1800" dirty="0">
              <a:effectLst/>
            </a:endParaRPr>
          </a:p>
        </p:txBody>
      </p:sp>
      <p:sp>
        <p:nvSpPr>
          <p:cNvPr id="730165" name="Text Box 53"/>
          <p:cNvSpPr txBox="1">
            <a:spLocks noChangeArrowheads="1"/>
          </p:cNvSpPr>
          <p:nvPr/>
        </p:nvSpPr>
        <p:spPr bwMode="auto">
          <a:xfrm>
            <a:off x="5124450" y="5294313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>
                <a:effectLst/>
              </a:rPr>
              <a:t>عدم گسترش کارخانه</a:t>
            </a:r>
            <a:endParaRPr lang="en-US" sz="1800">
              <a:effectLst/>
            </a:endParaRPr>
          </a:p>
        </p:txBody>
      </p:sp>
      <p:sp>
        <p:nvSpPr>
          <p:cNvPr id="730166" name="Rectangle 54"/>
          <p:cNvSpPr>
            <a:spLocks noChangeArrowheads="1"/>
          </p:cNvSpPr>
          <p:nvPr/>
        </p:nvSpPr>
        <p:spPr bwMode="auto">
          <a:xfrm>
            <a:off x="468313" y="6189663"/>
            <a:ext cx="682625" cy="3921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1465263" y="6242050"/>
            <a:ext cx="104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>
                <a:effectLst/>
              </a:rPr>
              <a:t>نقطه </a:t>
            </a:r>
            <a:r>
              <a:rPr lang="fa-IR" sz="1800" dirty="0" smtClean="0">
                <a:effectLst/>
              </a:rPr>
              <a:t>تصميم</a:t>
            </a:r>
            <a:endParaRPr lang="en-US" sz="1800" dirty="0">
              <a:effectLst/>
            </a:endParaRPr>
          </a:p>
        </p:txBody>
      </p:sp>
      <p:sp>
        <p:nvSpPr>
          <p:cNvPr id="730168" name="Oval 56"/>
          <p:cNvSpPr>
            <a:spLocks noChangeArrowheads="1"/>
          </p:cNvSpPr>
          <p:nvPr/>
        </p:nvSpPr>
        <p:spPr bwMode="auto">
          <a:xfrm>
            <a:off x="2560638" y="6188075"/>
            <a:ext cx="434975" cy="434975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730169" name="Text Box 57"/>
          <p:cNvSpPr txBox="1">
            <a:spLocks noChangeArrowheads="1"/>
          </p:cNvSpPr>
          <p:nvPr/>
        </p:nvSpPr>
        <p:spPr bwMode="auto">
          <a:xfrm>
            <a:off x="2986088" y="62722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800" dirty="0" smtClean="0">
                <a:effectLst/>
              </a:rPr>
              <a:t>نتيجه</a:t>
            </a:r>
            <a:endParaRPr lang="en-US" sz="1800" dirty="0">
              <a:effectLst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3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3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3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3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3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3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3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3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73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73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3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3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73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3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73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73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3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73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73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73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73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73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73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7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73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73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73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73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73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73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73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73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73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73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73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73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73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73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73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73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73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73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73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73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73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73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73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73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73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73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73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73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73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73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 animBg="1"/>
      <p:bldP spid="730119" grpId="0" animBg="1"/>
      <p:bldP spid="730120" grpId="0" animBg="1"/>
      <p:bldP spid="730128" grpId="0" animBg="1"/>
      <p:bldP spid="730132" grpId="0" animBg="1"/>
      <p:bldP spid="730133" grpId="0" animBg="1"/>
      <p:bldP spid="730151" grpId="0"/>
      <p:bldP spid="730152" grpId="0"/>
      <p:bldP spid="730154" grpId="0"/>
      <p:bldP spid="730155" grpId="0"/>
      <p:bldP spid="730156" grpId="0"/>
      <p:bldP spid="730157" grpId="0"/>
      <p:bldP spid="730158" grpId="0"/>
      <p:bldP spid="730159" grpId="0"/>
      <p:bldP spid="730160" grpId="0"/>
      <p:bldP spid="730161" grpId="0"/>
      <p:bldP spid="730162" grpId="0"/>
      <p:bldP spid="730163" grpId="0"/>
      <p:bldP spid="730164" grpId="0"/>
      <p:bldP spid="730165" grpId="0"/>
      <p:bldP spid="730166" grpId="0" animBg="1"/>
      <p:bldP spid="730167" grpId="0"/>
      <p:bldP spid="730168" grpId="0" animBg="1"/>
      <p:bldP spid="73016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تصميم‌گيري گروهي: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548188"/>
          </a:xfrm>
        </p:spPr>
        <p:txBody>
          <a:bodyPr/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1)فراهم کردن اطلاعات </a:t>
            </a:r>
            <a:r>
              <a:rPr lang="fa-IR" dirty="0" smtClean="0">
                <a:cs typeface="Zar" pitchFamily="2" charset="-78"/>
              </a:rPr>
              <a:t>بيشتر </a:t>
            </a:r>
            <a:r>
              <a:rPr lang="fa-IR" dirty="0">
                <a:cs typeface="Zar" pitchFamily="2" charset="-78"/>
              </a:rPr>
              <a:t>و کامل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تر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2)ايجاد راه‌حلهاي بيشتر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3)پذيرش </a:t>
            </a:r>
            <a:r>
              <a:rPr lang="fa-IR" dirty="0">
                <a:cs typeface="Zar" pitchFamily="2" charset="-78"/>
              </a:rPr>
              <a:t>بهتر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راه‌حل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4)افزايش مشروعيت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معايب تصميم‌گيري گروهي: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619625"/>
          </a:xfrm>
        </p:spPr>
        <p:txBody>
          <a:bodyPr/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1)صرف وقت </a:t>
            </a:r>
            <a:r>
              <a:rPr lang="fa-IR" dirty="0" smtClean="0">
                <a:cs typeface="Zar" pitchFamily="2" charset="-78"/>
              </a:rPr>
              <a:t>بيشتر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2)تسلط </a:t>
            </a:r>
            <a:r>
              <a:rPr lang="fa-IR" dirty="0" smtClean="0">
                <a:cs typeface="Zar" pitchFamily="2" charset="-78"/>
              </a:rPr>
              <a:t>اقليت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3)فشار </a:t>
            </a:r>
            <a:r>
              <a:rPr lang="fa-IR" dirty="0" smtClean="0">
                <a:cs typeface="Zar" pitchFamily="2" charset="-78"/>
              </a:rPr>
              <a:t>براي هماهنگي</a:t>
            </a: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4)مسئوليت </a:t>
            </a:r>
            <a:r>
              <a:rPr lang="fa-IR" dirty="0">
                <a:cs typeface="Zar" pitchFamily="2" charset="-78"/>
              </a:rPr>
              <a:t>مبهم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921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انواع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مديران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038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2) ازنظر </a:t>
            </a:r>
            <a:r>
              <a:rPr lang="fa-IR" dirty="0" smtClean="0">
                <a:cs typeface="Zar" pitchFamily="2" charset="-78"/>
              </a:rPr>
              <a:t>فعاليت‌هاي سازماني: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</a:t>
            </a:r>
            <a:r>
              <a:rPr lang="en-US" sz="2800" dirty="0">
                <a:cs typeface="Zar" pitchFamily="2" charset="-78"/>
              </a:rPr>
              <a:t>      </a:t>
            </a:r>
            <a:r>
              <a:rPr lang="fa-IR" sz="2800" dirty="0">
                <a:cs typeface="Zar" pitchFamily="2" charset="-78"/>
              </a:rPr>
              <a:t>             </a:t>
            </a:r>
            <a:r>
              <a:rPr lang="fa-IR" sz="2800" dirty="0" smtClean="0">
                <a:cs typeface="Zar" pitchFamily="2" charset="-78"/>
              </a:rPr>
              <a:t>مديران وظيفه اي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     </a:t>
            </a:r>
            <a:r>
              <a:rPr lang="en-US" sz="2800" dirty="0">
                <a:cs typeface="Zar" pitchFamily="2" charset="-78"/>
              </a:rPr>
              <a:t>       </a:t>
            </a:r>
            <a:r>
              <a:rPr lang="fa-IR" sz="2800" dirty="0">
                <a:cs typeface="Zar" pitchFamily="2" charset="-78"/>
              </a:rPr>
              <a:t>   </a:t>
            </a:r>
            <a:r>
              <a:rPr lang="fa-IR" sz="2800" dirty="0" smtClean="0">
                <a:cs typeface="Zar" pitchFamily="2" charset="-78"/>
              </a:rPr>
              <a:t>مديران عمومي                      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65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05000"/>
            <a:ext cx="4038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1) از نظر سطح </a:t>
            </a:r>
            <a:r>
              <a:rPr lang="fa-IR" dirty="0" smtClean="0">
                <a:cs typeface="Zar" pitchFamily="2" charset="-78"/>
              </a:rPr>
              <a:t>سازماني: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    					</a:t>
            </a:r>
            <a:r>
              <a:rPr lang="fa-IR" sz="2800" dirty="0" smtClean="0">
                <a:cs typeface="Zar" pitchFamily="2" charset="-78"/>
              </a:rPr>
              <a:t>مديران عملياتي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      	</a:t>
            </a:r>
            <a:r>
              <a:rPr lang="fa-IR" sz="2800" dirty="0" smtClean="0">
                <a:cs typeface="Zar" pitchFamily="2" charset="-78"/>
              </a:rPr>
              <a:t>مديران مياني </a:t>
            </a: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sz="2800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sz="2800" dirty="0">
                <a:cs typeface="Zar" pitchFamily="2" charset="-78"/>
              </a:rPr>
              <a:t>                	</a:t>
            </a:r>
            <a:r>
              <a:rPr lang="fa-IR" sz="2800" dirty="0" smtClean="0">
                <a:cs typeface="Zar" pitchFamily="2" charset="-78"/>
              </a:rPr>
              <a:t>مديران عالي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  <p:bldP spid="650244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فنون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تصميم‌گيري گروهي: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طوفان </a:t>
            </a:r>
            <a:r>
              <a:rPr lang="fa-IR" dirty="0" smtClean="0">
                <a:cs typeface="Zar" pitchFamily="2" charset="-78"/>
              </a:rPr>
              <a:t>مغزي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گروه </a:t>
            </a:r>
            <a:r>
              <a:rPr lang="fa-IR" dirty="0" smtClean="0">
                <a:cs typeface="Zar" pitchFamily="2" charset="-78"/>
              </a:rPr>
              <a:t>اسمي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فن </a:t>
            </a:r>
            <a:r>
              <a:rPr lang="fa-IR" dirty="0" smtClean="0">
                <a:cs typeface="Zar" pitchFamily="2" charset="-78"/>
              </a:rPr>
              <a:t>دلفي</a:t>
            </a: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			</a:t>
            </a:r>
            <a:r>
              <a:rPr lang="fa-IR" dirty="0" smtClean="0">
                <a:cs typeface="Zar" pitchFamily="2" charset="-78"/>
              </a:rPr>
              <a:t>ملاقاتهاي الکترونيکي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طوفان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مغزي: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2738"/>
            <a:ext cx="7721600" cy="1811337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مشهورترين </a:t>
            </a:r>
            <a:r>
              <a:rPr lang="fa-IR" dirty="0">
                <a:cs typeface="Zar" pitchFamily="2" charset="-78"/>
              </a:rPr>
              <a:t>فنون </a:t>
            </a:r>
            <a:r>
              <a:rPr lang="fa-IR" dirty="0" smtClean="0">
                <a:cs typeface="Zar" pitchFamily="2" charset="-78"/>
              </a:rPr>
              <a:t>براي ايجاد خلاقيت </a:t>
            </a:r>
            <a:r>
              <a:rPr lang="fa-IR" dirty="0">
                <a:cs typeface="Zar" pitchFamily="2" charset="-78"/>
              </a:rPr>
              <a:t>است </a:t>
            </a:r>
            <a:r>
              <a:rPr lang="fa-IR" dirty="0" smtClean="0">
                <a:cs typeface="Zar" pitchFamily="2" charset="-78"/>
              </a:rPr>
              <a:t>زيرا </a:t>
            </a:r>
            <a:r>
              <a:rPr lang="fa-IR" dirty="0">
                <a:cs typeface="Zar" pitchFamily="2" charset="-78"/>
              </a:rPr>
              <a:t>فن نسبتا ساده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فشارهاي </a:t>
            </a:r>
            <a:r>
              <a:rPr lang="fa-IR" dirty="0">
                <a:cs typeface="Zar" pitchFamily="2" charset="-78"/>
              </a:rPr>
              <a:t>وارد </a:t>
            </a:r>
            <a:r>
              <a:rPr lang="fa-IR" dirty="0" smtClean="0">
                <a:cs typeface="Zar" pitchFamily="2" charset="-78"/>
              </a:rPr>
              <a:t>براي هماهنگي </a:t>
            </a:r>
            <a:r>
              <a:rPr lang="fa-IR" dirty="0">
                <a:cs typeface="Zar" pitchFamily="2" charset="-78"/>
              </a:rPr>
              <a:t>در گروه را کاهش </a:t>
            </a:r>
            <a:r>
              <a:rPr lang="fa-IR" dirty="0" smtClean="0">
                <a:cs typeface="Zar" pitchFamily="2" charset="-78"/>
              </a:rPr>
              <a:t>مي‌دهد </a:t>
            </a:r>
            <a:r>
              <a:rPr lang="fa-IR" dirty="0">
                <a:cs typeface="Zar" pitchFamily="2" charset="-78"/>
              </a:rPr>
              <a:t>تا </a:t>
            </a:r>
            <a:r>
              <a:rPr lang="fa-IR" dirty="0" smtClean="0">
                <a:cs typeface="Zar" pitchFamily="2" charset="-78"/>
              </a:rPr>
              <a:t>ايجاد راه‌حلهاي </a:t>
            </a:r>
            <a:r>
              <a:rPr lang="fa-IR" dirty="0">
                <a:cs typeface="Zar" pitchFamily="2" charset="-78"/>
              </a:rPr>
              <a:t>تازه به </a:t>
            </a:r>
            <a:r>
              <a:rPr lang="fa-IR" dirty="0" smtClean="0">
                <a:cs typeface="Zar" pitchFamily="2" charset="-78"/>
              </a:rPr>
              <a:t>تاخير نيفتد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قوانين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طوفان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مغزي: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هيچ عقيده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مورد انتقاد قرار </a:t>
            </a:r>
            <a:r>
              <a:rPr lang="fa-IR" dirty="0" smtClean="0">
                <a:cs typeface="Zar" pitchFamily="2" charset="-78"/>
              </a:rPr>
              <a:t>نمي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هر چه </a:t>
            </a:r>
            <a:r>
              <a:rPr lang="fa-IR" dirty="0" smtClean="0">
                <a:cs typeface="Zar" pitchFamily="2" charset="-78"/>
              </a:rPr>
              <a:t>عقايد بنيادي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تر(راديکال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تر)باشند بهتر 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کميت </a:t>
            </a:r>
            <a:r>
              <a:rPr lang="fa-IR" dirty="0">
                <a:cs typeface="Zar" pitchFamily="2" charset="-78"/>
              </a:rPr>
              <a:t>ارائه </a:t>
            </a:r>
            <a:r>
              <a:rPr lang="fa-IR" dirty="0" smtClean="0">
                <a:cs typeface="Zar" pitchFamily="2" charset="-78"/>
              </a:rPr>
              <a:t>عقيده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تاکيد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			اصلاح </a:t>
            </a:r>
            <a:r>
              <a:rPr lang="fa-IR" dirty="0" smtClean="0">
                <a:cs typeface="Zar" pitchFamily="2" charset="-78"/>
              </a:rPr>
              <a:t>عقايد بوسيله ديگران تشويق مي‌شود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2175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روش گروه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اسمي: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2738" y="3055938"/>
            <a:ext cx="7561262" cy="1452562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اعضاي گروهي </a:t>
            </a:r>
            <a:r>
              <a:rPr lang="fa-IR" dirty="0">
                <a:cs typeface="Zar" pitchFamily="2" charset="-78"/>
              </a:rPr>
              <a:t>که در موضوع مورد نظر </a:t>
            </a:r>
            <a:r>
              <a:rPr lang="fa-IR" dirty="0" smtClean="0">
                <a:cs typeface="Zar" pitchFamily="2" charset="-78"/>
              </a:rPr>
              <a:t>براي تصميم‌گيري </a:t>
            </a:r>
            <a:r>
              <a:rPr lang="fa-IR" dirty="0">
                <a:cs typeface="Zar" pitchFamily="2" charset="-78"/>
              </a:rPr>
              <a:t>صاحب نظر و مجرب هستند گرد هم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آيند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52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فن 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دلفي: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55938"/>
            <a:ext cx="7794625" cy="2028825"/>
          </a:xfrm>
        </p:spPr>
        <p:txBody>
          <a:bodyPr/>
          <a:lstStyle/>
          <a:p>
            <a:pPr algn="justLow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براي تصميم‌گيري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مورد خاص </a:t>
            </a:r>
            <a:r>
              <a:rPr lang="fa-IR" dirty="0" smtClean="0">
                <a:cs typeface="Zar" pitchFamily="2" charset="-78"/>
              </a:rPr>
              <a:t>گروهي </a:t>
            </a:r>
            <a:r>
              <a:rPr lang="fa-IR" dirty="0">
                <a:cs typeface="Zar" pitchFamily="2" charset="-78"/>
              </a:rPr>
              <a:t>از افراد صاحب نظر را انتخاب و نظرات آنان را با پرسشنامه </a:t>
            </a:r>
            <a:r>
              <a:rPr lang="fa-IR" dirty="0" smtClean="0">
                <a:cs typeface="Zar" pitchFamily="2" charset="-78"/>
              </a:rPr>
              <a:t>جويا مي‌شوند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ملاقاتهاي الکترونيکي: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68638"/>
            <a:ext cx="8229600" cy="130810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جديدترين شيوه تصميم‌گيري گروهي </a:t>
            </a:r>
            <a:r>
              <a:rPr lang="fa-IR" dirty="0">
                <a:cs typeface="Zar" pitchFamily="2" charset="-78"/>
              </a:rPr>
              <a:t>است و روش گروه </a:t>
            </a:r>
            <a:r>
              <a:rPr lang="fa-IR" dirty="0" smtClean="0">
                <a:cs typeface="Zar" pitchFamily="2" charset="-78"/>
              </a:rPr>
              <a:t>اسمي </a:t>
            </a:r>
            <a:r>
              <a:rPr lang="fa-IR" dirty="0">
                <a:cs typeface="Zar" pitchFamily="2" charset="-78"/>
              </a:rPr>
              <a:t>را با </a:t>
            </a:r>
            <a:r>
              <a:rPr lang="fa-IR" dirty="0" smtClean="0">
                <a:cs typeface="Zar" pitchFamily="2" charset="-78"/>
              </a:rPr>
              <a:t>فناوري پيشرفته کامپيوتر </a:t>
            </a:r>
            <a:r>
              <a:rPr lang="fa-IR" dirty="0">
                <a:cs typeface="Zar" pitchFamily="2" charset="-78"/>
              </a:rPr>
              <a:t>درهم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آميزد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4838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مزاياي اصلي ملاقاتهاي الکترونيکي: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گمنامي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درستکاري</a:t>
            </a: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fa-IR" dirty="0">
              <a:cs typeface="Zar" pitchFamily="2" charset="-78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سرعت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075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برنامه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ريزي: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25800"/>
            <a:ext cx="8229600" cy="18653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تعيين ماموريت </a:t>
            </a:r>
            <a:r>
              <a:rPr lang="fa-IR" dirty="0">
                <a:cs typeface="Zar" pitchFamily="2" charset="-78"/>
              </a:rPr>
              <a:t>سازمان، مشخص کردن هدفها و </a:t>
            </a:r>
            <a:r>
              <a:rPr lang="fa-IR" dirty="0" smtClean="0">
                <a:cs typeface="Zar" pitchFamily="2" charset="-78"/>
              </a:rPr>
              <a:t>پديد </a:t>
            </a:r>
            <a:r>
              <a:rPr lang="fa-IR" dirty="0">
                <a:cs typeface="Zar" pitchFamily="2" charset="-78"/>
              </a:rPr>
              <a:t>آوردن برنامه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هاست.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77900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تعريف ماموريت </a:t>
            </a:r>
            <a:r>
              <a:rPr lang="fa-IR" dirty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سازمان: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44838"/>
            <a:ext cx="8229600" cy="151765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cs typeface="Zar" pitchFamily="2" charset="-78"/>
              </a:rPr>
              <a:t>تصويري </a:t>
            </a:r>
            <a:r>
              <a:rPr lang="fa-IR" dirty="0">
                <a:cs typeface="Zar" pitchFamily="2" charset="-78"/>
              </a:rPr>
              <a:t>استوار و بلند مدت از </a:t>
            </a:r>
            <a:r>
              <a:rPr lang="fa-IR" dirty="0" smtClean="0">
                <a:cs typeface="Zar" pitchFamily="2" charset="-78"/>
              </a:rPr>
              <a:t>وضعيت آينده </a:t>
            </a:r>
            <a:r>
              <a:rPr lang="fa-IR" dirty="0">
                <a:cs typeface="Zar" pitchFamily="2" charset="-78"/>
              </a:rPr>
              <a:t>سازمان.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49338"/>
            <a:ext cx="8229600" cy="13843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هدف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</a:rPr>
              <a:t>‌</a:t>
            </a:r>
            <a:r>
              <a:rPr lang="fa-IR" dirty="0" smtClean="0">
                <a:solidFill>
                  <a:schemeClr val="accent1">
                    <a:tint val="3000"/>
                    <a:alpha val="95000"/>
                  </a:schemeClr>
                </a:solidFill>
                <a:cs typeface="Zar" pitchFamily="2" charset="-78"/>
              </a:rPr>
              <a:t>هاي سازماني:</a:t>
            </a:r>
            <a:endParaRPr lang="en-US" dirty="0">
              <a:solidFill>
                <a:schemeClr val="accent1">
                  <a:tint val="3000"/>
                  <a:alpha val="95000"/>
                </a:schemeClr>
              </a:solidFill>
              <a:cs typeface="Zar" pitchFamily="2" charset="-78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19438"/>
            <a:ext cx="8229600" cy="1516062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cs typeface="Zar" pitchFamily="2" charset="-78"/>
              </a:rPr>
              <a:t>منابع و </a:t>
            </a:r>
            <a:r>
              <a:rPr lang="fa-IR" dirty="0" smtClean="0">
                <a:cs typeface="Zar" pitchFamily="2" charset="-78"/>
              </a:rPr>
              <a:t>تلاشهاي سازماني </a:t>
            </a:r>
            <a:r>
              <a:rPr lang="fa-IR" dirty="0">
                <a:cs typeface="Zar" pitchFamily="2" charset="-78"/>
              </a:rPr>
              <a:t>را در جهت </a:t>
            </a:r>
            <a:r>
              <a:rPr lang="fa-IR" dirty="0" smtClean="0">
                <a:cs typeface="Zar" pitchFamily="2" charset="-78"/>
              </a:rPr>
              <a:t>اجراي ماموريت </a:t>
            </a:r>
            <a:r>
              <a:rPr lang="fa-IR" dirty="0">
                <a:cs typeface="Zar" pitchFamily="2" charset="-78"/>
              </a:rPr>
              <a:t>سازمان </a:t>
            </a:r>
            <a:r>
              <a:rPr lang="fa-IR" dirty="0" smtClean="0">
                <a:cs typeface="Zar" pitchFamily="2" charset="-78"/>
              </a:rPr>
              <a:t>هدايت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/>
    </p:bldLst>
  </p:timing>
</p:sld>
</file>

<file path=ppt/theme/theme1.xml><?xml version="1.0" encoding="utf-8"?>
<a:theme xmlns:a="http://schemas.openxmlformats.org/drawingml/2006/main" name="eModir-Template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eModir-Template0</Template>
  <TotalTime>6626</TotalTime>
  <Words>11619</Words>
  <Application>Microsoft Office PowerPoint</Application>
  <PresentationFormat>On-screen Show (4:3)</PresentationFormat>
  <Paragraphs>2491</Paragraphs>
  <Slides>330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330</vt:i4>
      </vt:variant>
    </vt:vector>
  </HeadingPairs>
  <TitlesOfParts>
    <vt:vector size="332" baseType="lpstr">
      <vt:lpstr>eModir-Template0</vt:lpstr>
      <vt:lpstr>Equation</vt:lpstr>
      <vt:lpstr>مباني سازمان و مديريت</vt:lpstr>
      <vt:lpstr>تعريف سازمان:</vt:lpstr>
      <vt:lpstr>انواع سازمان‎‎‎ها:</vt:lpstr>
      <vt:lpstr>Slide 4</vt:lpstr>
      <vt:lpstr>Slide 5</vt:lpstr>
      <vt:lpstr>Slide 6</vt:lpstr>
      <vt:lpstr>تعريف مديريت:</vt:lpstr>
      <vt:lpstr>انواع محيط سازماني:</vt:lpstr>
      <vt:lpstr>انواع مديران:</vt:lpstr>
      <vt:lpstr>تعاريف مديران عملياتي، مياني و عالي</vt:lpstr>
      <vt:lpstr>تعاريف مديران وظيفه‌اي و مديران عمومي:</vt:lpstr>
      <vt:lpstr>مهارت‌هاي مورد نياز مديران:</vt:lpstr>
      <vt:lpstr>مهارت‌هاي ادراکي:</vt:lpstr>
      <vt:lpstr>مهارت هاي انساني:</vt:lpstr>
      <vt:lpstr>مهارت‌هاي فني:</vt:lpstr>
      <vt:lpstr>رابطه بين سطوح مديريت و مهارت‌هاي موردنياز:</vt:lpstr>
      <vt:lpstr>اصول مديريت در نظريه مديريت اداري</vt:lpstr>
      <vt:lpstr>وظايف مدير:</vt:lpstr>
      <vt:lpstr>وظايف مدير</vt:lpstr>
      <vt:lpstr>تعريف نقش:</vt:lpstr>
      <vt:lpstr>نقش‏هاي مديريتي</vt:lpstr>
      <vt:lpstr>Slide 22</vt:lpstr>
      <vt:lpstr>سير تحول انديشه مديريت:</vt:lpstr>
      <vt:lpstr>نظريه‌هاي کلاسيک</vt:lpstr>
      <vt:lpstr>هدف نظريه مديريت علمي:</vt:lpstr>
      <vt:lpstr>شعار مديريت علمي</vt:lpstr>
      <vt:lpstr>شيوه‌هاي لازم براي تعيين بهترين روش انجام کار:</vt:lpstr>
      <vt:lpstr>اصول مديريت علمي:</vt:lpstr>
      <vt:lpstr>در نظريه مديريت اداري فعاليت سازمان عبارتنداز:</vt:lpstr>
      <vt:lpstr>طبق نظريه مديريت اداري توانايي‌هاي لازم براي مديران بر اساس فعاليت‌هاي شش‌گانه عبارتنداز:</vt:lpstr>
      <vt:lpstr>مشخصات مديريت بوروکراتيک:</vt:lpstr>
      <vt:lpstr>تعريف اختيار:</vt:lpstr>
      <vt:lpstr>اختيار به سه طريق صورت مشروعيت پيدا مي‌کند:</vt:lpstr>
      <vt:lpstr>نهضت روابط انساني(نظريه نئوکلاسيک):</vt:lpstr>
      <vt:lpstr>نتيجه‌گيري از مطالعات هاثورن:</vt:lpstr>
      <vt:lpstr>نهضت روابط انساني مبلغ انديشه‎هاي زير شد:</vt:lpstr>
      <vt:lpstr>نگرش کمي مديريت:</vt:lpstr>
      <vt:lpstr>نگرش سيستمي:</vt:lpstr>
      <vt:lpstr>عناصر کليدي در نگرش سيستمي:</vt:lpstr>
      <vt:lpstr>تعريف سيستم:</vt:lpstr>
      <vt:lpstr>سيستمهاي فرعي:</vt:lpstr>
      <vt:lpstr>مرز سيستم:</vt:lpstr>
      <vt:lpstr>Slide 43</vt:lpstr>
      <vt:lpstr>نگرش اقتضايي(نگرش موقعيتي)</vt:lpstr>
      <vt:lpstr>متغيرهاي اقتضايي:</vt:lpstr>
      <vt:lpstr>Slide 46</vt:lpstr>
      <vt:lpstr>Slide 47</vt:lpstr>
      <vt:lpstr>تصميم‌گيري:</vt:lpstr>
      <vt:lpstr>خط‌مشي:</vt:lpstr>
      <vt:lpstr>روشها:</vt:lpstr>
      <vt:lpstr>فرآيند تصميم‌گيري:</vt:lpstr>
      <vt:lpstr>انواع مسئله:</vt:lpstr>
      <vt:lpstr>رابطه انواع تصميمها و مسائل و سطوح سازماني</vt:lpstr>
      <vt:lpstr>شرايط محيطي تصميم‌گيري:</vt:lpstr>
      <vt:lpstr>شرايط تصميم‌گيري</vt:lpstr>
      <vt:lpstr>شرايط اطمينان:</vt:lpstr>
      <vt:lpstr>شرايط مخاطره:</vt:lpstr>
      <vt:lpstr>روش اخذ تصميم در شرايط مخاطره:</vt:lpstr>
      <vt:lpstr>مثالي از تصميم‌گيري در شرايط عدم مخاطره:</vt:lpstr>
      <vt:lpstr>Slide 60</vt:lpstr>
      <vt:lpstr>Slide 61</vt:lpstr>
      <vt:lpstr>در شرايط عدم اطمينان از سه شيوه مي‌توان استفاده کرد:</vt:lpstr>
      <vt:lpstr>حداکثر حداکثرها:</vt:lpstr>
      <vt:lpstr>حداکثر حداقل‌ها:</vt:lpstr>
      <vt:lpstr>ارزش مورد انتظار با احتمال يکسان:</vt:lpstr>
      <vt:lpstr>تعريف مدل:</vt:lpstr>
      <vt:lpstr>مدلهاي تصميم‌گيري:</vt:lpstr>
      <vt:lpstr>مدل کلاسيک:</vt:lpstr>
      <vt:lpstr>براساس مدل کلاسيک مديران بايد هنگام تصميم‌گيري موارد ذير را رعايت کنند:</vt:lpstr>
      <vt:lpstr>Slide 70</vt:lpstr>
      <vt:lpstr>انواع مدل اداري تصميم‌گيري:</vt:lpstr>
      <vt:lpstr>عقلانيت محدود:</vt:lpstr>
      <vt:lpstr>رضايت‌مندي:</vt:lpstr>
      <vt:lpstr>ابزارهاي تصميم‌گيري:</vt:lpstr>
      <vt:lpstr>ماتريس سود(ماتريس تصميم‌گيري):</vt:lpstr>
      <vt:lpstr>مثالي از ماتريس سود:</vt:lpstr>
      <vt:lpstr>Slide 77</vt:lpstr>
      <vt:lpstr>راه‌حلهاي ارائه شده</vt:lpstr>
      <vt:lpstr>تحليل نقطه سر به سر:</vt:lpstr>
      <vt:lpstr>پيش دانسته‌هاي تحليل نقطه سر به سر:</vt:lpstr>
      <vt:lpstr>Slide 81</vt:lpstr>
      <vt:lpstr>Slide 82</vt:lpstr>
      <vt:lpstr>Slide 83</vt:lpstr>
      <vt:lpstr>مثال:</vt:lpstr>
      <vt:lpstr>Slide 85</vt:lpstr>
      <vt:lpstr>درخت تصميم: </vt:lpstr>
      <vt:lpstr>Slide 87</vt:lpstr>
      <vt:lpstr>مزاياي تصميم‌گيري گروهي:</vt:lpstr>
      <vt:lpstr>معايب تصميم‌گيري گروهي:</vt:lpstr>
      <vt:lpstr>فنون تصميم‌گيري گروهي:</vt:lpstr>
      <vt:lpstr>طوفان مغزي:</vt:lpstr>
      <vt:lpstr>قوانين طوفان مغزي:</vt:lpstr>
      <vt:lpstr>روش گروه اسمي:</vt:lpstr>
      <vt:lpstr>فن دلفي:</vt:lpstr>
      <vt:lpstr>ملاقاتهاي الکترونيکي:</vt:lpstr>
      <vt:lpstr>مزاياي اصلي ملاقاتهاي الکترونيکي:</vt:lpstr>
      <vt:lpstr>تعريف برنامه‌ريزي:</vt:lpstr>
      <vt:lpstr>تعريف ماموريت سازمان:</vt:lpstr>
      <vt:lpstr>هدف‌هاي سازماني:</vt:lpstr>
      <vt:lpstr>Slide 100</vt:lpstr>
      <vt:lpstr>Slide 101</vt:lpstr>
      <vt:lpstr>ابعاد برنامه‌ها:</vt:lpstr>
      <vt:lpstr>Slide 103</vt:lpstr>
      <vt:lpstr>انواع برنامه‌ريزي:</vt:lpstr>
      <vt:lpstr>Slide 105</vt:lpstr>
      <vt:lpstr>ويژگي‌هاي خط‌مشي:</vt:lpstr>
      <vt:lpstr>انواع  خط‌مشي:</vt:lpstr>
      <vt:lpstr>مسئوليت برنامه‌ريزي :</vt:lpstr>
      <vt:lpstr>انواع هدف‌گذاري:</vt:lpstr>
      <vt:lpstr>Slide 110</vt:lpstr>
      <vt:lpstr>Slide 111</vt:lpstr>
      <vt:lpstr>Slide 112</vt:lpstr>
      <vt:lpstr>Slide 113</vt:lpstr>
      <vt:lpstr>ابزارهاي برنامه‌ريزي:</vt:lpstr>
      <vt:lpstr>انواع پيش‌بيني:</vt:lpstr>
      <vt:lpstr>جداول زماني:</vt:lpstr>
      <vt:lpstr>براي استفاده از شبکه پرت مدير بايد:</vt:lpstr>
      <vt:lpstr>تعاريف کليدي در شبکه پرت:</vt:lpstr>
      <vt:lpstr>Slide 119</vt:lpstr>
      <vt:lpstr>Slide 120</vt:lpstr>
      <vt:lpstr>سازماندهي:</vt:lpstr>
      <vt:lpstr>تعريف ساختار سازماني:</vt:lpstr>
      <vt:lpstr>اهداف ساختار سازماني:</vt:lpstr>
      <vt:lpstr>Slide 124</vt:lpstr>
      <vt:lpstr>ويژگي‌هاي ساختار رسمي: </vt:lpstr>
      <vt:lpstr>ويژگي هاي ساختار غيررسمي:</vt:lpstr>
      <vt:lpstr>انواع نمودار سازماني:</vt:lpstr>
      <vt:lpstr>Slide 128</vt:lpstr>
      <vt:lpstr>Slide 129</vt:lpstr>
      <vt:lpstr>Slide 130</vt:lpstr>
      <vt:lpstr>کاربرد نمودارها:</vt:lpstr>
      <vt:lpstr>محدوديتهاي نمودار سازماني:</vt:lpstr>
      <vt:lpstr>تعريف واحدسازي:</vt:lpstr>
      <vt:lpstr>Slide 134</vt:lpstr>
      <vt:lpstr>واحدسازي وظيفه‌اي: </vt:lpstr>
      <vt:lpstr>Slide 136</vt:lpstr>
      <vt:lpstr>مزايا واحدسازي بر اساس وظيفه:</vt:lpstr>
      <vt:lpstr>معايب واحدسازي بر اساس وظيفه:</vt:lpstr>
      <vt:lpstr>واحدسازي بر اساس محصول:</vt:lpstr>
      <vt:lpstr>Slide 140</vt:lpstr>
      <vt:lpstr>مزاياي واحدسازي بر اساس محصول:</vt:lpstr>
      <vt:lpstr>معايب واحدسازي بر اساس محصول:</vt:lpstr>
      <vt:lpstr>واحدسازي جغرافيايي يا منطقه‌اي:</vt:lpstr>
      <vt:lpstr>Slide 144</vt:lpstr>
      <vt:lpstr>مزاياي واحدسازي جغرافيايي:</vt:lpstr>
      <vt:lpstr>معايب واحدسازي منطقه اي يا جغرافيايي:</vt:lpstr>
      <vt:lpstr>واحدسازي بر اساس مشتري:</vt:lpstr>
      <vt:lpstr>Slide 148</vt:lpstr>
      <vt:lpstr>مزاياي واحدسازي بر اساس مشتري:</vt:lpstr>
      <vt:lpstr>معايب واحدسازي بر اساس مشتري:</vt:lpstr>
      <vt:lpstr>واحدسازي بر اساس فرآيند توليد:</vt:lpstr>
      <vt:lpstr>Slide 152</vt:lpstr>
      <vt:lpstr>مزاياي واحدسازي براساس فرآيند توليد:</vt:lpstr>
      <vt:lpstr>معايب واحدسازي براساس فرآيند توليد:</vt:lpstr>
      <vt:lpstr>پيش دانسته هاي الگوهاي جديد واحدسازي:</vt:lpstr>
      <vt:lpstr>Slide 156</vt:lpstr>
      <vt:lpstr>انواع ستاد:</vt:lpstr>
      <vt:lpstr>اختيارات ستاد تخصصي:</vt:lpstr>
      <vt:lpstr>واحدسازي بر مبناي پروژه:</vt:lpstr>
      <vt:lpstr>Slide 160</vt:lpstr>
      <vt:lpstr>سازمان ماتريسي و خزانه‌اي:</vt:lpstr>
      <vt:lpstr>Slide 162</vt:lpstr>
      <vt:lpstr>ساختار سازماني موقتي ويژه(ادهوکراسي)</vt:lpstr>
      <vt:lpstr>Slide 164</vt:lpstr>
      <vt:lpstr>حيطه نظارت:</vt:lpstr>
      <vt:lpstr>زنجيره فرماندهي بر دو اصل استوار است:</vt:lpstr>
      <vt:lpstr>Slide 167</vt:lpstr>
      <vt:lpstr>عوامل موثر برحيطه نظارت:</vt:lpstr>
      <vt:lpstr>Slide 169</vt:lpstr>
      <vt:lpstr>تمرکز و عدم تمرکز:</vt:lpstr>
      <vt:lpstr>Slide 171</vt:lpstr>
      <vt:lpstr>عوامل موثر در غيرمتمرکز کردن سازمان:</vt:lpstr>
      <vt:lpstr>Slide 173</vt:lpstr>
      <vt:lpstr>تعريف قدرت:</vt:lpstr>
      <vt:lpstr>منابع قدرت:</vt:lpstr>
      <vt:lpstr>تعريف اختيار:</vt:lpstr>
      <vt:lpstr>نظريه‌هاي اختيار:</vt:lpstr>
      <vt:lpstr>Slide 178</vt:lpstr>
      <vt:lpstr>اصول واگذاري اختيار:</vt:lpstr>
      <vt:lpstr>مزاياي واگذاري اختيار:</vt:lpstr>
      <vt:lpstr>Slide 181</vt:lpstr>
      <vt:lpstr>تعريف انگيزش: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نظريه اي.آر.جي:</vt:lpstr>
      <vt:lpstr>Slide 192</vt:lpstr>
      <vt:lpstr>Slide 193</vt:lpstr>
      <vt:lpstr>Slide 194</vt:lpstr>
      <vt:lpstr>نظريه انتظار:</vt:lpstr>
      <vt:lpstr>Slide 196</vt:lpstr>
      <vt:lpstr>نظريه تعيين هدف:</vt:lpstr>
      <vt:lpstr>Slide 198</vt:lpstr>
      <vt:lpstr>راهبردهاي برانگيختن اعضاي سازمان: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پيوستار رهبري:</vt:lpstr>
      <vt:lpstr>Slide 213</vt:lpstr>
      <vt:lpstr>Slide 214</vt:lpstr>
      <vt:lpstr>Slide 215</vt:lpstr>
      <vt:lpstr>چهار سبک رهبري هرسي و بلانچارد در نظريه چرخه زندگي:</vt:lpstr>
      <vt:lpstr>سبک آمرانه (وظيفه مداري زياد-رابطه مداري کم):</vt:lpstr>
      <vt:lpstr>سبک متقاعدکننده (وظيفه مداري زياد-رابطه مداري کم)</vt:lpstr>
      <vt:lpstr>سبک مشارکتي(وظيفه مداري کم-رابطه مداري زياد):</vt:lpstr>
      <vt:lpstr>سبک تفويضي(وظيفه مدارکم-رابطه مدار زياد)</vt:lpstr>
      <vt:lpstr>تعريف بلوغ در نظريه هرسي و بلانچارد :</vt:lpstr>
      <vt:lpstr>انواع بلوغ:</vt:lpstr>
      <vt:lpstr>چهار سطح بلوغ در نظريه هرسي و بلانچارد</vt:lpstr>
      <vt:lpstr>نظريه جايگزين‌هاي رهبري:</vt:lpstr>
      <vt:lpstr>ويژگي هاي فردي در نظريه جايگزينهاي رهبري عبارتند از:</vt:lpstr>
      <vt:lpstr>ويژگي‌هاي سازماني در نظريه جايگزينهاي رهبري عبارتند از:</vt:lpstr>
      <vt:lpstr>Slide 227</vt:lpstr>
      <vt:lpstr>دلايل اهميت ارتباط موثر براي مديران: </vt:lpstr>
      <vt:lpstr>تعريف ارتباطات:</vt:lpstr>
      <vt:lpstr>Slide 230</vt:lpstr>
      <vt:lpstr>مزاياي ارتباطات کتبي:</vt:lpstr>
      <vt:lpstr>فرآيند ارتباطات داراي سه جزء است که عبارتند از:</vt:lpstr>
      <vt:lpstr>فرستنده يا رمزگذار:</vt:lpstr>
      <vt:lpstr>پيام:</vt:lpstr>
      <vt:lpstr>گيرنده يا رمزگشا: </vt:lpstr>
      <vt:lpstr>مراحل رمزگشايي:</vt:lpstr>
      <vt:lpstr>Slide 237</vt:lpstr>
      <vt:lpstr>انواع ارتباطات سازماني:</vt:lpstr>
      <vt:lpstr>انواع ارتباطات سازماني رسمي:</vt:lpstr>
      <vt:lpstr>کاربرد ارتباطات از بالا به پايين:</vt:lpstr>
      <vt:lpstr>کاربرد ارتباطات از پايين به بالا:</vt:lpstr>
      <vt:lpstr>کاربرد ارتباطات افقي در سازمان: </vt:lpstr>
      <vt:lpstr>Slide 243</vt:lpstr>
      <vt:lpstr>Slide 244</vt:lpstr>
      <vt:lpstr>Slide 245</vt:lpstr>
      <vt:lpstr>Slide 246</vt:lpstr>
      <vt:lpstr>کاربرد شبکه هاي متمرکز و غيرمتمرکز:</vt:lpstr>
      <vt:lpstr>ارتباط سازماني غيررسمي: </vt:lpstr>
      <vt:lpstr>سه خصوصيت عمده شبکه‌هاي غيررسمي:</vt:lpstr>
      <vt:lpstr>چهار الگوي درخت انگوري براي روابط غيررسمي:</vt:lpstr>
      <vt:lpstr>شبکه رشته‌اي:</vt:lpstr>
      <vt:lpstr>شبکه تابشي:</vt:lpstr>
      <vt:lpstr>شبکه تصادفي:</vt:lpstr>
      <vt:lpstr>شبکه خوشه‌اي:</vt:lpstr>
      <vt:lpstr>موانع ارتباطات ميان افراد:</vt:lpstr>
      <vt:lpstr>روشهاي بهبود پيام و حذف موانع ارتباطي:</vt:lpstr>
      <vt:lpstr>تعريف نظارت مديريتي:</vt:lpstr>
      <vt:lpstr>Slide 258</vt:lpstr>
      <vt:lpstr>تعيين استانداردها:</vt:lpstr>
      <vt:lpstr>انواع استانداردها:</vt:lpstr>
      <vt:lpstr>سنجش عملکرد:</vt:lpstr>
      <vt:lpstr>مقايسه عملکرد با استانداردها: </vt:lpstr>
      <vt:lpstr>اقدام کردن:</vt:lpstr>
      <vt:lpstr>انواع اقدامات برحسب شرايط مورد نياز:</vt:lpstr>
      <vt:lpstr>سطوح نظارت:</vt:lpstr>
      <vt:lpstr>نظارت راهبردي:</vt:lpstr>
      <vt:lpstr>نظارت راهکاري:</vt:lpstr>
      <vt:lpstr>نظارت عملياتي:</vt:lpstr>
      <vt:lpstr>Slide 269</vt:lpstr>
      <vt:lpstr>Slide 270</vt:lpstr>
      <vt:lpstr>نظارت آينده‌نگر:</vt:lpstr>
      <vt:lpstr>نظارت همزمان:</vt:lpstr>
      <vt:lpstr>نظارت گذشته‌نگر:</vt:lpstr>
      <vt:lpstr>مزيت نظارت گذشته‌نگر:</vt:lpstr>
      <vt:lpstr>ويژگي هاي نظامهاي نظارتي نادرست:</vt:lpstr>
      <vt:lpstr>نظارت بيش از حد و نظارت کمتر از حد:</vt:lpstr>
      <vt:lpstr>نظارتهاي ناهماهنگ:</vt:lpstr>
      <vt:lpstr>عدم توانايي در تمايز نظارتها:</vt:lpstr>
      <vt:lpstr>ويژگي‌هاي نظامهاي نظارتي کارآمد:</vt:lpstr>
      <vt:lpstr>پيوستگي با برنامه‌ريزي:</vt:lpstr>
      <vt:lpstr>دقت:</vt:lpstr>
      <vt:lpstr>تعيين حوزه اجرايي کليدي:</vt:lpstr>
      <vt:lpstr>به‌هنگامي:</vt:lpstr>
      <vt:lpstr>Slide 284</vt:lpstr>
      <vt:lpstr>عينيت و قابل اندازه گيري:</vt:lpstr>
      <vt:lpstr>صرفه‌جويي:</vt:lpstr>
      <vt:lpstr>انعطاف پذيري:</vt:lpstr>
      <vt:lpstr>قابليت درک:</vt:lpstr>
      <vt:lpstr>تعيين نقاط راهبردي:</vt:lpstr>
      <vt:lpstr>تاکيد بر موارد استثنا:</vt:lpstr>
      <vt:lpstr>اجراي اقدام اصلاحي:</vt:lpstr>
      <vt:lpstr>آنچه بايد نظارت شود:</vt:lpstr>
      <vt:lpstr>Slide 293</vt:lpstr>
      <vt:lpstr>Slide 294</vt:lpstr>
      <vt:lpstr>نظارت عملياتي:</vt:lpstr>
      <vt:lpstr>اطلاعات</vt:lpstr>
      <vt:lpstr>عملکرد سازمان:</vt:lpstr>
      <vt:lpstr>تعريف داده:</vt:lpstr>
      <vt:lpstr>تعريف اطلاعات:</vt:lpstr>
      <vt:lpstr>Slide 300</vt:lpstr>
      <vt:lpstr>ويژگي اطلاعات مفيد:</vt:lpstr>
      <vt:lpstr>جريان اطلاعات سازماني:</vt:lpstr>
      <vt:lpstr>Slide 303</vt:lpstr>
      <vt:lpstr>چگونگي استفاده مديران از اطلاعات:</vt:lpstr>
      <vt:lpstr>استفاده از اطلاعات در برنامه‌ريزي:</vt:lpstr>
      <vt:lpstr>استفاده از اطلاعات در سازماندهي:</vt:lpstr>
      <vt:lpstr>استفاده از اطلاعات در هدايت:</vt:lpstr>
      <vt:lpstr>استفاده از اطلاعات در نظارت:</vt:lpstr>
      <vt:lpstr>تعريف خلاقيت و نوآوري:</vt:lpstr>
      <vt:lpstr>Slide 310</vt:lpstr>
      <vt:lpstr>اهميت خلاقيت:</vt:lpstr>
      <vt:lpstr>مراحل فرآيند خلاقيت:</vt:lpstr>
      <vt:lpstr>Slide 313</vt:lpstr>
      <vt:lpstr>عوامل موثر در خلاقيت:</vt:lpstr>
      <vt:lpstr>Slide 315</vt:lpstr>
      <vt:lpstr>ويژگي‌هاي افراد خلاق:</vt:lpstr>
      <vt:lpstr>سه شيوه مشهور همکاري خلاق گروهي:</vt:lpstr>
      <vt:lpstr>طوفان مغزي:</vt:lpstr>
      <vt:lpstr>چهار قانون مهم که در توفان مغزي بايد رعايت شوند عبارتند از:</vt:lpstr>
      <vt:lpstr>تلفيق نامتجانسها:</vt:lpstr>
      <vt:lpstr>داستان‌سازي:</vt:lpstr>
      <vt:lpstr>ويژگي‌هاي سازمانهاي خلاق:</vt:lpstr>
      <vt:lpstr>سه عامل حياتي براي نهادينه کردن خلاقيت و نوآوري:</vt:lpstr>
      <vt:lpstr>نقش برنامه‌ريزي:</vt:lpstr>
      <vt:lpstr>ويژگي هاي فرهنگ سازماني براي خلاقيت و نوآوري:</vt:lpstr>
      <vt:lpstr>نقش ساختار سازماني:</vt:lpstr>
      <vt:lpstr>ويژگي‌هاي ساختار سازماني براي نهادينه کردن خلاقيت و نوآوري:</vt:lpstr>
      <vt:lpstr>ويژگي‌هاي مديران خلاق:</vt:lpstr>
      <vt:lpstr>Slide 329</vt:lpstr>
      <vt:lpstr>ترس از شکست: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سازمان و مدیریت</dc:title>
  <dc:creator>mali</dc:creator>
  <cp:lastModifiedBy>MRT</cp:lastModifiedBy>
  <cp:revision>1435</cp:revision>
  <dcterms:created xsi:type="dcterms:W3CDTF">2006-01-13T03:58:06Z</dcterms:created>
  <dcterms:modified xsi:type="dcterms:W3CDTF">2012-01-02T12:09:26Z</dcterms:modified>
</cp:coreProperties>
</file>