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5"/>
  </p:notesMasterIdLst>
  <p:sldIdLst>
    <p:sldId id="256" r:id="rId2"/>
    <p:sldId id="343" r:id="rId3"/>
    <p:sldId id="257" r:id="rId4"/>
    <p:sldId id="344" r:id="rId5"/>
    <p:sldId id="347" r:id="rId6"/>
    <p:sldId id="348" r:id="rId7"/>
    <p:sldId id="349" r:id="rId8"/>
    <p:sldId id="336"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337" r:id="rId23"/>
    <p:sldId id="351" r:id="rId24"/>
    <p:sldId id="271" r:id="rId25"/>
    <p:sldId id="338" r:id="rId26"/>
    <p:sldId id="352" r:id="rId27"/>
    <p:sldId id="339" r:id="rId28"/>
    <p:sldId id="273" r:id="rId29"/>
    <p:sldId id="274" r:id="rId30"/>
    <p:sldId id="275" r:id="rId31"/>
    <p:sldId id="276" r:id="rId32"/>
    <p:sldId id="277" r:id="rId33"/>
    <p:sldId id="278" r:id="rId34"/>
    <p:sldId id="279" r:id="rId35"/>
    <p:sldId id="280" r:id="rId36"/>
    <p:sldId id="281" r:id="rId37"/>
    <p:sldId id="282" r:id="rId38"/>
    <p:sldId id="340" r:id="rId39"/>
    <p:sldId id="342" r:id="rId40"/>
    <p:sldId id="341" r:id="rId41"/>
    <p:sldId id="284" r:id="rId42"/>
    <p:sldId id="285" r:id="rId43"/>
    <p:sldId id="356" r:id="rId44"/>
    <p:sldId id="357" r:id="rId45"/>
    <p:sldId id="378" r:id="rId46"/>
    <p:sldId id="379" r:id="rId47"/>
    <p:sldId id="358" r:id="rId48"/>
    <p:sldId id="359" r:id="rId49"/>
    <p:sldId id="360" r:id="rId50"/>
    <p:sldId id="362" r:id="rId51"/>
    <p:sldId id="363" r:id="rId52"/>
    <p:sldId id="364" r:id="rId53"/>
    <p:sldId id="365" r:id="rId54"/>
    <p:sldId id="366" r:id="rId55"/>
    <p:sldId id="375" r:id="rId56"/>
    <p:sldId id="367" r:id="rId57"/>
    <p:sldId id="368" r:id="rId58"/>
    <p:sldId id="369" r:id="rId59"/>
    <p:sldId id="370" r:id="rId60"/>
    <p:sldId id="371" r:id="rId61"/>
    <p:sldId id="372" r:id="rId62"/>
    <p:sldId id="373" r:id="rId63"/>
    <p:sldId id="374" r:id="rId64"/>
    <p:sldId id="286" r:id="rId65"/>
    <p:sldId id="287" r:id="rId66"/>
    <p:sldId id="288" r:id="rId67"/>
    <p:sldId id="289" r:id="rId68"/>
    <p:sldId id="290" r:id="rId69"/>
    <p:sldId id="377" r:id="rId70"/>
    <p:sldId id="291" r:id="rId71"/>
    <p:sldId id="292" r:id="rId72"/>
    <p:sldId id="293" r:id="rId73"/>
    <p:sldId id="294" r:id="rId74"/>
    <p:sldId id="353" r:id="rId75"/>
    <p:sldId id="295" r:id="rId76"/>
    <p:sldId id="354" r:id="rId77"/>
    <p:sldId id="296" r:id="rId78"/>
    <p:sldId id="297" r:id="rId79"/>
    <p:sldId id="298" r:id="rId80"/>
    <p:sldId id="299" r:id="rId81"/>
    <p:sldId id="300" r:id="rId82"/>
    <p:sldId id="301" r:id="rId83"/>
    <p:sldId id="302" r:id="rId84"/>
    <p:sldId id="303" r:id="rId85"/>
    <p:sldId id="355" r:id="rId86"/>
    <p:sldId id="304" r:id="rId87"/>
    <p:sldId id="305" r:id="rId88"/>
    <p:sldId id="306" r:id="rId89"/>
    <p:sldId id="307" r:id="rId90"/>
    <p:sldId id="311" r:id="rId91"/>
    <p:sldId id="312" r:id="rId92"/>
    <p:sldId id="313" r:id="rId93"/>
    <p:sldId id="376"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5" d="100"/>
          <a:sy n="75" d="100"/>
        </p:scale>
        <p:origin x="-123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BFFBE7F-1ADB-4141-8C1E-F4CBECC9B6C3}" type="datetimeFigureOut">
              <a:rPr lang="fa-IR" smtClean="0"/>
              <a:t>04/10/1441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8ED947-B86C-4B1F-934C-0674BAEAC23A}" type="slidenum">
              <a:rPr lang="fa-IR" smtClean="0"/>
              <a:t>‹#›</a:t>
            </a:fld>
            <a:endParaRPr lang="fa-IR"/>
          </a:p>
        </p:txBody>
      </p:sp>
    </p:spTree>
    <p:extLst>
      <p:ext uri="{BB962C8B-B14F-4D97-AF65-F5344CB8AC3E}">
        <p14:creationId xmlns:p14="http://schemas.microsoft.com/office/powerpoint/2010/main" val="22007474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12/7/2019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12/7/2019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9144000" cy="2057400"/>
          </a:xfrm>
        </p:spPr>
        <p:txBody>
          <a:bodyPr>
            <a:normAutofit/>
          </a:bodyPr>
          <a:lstStyle/>
          <a:p>
            <a:r>
              <a:rPr lang="fa-IR" sz="8000" dirty="0" smtClean="0">
                <a:cs typeface="B Titr" pitchFamily="2" charset="-78"/>
              </a:rPr>
              <a:t>حقوق </a:t>
            </a:r>
            <a:r>
              <a:rPr lang="fa-IR" sz="8000" dirty="0">
                <a:cs typeface="B Titr" pitchFamily="2" charset="-78"/>
              </a:rPr>
              <a:t>ورزش</a:t>
            </a:r>
          </a:p>
        </p:txBody>
      </p:sp>
      <p:sp>
        <p:nvSpPr>
          <p:cNvPr id="3" name="Subtitle 2"/>
          <p:cNvSpPr>
            <a:spLocks noGrp="1"/>
          </p:cNvSpPr>
          <p:nvPr>
            <p:ph type="subTitle" idx="1"/>
          </p:nvPr>
        </p:nvSpPr>
        <p:spPr/>
        <p:txBody>
          <a:bodyPr>
            <a:normAutofit/>
          </a:bodyPr>
          <a:lstStyle/>
          <a:p>
            <a:r>
              <a:rPr lang="fa-IR" sz="4000" dirty="0" smtClean="0">
                <a:cs typeface="B Titr" pitchFamily="2" charset="-78"/>
              </a:rPr>
              <a:t>مسعود یوسفی</a:t>
            </a:r>
            <a:endParaRPr lang="fa-IR" sz="4000" dirty="0">
              <a:cs typeface="B Titr" pitchFamily="2" charset="-78"/>
            </a:endParaRPr>
          </a:p>
        </p:txBody>
      </p:sp>
    </p:spTree>
    <p:extLst>
      <p:ext uri="{BB962C8B-B14F-4D97-AF65-F5344CB8AC3E}">
        <p14:creationId xmlns:p14="http://schemas.microsoft.com/office/powerpoint/2010/main" val="1834847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تعریف حقوق</a:t>
            </a:r>
          </a:p>
        </p:txBody>
      </p:sp>
      <p:sp>
        <p:nvSpPr>
          <p:cNvPr id="3" name="Content Placeholder 2"/>
          <p:cNvSpPr>
            <a:spLocks noGrp="1"/>
          </p:cNvSpPr>
          <p:nvPr>
            <p:ph idx="1"/>
          </p:nvPr>
        </p:nvSpPr>
        <p:spPr/>
        <p:txBody>
          <a:bodyPr>
            <a:normAutofit lnSpcReduction="10000"/>
          </a:bodyPr>
          <a:lstStyle/>
          <a:p>
            <a:pPr algn="r" rtl="1"/>
            <a:r>
              <a:rPr lang="fa-IR" dirty="0"/>
              <a:t>تعریف حقوق: حقوق جمع کلمه حق است. حق دارای معانی مختلفی است از جمله به معنای پایدار، راست، واجب، عدل، بهره و سهم معین هر کس و خدا، در اصطلاح حقوقی ، حق «آن رابطه حقوقی است که به سبب آن، قانون به یکی از اشخاص این توانائی را می‌دهد تا به‌گونه‌ای ویژه و منفرد بر چیز معین تسلط و چیرگی یابد (آن را تصرف کند) و یا از شخصی دیگر انجام یا انجام ندادن چیزی یا کاری معین را بخواهد.» حقوق مجموعه مقرراتی است که بر اشخاص، از این جهت که در اجتماع هستند حکومت می‌کند. گاه مقصود از واژهٔ”حقوق“ علم حقوق است. یعنی دانشی که به تحلیل قواعد حقوقی و سیر تحول و زندگی آن می‌پردازد. مانند حقوق ورزشی، حقوق تجارت، حقوق کیفری.</a:t>
            </a:r>
          </a:p>
        </p:txBody>
      </p:sp>
    </p:spTree>
    <p:extLst>
      <p:ext uri="{BB962C8B-B14F-4D97-AF65-F5344CB8AC3E}">
        <p14:creationId xmlns:p14="http://schemas.microsoft.com/office/powerpoint/2010/main" val="70459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منظور از حقوقِ ورزش چیست؟ </a:t>
            </a:r>
          </a:p>
        </p:txBody>
      </p:sp>
      <p:sp>
        <p:nvSpPr>
          <p:cNvPr id="3" name="Content Placeholder 2"/>
          <p:cNvSpPr>
            <a:spLocks noGrp="1"/>
          </p:cNvSpPr>
          <p:nvPr>
            <p:ph idx="1"/>
          </p:nvPr>
        </p:nvSpPr>
        <p:spPr/>
        <p:txBody>
          <a:bodyPr>
            <a:normAutofit lnSpcReduction="10000"/>
          </a:bodyPr>
          <a:lstStyle/>
          <a:p>
            <a:pPr algn="r" rtl="1"/>
            <a:r>
              <a:rPr lang="fa-IR" dirty="0" smtClean="0"/>
              <a:t>"</a:t>
            </a:r>
            <a:r>
              <a:rPr lang="fa-IR" dirty="0"/>
              <a:t>مجموعه مقرراتی که بر تمامی امور ورزش حاکم است اعم از ورزشکاران، مدیران فنی، تماشاگران، مدیریت های ستادی ورزش، پزشکان ورزشی، سازندگان لوازم ورزشی و فروشندگان لوازم ورزشی و بالاخره کارکنان سازمان‌های ورزشی." این یک تعریف کلی است یعنی مجموعه قواعد و قوانین حاکم بر کل ورزش. چون هدف ورزش به طور کلی در تمام دنیا تربیت نسل، برومندی، توانمندی، نشاط، سلامتی و بالاخره آماده سازی مهم‌ترین رکن توسعه یعنی انسان است بنابراین، حکومت‌ها هزینه‌ی آن را پرداخت می کنند و حوادث ورزش را از شمول حوادثی که در کوچه و خیابان اتفاق می افتد کاملاً جدا می کنند؛ هر چند از لحاظ نتیجه یکی باشند. چون در اینجا اهداف دیگری مدّنظر است.</a:t>
            </a:r>
          </a:p>
        </p:txBody>
      </p:sp>
    </p:spTree>
    <p:extLst>
      <p:ext uri="{BB962C8B-B14F-4D97-AF65-F5344CB8AC3E}">
        <p14:creationId xmlns:p14="http://schemas.microsoft.com/office/powerpoint/2010/main" val="676553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4495800"/>
          </a:xfrm>
        </p:spPr>
        <p:txBody>
          <a:bodyPr>
            <a:normAutofit/>
          </a:bodyPr>
          <a:lstStyle/>
          <a:p>
            <a:r>
              <a:rPr lang="fa-IR" dirty="0"/>
              <a:t>حقوق ورزشي دو بخش دارد </a:t>
            </a:r>
            <a:r>
              <a:rPr lang="fa-IR" dirty="0" smtClean="0"/>
              <a:t/>
            </a:r>
            <a:br>
              <a:rPr lang="fa-IR" dirty="0" smtClean="0"/>
            </a:br>
            <a:r>
              <a:rPr lang="fa-IR" dirty="0" smtClean="0"/>
              <a:t>• </a:t>
            </a:r>
            <a:r>
              <a:rPr lang="fa-IR" dirty="0"/>
              <a:t>حقوق جزايي </a:t>
            </a:r>
            <a:r>
              <a:rPr lang="fa-IR" dirty="0" smtClean="0"/>
              <a:t/>
            </a:r>
            <a:br>
              <a:rPr lang="fa-IR" dirty="0" smtClean="0"/>
            </a:br>
            <a:r>
              <a:rPr lang="fa-IR" dirty="0" smtClean="0"/>
              <a:t>• </a:t>
            </a:r>
            <a:r>
              <a:rPr lang="fa-IR" dirty="0"/>
              <a:t>حقوق مدني</a:t>
            </a:r>
            <a:br>
              <a:rPr lang="fa-IR" dirty="0"/>
            </a:br>
            <a:endParaRPr lang="fa-IR" dirty="0"/>
          </a:p>
        </p:txBody>
      </p:sp>
      <p:sp>
        <p:nvSpPr>
          <p:cNvPr id="3" name="Content Placeholder 2"/>
          <p:cNvSpPr>
            <a:spLocks noGrp="1"/>
          </p:cNvSpPr>
          <p:nvPr>
            <p:ph idx="1"/>
          </p:nvPr>
        </p:nvSpPr>
        <p:spPr>
          <a:xfrm>
            <a:off x="457200" y="2514600"/>
            <a:ext cx="8458200" cy="3794760"/>
          </a:xfrm>
        </p:spPr>
        <p:txBody>
          <a:bodyPr>
            <a:normAutofit/>
          </a:bodyPr>
          <a:lstStyle/>
          <a:p>
            <a:pPr algn="r" rtl="1"/>
            <a:endParaRPr lang="fa-IR" dirty="0"/>
          </a:p>
          <a:p>
            <a:pPr algn="r" rtl="1"/>
            <a:r>
              <a:rPr lang="fa-IR" dirty="0"/>
              <a:t>تعريف حقوق جزاء: در حقوق جزاء بحث ميشود از اينكه جرم چيست؟ مجرم كيست؟ كيفر چيست؟ و هر يك چند نوع هستند، جرم چگونه اثبات ميشود؟ مجرم چگونه به كيفر ميرسد؟ و غيره. حقوق جزاي اسلام نیز يك سلسله قواعد و ضوابطي است كه به موجب آنها جرايم و جنايات و معاصي كبيره و اعمال مخالف نظم و امنيت و عدالت اجتماعي تشخيص و ميزان و نوع مجازات آن نيز معين ميگردد.</a:t>
            </a:r>
          </a:p>
          <a:p>
            <a:pPr algn="r" rtl="1"/>
            <a:endParaRPr lang="fa-IR" dirty="0"/>
          </a:p>
        </p:txBody>
      </p:sp>
    </p:spTree>
    <p:extLst>
      <p:ext uri="{BB962C8B-B14F-4D97-AF65-F5344CB8AC3E}">
        <p14:creationId xmlns:p14="http://schemas.microsoft.com/office/powerpoint/2010/main" val="243014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حقوق جزاي عمومي اسلام: </a:t>
            </a:r>
          </a:p>
        </p:txBody>
      </p:sp>
      <p:sp>
        <p:nvSpPr>
          <p:cNvPr id="3" name="Content Placeholder 2"/>
          <p:cNvSpPr>
            <a:spLocks noGrp="1"/>
          </p:cNvSpPr>
          <p:nvPr>
            <p:ph idx="1"/>
          </p:nvPr>
        </p:nvSpPr>
        <p:spPr/>
        <p:txBody>
          <a:bodyPr/>
          <a:lstStyle/>
          <a:p>
            <a:pPr algn="r" rtl="1"/>
            <a:r>
              <a:rPr lang="fa-IR" dirty="0"/>
              <a:t>حقوق جزاي عمومي اسلام: حقوق جزاي عمومي اسلام عبارت است از : مجموعه قواعدي همگاني و هميشگي كه شريعت اسلامي براي پيشگيري از وقوع جرم و تأمين سلامت و صيانت مردم و برقراري عدالت و حفظ نظم و امنيت در جامعه به وسيله قرآن مجيد و سنت مقرر داشته و قابليت انطباق آن را نيز با تحولات اجتماعي، اقتصادي، سياسي، علمي، فرهنگي و اخلاقي در جوامع مختلف و همه زمانها با توسل به عقل و قياس و در مواردي اجماع ممكن ساخته است.</a:t>
            </a:r>
          </a:p>
        </p:txBody>
      </p:sp>
    </p:spTree>
    <p:extLst>
      <p:ext uri="{BB962C8B-B14F-4D97-AF65-F5344CB8AC3E}">
        <p14:creationId xmlns:p14="http://schemas.microsoft.com/office/powerpoint/2010/main" val="2267914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fa-IR" sz="3200" dirty="0"/>
              <a:t>الف- حقوق جزايي ومصونیت ورزشکاران: </a:t>
            </a:r>
          </a:p>
        </p:txBody>
      </p:sp>
      <p:sp>
        <p:nvSpPr>
          <p:cNvPr id="3" name="Content Placeholder 2"/>
          <p:cNvSpPr>
            <a:spLocks noGrp="1"/>
          </p:cNvSpPr>
          <p:nvPr>
            <p:ph idx="1"/>
          </p:nvPr>
        </p:nvSpPr>
        <p:spPr>
          <a:xfrm>
            <a:off x="457200" y="762000"/>
            <a:ext cx="8686800" cy="6248400"/>
          </a:xfrm>
        </p:spPr>
        <p:txBody>
          <a:bodyPr>
            <a:normAutofit fontScale="92500" lnSpcReduction="20000"/>
          </a:bodyPr>
          <a:lstStyle/>
          <a:p>
            <a:pPr algn="r" rtl="1"/>
            <a:r>
              <a:rPr lang="fa-IR" dirty="0" smtClean="0"/>
              <a:t>هرگاه </a:t>
            </a:r>
            <a:r>
              <a:rPr lang="fa-IR" dirty="0"/>
              <a:t>افراد مرتکب جرم شوند، مجرم شناخته شده و دچار مسئوليت جزايي مي شوند و بايد پاسخگو باشند. در قانون اساسي آمده که حوادث ناشي از عمليات ورزشي مشروط به اينکه سبب آن حوادث، نقض مقررات مربوط به آن ورزش نباشد و اين مقررات هم با موازين شرعي مخالفت نداشته باشد، جرم محسوب نمي­شود به عبارت ديگر اين ماده يک مصونيت قضائي به ورزشکاران اعطاء کرده است.</a:t>
            </a:r>
          </a:p>
          <a:p>
            <a:pPr algn="r" rtl="1"/>
            <a:endParaRPr lang="fa-IR" dirty="0"/>
          </a:p>
          <a:p>
            <a:pPr algn="r" rtl="1"/>
            <a:r>
              <a:rPr lang="fa-IR" dirty="0"/>
              <a:t>آنچه که در قضاوت حوادث، قاضي مورد توجه قرار مي دهد. 1ـ فرد در حال فعاليت ورزشي باشد، يعني انجام يک حرکت ورزشي در خارج از محدوده فعاليت ورزشي نمي توان شامل بند مصونيت شود. 2ـ عمل موردنظر قانون­گذار بايد ورزشي باشد؛ مثل: مشت زني حرفه اي که غيرمجاز اعلام شده و ورزش محسوب نمي­شود. شرع و تربيت بدني: آنگونه که از ورزش ها که مستلزم ايذاء نفس يا ايذاء غير است؛ اشکال شرعي دارد اما اگر ورزش وسيله اي باشد براي هرچه بهتر انجام وظيفه کردن در همه ابعاد زندگي و تقرب به خدا صد در صد اسلامي است؛ در حديث نبوي است که «لا ضراراً و لا ضراراً في الاسلام» مرجع تشخيص مخالفت ورزشي با شرع بر عهده قوه قضائيه است و دادگاه هيچ الزامي به پذيرش نظر دستگاه ورزشي ندارد.</a:t>
            </a:r>
          </a:p>
          <a:p>
            <a:pPr algn="r" rtl="1"/>
            <a:endParaRPr lang="fa-IR" dirty="0"/>
          </a:p>
        </p:txBody>
      </p:sp>
    </p:spTree>
    <p:extLst>
      <p:ext uri="{BB962C8B-B14F-4D97-AF65-F5344CB8AC3E}">
        <p14:creationId xmlns:p14="http://schemas.microsoft.com/office/powerpoint/2010/main" val="2419990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686800" cy="6781800"/>
          </a:xfrm>
        </p:spPr>
        <p:txBody>
          <a:bodyPr>
            <a:normAutofit/>
          </a:bodyPr>
          <a:lstStyle/>
          <a:p>
            <a:pPr algn="r" rtl="1"/>
            <a:r>
              <a:rPr lang="fa-IR" dirty="0"/>
              <a:t>ب- حقوق مدني: در هر مورد که شخص ناگزير از جبران خسارت ديگري باشد مي گويند در برابر او مسئوليت مدني دارد برخلاف قانون جزا که کم ديده مي شود کسي به دليل ارتکاب جرم از طرف ديگري، مجازات شود در مسئوليت مدني در موارد گوناگون مي بينيم که شخص مسئول جبران خساراتي که خود او در ايجاد آن دخالتي نداشته است.</a:t>
            </a:r>
          </a:p>
          <a:p>
            <a:pPr algn="r" rtl="1"/>
            <a:endParaRPr lang="fa-IR" dirty="0"/>
          </a:p>
          <a:p>
            <a:pPr algn="r" rtl="1"/>
            <a:r>
              <a:rPr lang="fa-IR" dirty="0"/>
              <a:t>مسئوليت مدني: قراردادي؛ خارج از قرارداد. </a:t>
            </a:r>
            <a:endParaRPr lang="fa-IR" dirty="0" smtClean="0"/>
          </a:p>
          <a:p>
            <a:pPr algn="r" rtl="1"/>
            <a:r>
              <a:rPr lang="fa-IR" dirty="0" smtClean="0"/>
              <a:t>الف</a:t>
            </a:r>
            <a:r>
              <a:rPr lang="fa-IR" dirty="0"/>
              <a:t>) قراردادي: عبارت است از تعهدي که در نتيجه تخلف از مفاد قرارداد براي اشخاص ايجاد مي شود</a:t>
            </a:r>
            <a:r>
              <a:rPr lang="fa-IR" dirty="0" smtClean="0"/>
              <a:t>.</a:t>
            </a:r>
          </a:p>
          <a:p>
            <a:pPr algn="r" rtl="1"/>
            <a:r>
              <a:rPr lang="fa-IR" dirty="0" smtClean="0"/>
              <a:t> </a:t>
            </a:r>
            <a:r>
              <a:rPr lang="fa-IR" dirty="0"/>
              <a:t>ب) خارج از قرارداد: ريشه اين مسئوليت پيمان بين دو ورزشکار نيست بلکه تخلف از قانون است که براي همه وجود دارد.</a:t>
            </a:r>
          </a:p>
          <a:p>
            <a:pPr algn="r" rtl="1"/>
            <a:endParaRPr lang="fa-IR" dirty="0"/>
          </a:p>
        </p:txBody>
      </p:sp>
    </p:spTree>
    <p:extLst>
      <p:ext uri="{BB962C8B-B14F-4D97-AF65-F5344CB8AC3E}">
        <p14:creationId xmlns:p14="http://schemas.microsoft.com/office/powerpoint/2010/main" val="2012232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05800" cy="5897563"/>
          </a:xfrm>
        </p:spPr>
        <p:txBody>
          <a:bodyPr>
            <a:normAutofit/>
          </a:bodyPr>
          <a:lstStyle/>
          <a:p>
            <a:pPr algn="r" rtl="1"/>
            <a:r>
              <a:rPr lang="fa-IR" dirty="0"/>
              <a:t>منبع قانون مسئوليت مدني: منبع اعلام مسئوليت مدني ، قانون مصوب 1339 است «هر کسب بدون مجوز قانوني عمداً يا در نتيجه </a:t>
            </a:r>
            <a:r>
              <a:rPr lang="fa-IR" dirty="0" smtClean="0"/>
              <a:t>بي احتياطي </a:t>
            </a:r>
            <a:r>
              <a:rPr lang="fa-IR" dirty="0"/>
              <a:t>به جان، مال، آزادي، آبرو و ... ديگران لطمه وارد کند مسئول جبران خسارت ناشي از آن عمل است». در ایران، از سال ۵۲ به طور صریح در مورد صدمات ناشی از حوادث ورزشی قانون داریم و بعد از انقلاب هم همان ماده (۴۲) سابق، در قانون مجازات عمومی تأیید شد و فقط یک جمله ای به آن اضافه شد و آن این که: «آن مقررات هم با موازین شرعی مغایرت نداشته باشد.» بنابراین ما در حال حاضر، در مورد عملیات ورزشی و حوادث ناشی از آن قانون خاص داریم که به موجب آن، این حوادث از امتیاز علل موجهه استفاده می‌کنند و مرتکب با رعایت شرایط مذکور در ماده قانونی هیچ گونه مسؤولیت اعم از کیفری و مدنی نخواهد داشت.</a:t>
            </a:r>
          </a:p>
        </p:txBody>
      </p:sp>
    </p:spTree>
    <p:extLst>
      <p:ext uri="{BB962C8B-B14F-4D97-AF65-F5344CB8AC3E}">
        <p14:creationId xmlns:p14="http://schemas.microsoft.com/office/powerpoint/2010/main" val="4193108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153400" cy="6156960"/>
          </a:xfrm>
        </p:spPr>
        <p:txBody>
          <a:bodyPr/>
          <a:lstStyle/>
          <a:p>
            <a:pPr marL="137160" indent="0" algn="ctr" rtl="1">
              <a:buNone/>
            </a:pPr>
            <a:endParaRPr lang="fa-IR" dirty="0" smtClean="0">
              <a:cs typeface="B Titr" pitchFamily="2" charset="-78"/>
            </a:endParaRPr>
          </a:p>
          <a:p>
            <a:pPr marL="137160" indent="0" algn="ctr" rtl="1">
              <a:buNone/>
            </a:pPr>
            <a:endParaRPr lang="fa-IR" dirty="0">
              <a:cs typeface="B Titr" pitchFamily="2" charset="-78"/>
            </a:endParaRPr>
          </a:p>
          <a:p>
            <a:pPr marL="137160" indent="0" algn="ctr" rtl="1">
              <a:buNone/>
            </a:pPr>
            <a:r>
              <a:rPr lang="fa-IR" sz="6000" b="1" dirty="0" smtClean="0">
                <a:solidFill>
                  <a:srgbClr val="92D050"/>
                </a:solidFill>
                <a:cs typeface="B Titr" pitchFamily="2" charset="-78"/>
              </a:rPr>
              <a:t>بخش </a:t>
            </a:r>
            <a:r>
              <a:rPr lang="fa-IR" sz="6000" b="1" dirty="0">
                <a:solidFill>
                  <a:srgbClr val="92D050"/>
                </a:solidFill>
                <a:cs typeface="B Titr" pitchFamily="2" charset="-78"/>
              </a:rPr>
              <a:t>دوم </a:t>
            </a:r>
            <a:endParaRPr lang="fa-IR" sz="6000" b="1" dirty="0" smtClean="0">
              <a:solidFill>
                <a:srgbClr val="92D050"/>
              </a:solidFill>
              <a:cs typeface="B Titr" pitchFamily="2" charset="-78"/>
            </a:endParaRPr>
          </a:p>
          <a:p>
            <a:pPr marL="137160" indent="0" algn="ctr" rtl="1">
              <a:buNone/>
            </a:pPr>
            <a:endParaRPr lang="fa-IR" dirty="0">
              <a:cs typeface="B Titr" pitchFamily="2" charset="-78"/>
            </a:endParaRPr>
          </a:p>
          <a:p>
            <a:pPr algn="ctr" rtl="1"/>
            <a:r>
              <a:rPr lang="fa-IR" dirty="0" smtClean="0">
                <a:cs typeface="B Titr" pitchFamily="2" charset="-78"/>
              </a:rPr>
              <a:t> </a:t>
            </a:r>
            <a:r>
              <a:rPr lang="fa-IR" dirty="0">
                <a:cs typeface="B Titr" pitchFamily="2" charset="-78"/>
              </a:rPr>
              <a:t>لزوم آشنایی با حقوقِ ورزش </a:t>
            </a:r>
            <a:endParaRPr lang="fa-IR" dirty="0" smtClean="0">
              <a:cs typeface="B Titr" pitchFamily="2" charset="-78"/>
            </a:endParaRPr>
          </a:p>
        </p:txBody>
      </p:sp>
    </p:spTree>
    <p:extLst>
      <p:ext uri="{BB962C8B-B14F-4D97-AF65-F5344CB8AC3E}">
        <p14:creationId xmlns:p14="http://schemas.microsoft.com/office/powerpoint/2010/main" val="2338148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8915400" cy="5257800"/>
          </a:xfrm>
        </p:spPr>
        <p:txBody>
          <a:bodyPr>
            <a:normAutofit fontScale="92500" lnSpcReduction="10000"/>
          </a:bodyPr>
          <a:lstStyle/>
          <a:p>
            <a:pPr algn="r" rtl="1">
              <a:lnSpc>
                <a:spcPct val="150000"/>
              </a:lnSpc>
            </a:pPr>
            <a:r>
              <a:rPr lang="fa-IR" b="1" dirty="0"/>
              <a:t>لزوم آشنایی با حقوقِ ورزش </a:t>
            </a:r>
            <a:r>
              <a:rPr lang="fa-IR" b="1" dirty="0" smtClean="0"/>
              <a:t>یکی </a:t>
            </a:r>
            <a:r>
              <a:rPr lang="fa-IR" b="1" dirty="0"/>
              <a:t>از گرایش های علم حقوق است که به بررسی حوادث در </a:t>
            </a:r>
            <a:r>
              <a:rPr lang="fa-IR" b="1" dirty="0" smtClean="0"/>
              <a:t>ورزش می </a:t>
            </a:r>
            <a:r>
              <a:rPr lang="fa-IR" b="1" dirty="0"/>
              <a:t>پردازد. به طور کلی می توان گفت که منظور از حوادث ورزشی "تمام جرایم و شبه جرایمی است که توسط ورزشکاران ، معلمین و مربیان و تماشاگران و حتی سازندگان و تولید کنندگان لوازم و تجهیزات ورزشی در رابطه با ورزش صورت می گیرد" و موضوع این حوادث می تواند:" سلامتی و جان و اموال ، حیثیت و شرافت و سایر حقوق قانونی اشخاص باشد که در محدوده ورزش به نحوی حضور دارند" ، گستره کمی و کیفی موضوع های فوق به وضوح اهمیت این رشته را آشکار می سازد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163" y="457200"/>
            <a:ext cx="7559675"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664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r" rtl="1"/>
            <a:r>
              <a:rPr lang="fa-IR" dirty="0"/>
              <a:t>موضوع حقوق در ورزش " تمام تخلفاتی که در عرصه ورزش واقع می شود و به نحوی به حقوق دیگران لطمه وارد می کند و شـرط اسـاسی خلاف قانون بودن آن هاست که با عناوینی چون جرم ، شبه جرم ، خطای محـض ، عـمد و غیر عمد طبقه بندی می شود که به دنبال آن واکنش جامعه که در اصطلاح حقوق آن را مجازات می نامند مطرح می شود « این مجازات ها بر اساس نوع ، شدت و .... جرایم متفاوت می </a:t>
            </a:r>
            <a:r>
              <a:rPr lang="fa-IR" dirty="0" smtClean="0"/>
              <a:t>باشد</a:t>
            </a:r>
          </a:p>
          <a:p>
            <a:pPr marL="137160" indent="0" algn="r" rtl="1">
              <a:buNone/>
            </a:pPr>
            <a:endParaRPr lang="fa-IR" dirty="0"/>
          </a:p>
          <a:p>
            <a:pPr marL="137160" indent="0" algn="r" rtl="1">
              <a:buNone/>
            </a:pPr>
            <a:r>
              <a:rPr lang="fa-IR" b="1" dirty="0" smtClean="0"/>
              <a:t>هدف </a:t>
            </a:r>
            <a:r>
              <a:rPr lang="fa-IR" b="1" dirty="0"/>
              <a:t>از طرح حقوق درورزش </a:t>
            </a:r>
            <a:endParaRPr lang="fa-IR" b="1" dirty="0" smtClean="0"/>
          </a:p>
          <a:p>
            <a:pPr algn="r" rtl="1"/>
            <a:r>
              <a:rPr lang="fa-IR" dirty="0" smtClean="0"/>
              <a:t> </a:t>
            </a:r>
            <a:r>
              <a:rPr lang="fa-IR" dirty="0"/>
              <a:t>می توان گفت که در حقوق </a:t>
            </a:r>
            <a:r>
              <a:rPr lang="fa-IR" dirty="0" smtClean="0"/>
              <a:t>ورزش هـدف</a:t>
            </a:r>
            <a:r>
              <a:rPr lang="fa-IR" dirty="0"/>
              <a:t>: </a:t>
            </a:r>
            <a:endParaRPr lang="fa-IR" dirty="0" smtClean="0"/>
          </a:p>
          <a:p>
            <a:pPr algn="r" rtl="1"/>
            <a:r>
              <a:rPr lang="fa-IR" dirty="0" smtClean="0"/>
              <a:t> </a:t>
            </a:r>
            <a:r>
              <a:rPr lang="fa-IR" dirty="0"/>
              <a:t>بـالا بـردن آگـاهـی هـای حقوقی جامعه </a:t>
            </a:r>
            <a:r>
              <a:rPr lang="fa-IR" dirty="0" smtClean="0"/>
              <a:t>ورزش</a:t>
            </a:r>
          </a:p>
          <a:p>
            <a:pPr algn="r" rtl="1"/>
            <a:r>
              <a:rPr lang="fa-IR" dirty="0" smtClean="0"/>
              <a:t> </a:t>
            </a:r>
            <a:r>
              <a:rPr lang="fa-IR" dirty="0"/>
              <a:t>جلوگیری و کاهش حوادث ناشی از ورزش </a:t>
            </a:r>
            <a:endParaRPr lang="fa-IR" dirty="0" smtClean="0"/>
          </a:p>
          <a:p>
            <a:pPr algn="r" rtl="1"/>
            <a:r>
              <a:rPr lang="fa-IR" dirty="0" smtClean="0"/>
              <a:t> </a:t>
            </a:r>
            <a:r>
              <a:rPr lang="fa-IR" dirty="0"/>
              <a:t>تشریح وظایف و اختیارات و مسئولین ورزشی مربیان و معلمین ورزش ، ورزشکاران و </a:t>
            </a:r>
            <a:r>
              <a:rPr lang="fa-IR" dirty="0" smtClean="0"/>
              <a:t>مدیران</a:t>
            </a:r>
          </a:p>
          <a:p>
            <a:pPr algn="r" rtl="1"/>
            <a:r>
              <a:rPr lang="fa-IR" dirty="0" smtClean="0"/>
              <a:t> </a:t>
            </a:r>
            <a:r>
              <a:rPr lang="fa-IR" dirty="0"/>
              <a:t>مطلع نمودن جامعه ورزش از پی آمدهای حقوقی تخلفات در </a:t>
            </a:r>
            <a:r>
              <a:rPr lang="fa-IR" dirty="0" smtClean="0"/>
              <a:t>ورزش</a:t>
            </a:r>
          </a:p>
          <a:p>
            <a:pPr algn="r" rtl="1"/>
            <a:r>
              <a:rPr lang="fa-IR" dirty="0" smtClean="0"/>
              <a:t> </a:t>
            </a:r>
            <a:r>
              <a:rPr lang="fa-IR" dirty="0"/>
              <a:t>حفظ نمودن سلامتی جسمی و روانی و حیثیتی ورزشکاران و مربیان </a:t>
            </a:r>
            <a:r>
              <a:rPr lang="fa-IR" dirty="0" smtClean="0"/>
              <a:t>و</a:t>
            </a:r>
          </a:p>
          <a:p>
            <a:pPr algn="r" rtl="1"/>
            <a:r>
              <a:rPr lang="fa-IR" dirty="0" smtClean="0"/>
              <a:t> </a:t>
            </a:r>
            <a:r>
              <a:rPr lang="fa-IR" dirty="0"/>
              <a:t>مصون داشتن مدیریت های ورزشی از مسئولیت های قانونی </a:t>
            </a:r>
            <a:r>
              <a:rPr lang="fa-IR" dirty="0" smtClean="0"/>
              <a:t>،</a:t>
            </a:r>
          </a:p>
          <a:p>
            <a:pPr marL="0" indent="0" algn="r" rtl="1">
              <a:buNone/>
            </a:pPr>
            <a:r>
              <a:rPr lang="fa-IR" dirty="0" smtClean="0"/>
              <a:t> </a:t>
            </a:r>
            <a:r>
              <a:rPr lang="fa-IR" dirty="0"/>
              <a:t>می باشد ."</a:t>
            </a:r>
          </a:p>
          <a:p>
            <a:pPr algn="r" rtl="1"/>
            <a:endParaRPr lang="fa-IR" dirty="0"/>
          </a:p>
        </p:txBody>
      </p:sp>
    </p:spTree>
    <p:extLst>
      <p:ext uri="{BB962C8B-B14F-4D97-AF65-F5344CB8AC3E}">
        <p14:creationId xmlns:p14="http://schemas.microsoft.com/office/powerpoint/2010/main" val="2458287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0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562600" y="533400"/>
            <a:ext cx="2041232" cy="584775"/>
          </a:xfrm>
          <a:prstGeom prst="rect">
            <a:avLst/>
          </a:prstGeom>
        </p:spPr>
        <p:txBody>
          <a:bodyPr wrap="square">
            <a:spAutoFit/>
          </a:bodyPr>
          <a:lstStyle/>
          <a:p>
            <a:r>
              <a:rPr lang="fa-IR" sz="3200" b="1" dirty="0">
                <a:cs typeface="B Titr" pitchFamily="2" charset="-78"/>
              </a:rPr>
              <a:t>مقدمه</a:t>
            </a:r>
          </a:p>
        </p:txBody>
      </p:sp>
    </p:spTree>
    <p:extLst>
      <p:ext uri="{BB962C8B-B14F-4D97-AF65-F5344CB8AC3E}">
        <p14:creationId xmlns:p14="http://schemas.microsoft.com/office/powerpoint/2010/main" val="4179441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dirty="0"/>
              <a:t>حقوقِ ورزش در </a:t>
            </a:r>
            <a:r>
              <a:rPr lang="fa-IR" dirty="0" smtClean="0"/>
              <a:t>اسلام</a:t>
            </a:r>
            <a:endParaRPr lang="fa-IR" dirty="0"/>
          </a:p>
        </p:txBody>
      </p:sp>
      <p:sp>
        <p:nvSpPr>
          <p:cNvPr id="3" name="Content Placeholder 2"/>
          <p:cNvSpPr>
            <a:spLocks noGrp="1"/>
          </p:cNvSpPr>
          <p:nvPr>
            <p:ph idx="1"/>
          </p:nvPr>
        </p:nvSpPr>
        <p:spPr>
          <a:xfrm>
            <a:off x="457200" y="1066800"/>
            <a:ext cx="8229600" cy="5242560"/>
          </a:xfrm>
        </p:spPr>
        <p:txBody>
          <a:bodyPr>
            <a:normAutofit/>
          </a:bodyPr>
          <a:lstStyle/>
          <a:p>
            <a:pPr algn="r" rtl="1"/>
            <a:r>
              <a:rPr lang="fa-IR" dirty="0" smtClean="0"/>
              <a:t> </a:t>
            </a:r>
            <a:r>
              <a:rPr lang="fa-IR" b="1" dirty="0"/>
              <a:t>موازین شرعی در ورزش</a:t>
            </a:r>
            <a:endParaRPr lang="fa-IR" b="1" dirty="0" smtClean="0"/>
          </a:p>
          <a:p>
            <a:pPr marL="137160" indent="0" algn="r" rtl="1">
              <a:buNone/>
            </a:pPr>
            <a:r>
              <a:rPr lang="fa-IR" dirty="0" smtClean="0"/>
              <a:t>حقوقِ </a:t>
            </a:r>
            <a:r>
              <a:rPr lang="fa-IR" dirty="0"/>
              <a:t>ورزش در اسلام آیات و روایات متعددی در اسلام راجع به ورزش موجود است. به موازات این منابع، فقها در باب مسئولیت های حقوقی ناشی از حوادث ورزشی نظرات مستحکمی را مطرح نموده اند و فقهایی هم چون علامه حلی ، محقق حلی ، شیخ طوسی ، محمد حسن نجفی و .... در کتب خود به حقوق ورزشی پرداخته اند اما با توجه به محدودیت های رشته ورزشی در گذشته فتاوی نیز از نظر کمی محدود است ولی به لحاظ کیفی می توان در اغلب رشته های ورزش بدان استناد نمود ، بیان مسئله فوق علاوه بر این که قدمت موضوع را مشخص می کند به اهمیت ورزش و حقوق ورزش در اسلام نیز اشاره دارد</a:t>
            </a:r>
          </a:p>
        </p:txBody>
      </p:sp>
    </p:spTree>
    <p:extLst>
      <p:ext uri="{BB962C8B-B14F-4D97-AF65-F5344CB8AC3E}">
        <p14:creationId xmlns:p14="http://schemas.microsoft.com/office/powerpoint/2010/main" val="40824151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5821363"/>
          </a:xfrm>
        </p:spPr>
        <p:txBody>
          <a:bodyPr>
            <a:normAutofit/>
          </a:bodyPr>
          <a:lstStyle/>
          <a:p>
            <a:pPr algn="r" rtl="1"/>
            <a:r>
              <a:rPr lang="fa-IR" dirty="0"/>
              <a:t>موازین شرعی در ورزش عملیات ورزشی نباید مخالف با موازین شرعی باشد باید گفـت شرع ما بر گرفته از فقه امامیه است و فقها با استناد به آیه شریفه (195) سوره بقره که می فرماید : « و لا تلقوا بایدیکم الی التهلکه » ( خود را به دست خود به هلاکت نیاندازید ) بیان می دارند که ورزش هایی مثل کشتی کج که منجر به ایذاء به نفس و ایذاء به غیر باشد مرتکب حتی با رعایت مقررات مربوط به آن ورزش باز هم مسئول است و مرتکب جرم شده است . وفق این موضوع درورزش پرمخاطره ای مانند اسکی می تواند به این صورت باشد که اسکی باز بدون توجه به قابلیت های خود و بدون کسب آموزش های لازم و یا بدون استفاده از وسایل ضروری و یا بدون توجه به علائم و هشدارها، اقدام به اسکی درمحل های پر خطر خارج از محوطه پیست نماید.</a:t>
            </a:r>
          </a:p>
        </p:txBody>
      </p:sp>
    </p:spTree>
    <p:extLst>
      <p:ext uri="{BB962C8B-B14F-4D97-AF65-F5344CB8AC3E}">
        <p14:creationId xmlns:p14="http://schemas.microsoft.com/office/powerpoint/2010/main" val="1025833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382000" cy="5440363"/>
          </a:xfrm>
        </p:spPr>
        <p:txBody>
          <a:bodyPr/>
          <a:lstStyle/>
          <a:p>
            <a:pPr marL="137160" indent="0" algn="ctr" rtl="1">
              <a:buNone/>
            </a:pPr>
            <a:r>
              <a:rPr lang="fa-IR" sz="6600" dirty="0">
                <a:cs typeface="B Titr" pitchFamily="2" charset="-78"/>
              </a:rPr>
              <a:t>بخش سوم </a:t>
            </a:r>
            <a:endParaRPr lang="fa-IR" sz="6600" dirty="0" smtClean="0">
              <a:cs typeface="B Titr" pitchFamily="2" charset="-78"/>
            </a:endParaRPr>
          </a:p>
          <a:p>
            <a:pPr marL="137160" indent="0" algn="r" rtl="1">
              <a:buNone/>
            </a:pPr>
            <a:endParaRPr lang="fa-IR" dirty="0" smtClean="0"/>
          </a:p>
          <a:p>
            <a:pPr marL="137160" indent="0" algn="r" rtl="1">
              <a:buNone/>
            </a:pPr>
            <a:r>
              <a:rPr lang="fa-IR" sz="3600" b="1" dirty="0" smtClean="0"/>
              <a:t> </a:t>
            </a:r>
            <a:r>
              <a:rPr lang="fa-IR" sz="3600" b="1" dirty="0"/>
              <a:t>نکاتي که در ايجاد مسئوليت قانوني برای مربیان ، مدیران و سرپرستان تیم ها و ومراکز ورزشی تأثير دارند</a:t>
            </a:r>
          </a:p>
        </p:txBody>
      </p:sp>
    </p:spTree>
    <p:extLst>
      <p:ext uri="{BB962C8B-B14F-4D97-AF65-F5344CB8AC3E}">
        <p14:creationId xmlns:p14="http://schemas.microsoft.com/office/powerpoint/2010/main" val="1464079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86800" cy="838200"/>
          </a:xfrm>
        </p:spPr>
        <p:txBody>
          <a:bodyPr/>
          <a:lstStyle/>
          <a:p>
            <a:pPr algn="r" rtl="1"/>
            <a:r>
              <a:rPr lang="fa-IR" b="1" dirty="0" smtClean="0"/>
              <a:t>مسئولیت مدنی در ورزش:</a:t>
            </a:r>
            <a:endParaRPr lang="en-US" dirty="0"/>
          </a:p>
        </p:txBody>
      </p:sp>
      <p:sp>
        <p:nvSpPr>
          <p:cNvPr id="3" name="Content Placeholder 2"/>
          <p:cNvSpPr>
            <a:spLocks noGrp="1"/>
          </p:cNvSpPr>
          <p:nvPr>
            <p:ph idx="1"/>
          </p:nvPr>
        </p:nvSpPr>
        <p:spPr>
          <a:xfrm>
            <a:off x="76200" y="1295400"/>
            <a:ext cx="9067800" cy="5867400"/>
          </a:xfrm>
        </p:spPr>
        <p:txBody>
          <a:bodyPr>
            <a:normAutofit fontScale="25000" lnSpcReduction="20000"/>
          </a:bodyPr>
          <a:lstStyle/>
          <a:p>
            <a:pPr algn="just" rtl="1">
              <a:buNone/>
            </a:pPr>
            <a:r>
              <a:rPr lang="en-US" sz="9600" dirty="0" smtClean="0">
                <a:cs typeface="B Zar" pitchFamily="2" charset="-78"/>
              </a:rPr>
              <a:t>●</a:t>
            </a:r>
            <a:r>
              <a:rPr lang="ar-SA" sz="9600" dirty="0" smtClean="0">
                <a:cs typeface="B Zar" pitchFamily="2" charset="-78"/>
              </a:rPr>
              <a:t> بعد از تصویب قانون مسئولیت مدنی</a:t>
            </a:r>
            <a:r>
              <a:rPr lang="fa-IR" sz="9600" dirty="0" smtClean="0">
                <a:cs typeface="B Zar" pitchFamily="2" charset="-78"/>
              </a:rPr>
              <a:t> در</a:t>
            </a:r>
            <a:r>
              <a:rPr lang="ar-SA" sz="9600" dirty="0" smtClean="0">
                <a:cs typeface="B Zar" pitchFamily="2" charset="-78"/>
              </a:rPr>
              <a:t>سال 1339و باپدیدآمدن نص صریح قانونی درباب مسوولیت مدنی،امیدی تازه بوجود آمد که قضات محاکم دادگستری بتوانند در حوادث مختلف ورزشی با استناد به قوانین و مقررات مسوولیت مدنی تا حدودی درمراجعه آسیب دیدگان تصمیماتی هرچند کم ومحدود در برخورد این مسائل اتخاذ </a:t>
            </a:r>
            <a:r>
              <a:rPr lang="fa-IR" sz="9600" dirty="0" smtClean="0">
                <a:cs typeface="B Zar" pitchFamily="2" charset="-78"/>
              </a:rPr>
              <a:t>کنند.</a:t>
            </a:r>
          </a:p>
          <a:p>
            <a:pPr algn="just" rtl="1">
              <a:buNone/>
            </a:pPr>
            <a:r>
              <a:rPr lang="en-US" sz="9600" dirty="0" smtClean="0"/>
              <a:t>●</a:t>
            </a:r>
            <a:r>
              <a:rPr lang="ar-SA" sz="9600" dirty="0" smtClean="0"/>
              <a:t> </a:t>
            </a:r>
            <a:r>
              <a:rPr lang="ar-SA" sz="9600" dirty="0" smtClean="0">
                <a:cs typeface="B Zar" pitchFamily="2" charset="-78"/>
              </a:rPr>
              <a:t>مسئولیت مدنی در ورزش شامل تمام کسانی است که در رابطه با فعالیتهای ورزشی به طور مستقیم یا غیر مستقیم وظایفی را برعهده دارند ودر صورت بروز حادثه برحسب مورد ممکن است مسئول شناخته شوند. که این افراد به دوگروه عمده تقسیم می شوند.</a:t>
            </a:r>
            <a:endParaRPr lang="fa-IR" sz="9600" dirty="0" smtClean="0">
              <a:cs typeface="B Zar" pitchFamily="2" charset="-78"/>
            </a:endParaRPr>
          </a:p>
          <a:p>
            <a:pPr algn="just" rtl="1">
              <a:buNone/>
            </a:pPr>
            <a:r>
              <a:rPr lang="ar-SA" sz="9600" dirty="0" smtClean="0">
                <a:cs typeface="B Zar" pitchFamily="2" charset="-78"/>
              </a:rPr>
              <a:t>●</a:t>
            </a:r>
            <a:r>
              <a:rPr lang="ar-SA" sz="9600" i="1" dirty="0" smtClean="0"/>
              <a:t> </a:t>
            </a:r>
            <a:r>
              <a:rPr lang="ar-SA" sz="9600" i="1" dirty="0" smtClean="0">
                <a:cs typeface="B Zar" pitchFamily="2" charset="-78"/>
              </a:rPr>
              <a:t>گروه اول</a:t>
            </a:r>
            <a:r>
              <a:rPr lang="ar-SA" sz="9600" dirty="0" smtClean="0">
                <a:cs typeface="B Zar" pitchFamily="2" charset="-78"/>
              </a:rPr>
              <a:t> : شامل مربی ، سرمربی، مربی بدنساز،معلم ورزش، داور، پزشک تیم وامثال آنها هستند .این افراد عمدتا در فعالیتهای ورزشی به طور مستقیم نظارت واعمال مدیریت فنی می کنند.</a:t>
            </a:r>
            <a:endParaRPr lang="fa-IR" sz="9600" dirty="0" smtClean="0">
              <a:cs typeface="B Zar" pitchFamily="2" charset="-78"/>
            </a:endParaRPr>
          </a:p>
          <a:p>
            <a:pPr algn="just" rtl="1">
              <a:buNone/>
            </a:pPr>
            <a:r>
              <a:rPr lang="ar-SA" sz="9600" dirty="0" smtClean="0">
                <a:cs typeface="B Zar" pitchFamily="2" charset="-78"/>
              </a:rPr>
              <a:t>●</a:t>
            </a:r>
            <a:r>
              <a:rPr lang="ar-SA" sz="9600" i="1" dirty="0" smtClean="0">
                <a:cs typeface="B Zar" pitchFamily="2" charset="-78"/>
              </a:rPr>
              <a:t> گروه دوم</a:t>
            </a:r>
            <a:r>
              <a:rPr lang="ar-SA" sz="9600" dirty="0" smtClean="0">
                <a:cs typeface="B Zar" pitchFamily="2" charset="-78"/>
              </a:rPr>
              <a:t>: </a:t>
            </a:r>
            <a:r>
              <a:rPr lang="fa-IR" sz="9600" dirty="0" smtClean="0">
                <a:cs typeface="B Zar" pitchFamily="2" charset="-78"/>
              </a:rPr>
              <a:t>شامل </a:t>
            </a:r>
            <a:r>
              <a:rPr lang="ar-SA" sz="9600" dirty="0" smtClean="0">
                <a:cs typeface="B Zar" pitchFamily="2" charset="-78"/>
              </a:rPr>
              <a:t>کسانی که بر فعالیت های ورزشی نظارت فنی نداشته ولی با ورزشکاران و یا با وسائل وتجهیزات و اماکن ورزشی ویا با مدیران گروه اول مرتبط هستند .این گروه شامل سرپرستان ورزشگاهها و اردوهای ورزشی،کارشناسان مسئول ورزشی، مدیران کل تربیت بدنی، روسای فدراسیون ها ، هیئت هاوانجمن های ورزشی می شود</a:t>
            </a:r>
            <a:r>
              <a:rPr lang="fa-IR" sz="9600" dirty="0" smtClean="0">
                <a:cs typeface="B Zar" pitchFamily="2" charset="-78"/>
              </a:rPr>
              <a:t>.</a:t>
            </a:r>
          </a:p>
          <a:p>
            <a:pPr algn="just" rtl="1">
              <a:buNone/>
            </a:pPr>
            <a:endParaRPr lang="fa-IR" dirty="0" smtClean="0">
              <a:cs typeface="B Zar" pitchFamily="2" charset="-78"/>
            </a:endParaRPr>
          </a:p>
          <a:p>
            <a:pPr algn="just" rtl="1">
              <a:buNone/>
            </a:pPr>
            <a:endParaRPr lang="fa-IR" dirty="0" smtClean="0">
              <a:cs typeface="B Zar" pitchFamily="2" charset="-78"/>
            </a:endParaRPr>
          </a:p>
          <a:p>
            <a:pPr algn="just" rtl="1">
              <a:buNone/>
            </a:pPr>
            <a:endParaRPr lang="en-US" dirty="0" smtClean="0">
              <a:cs typeface="B Zar" pitchFamily="2" charset="-78"/>
            </a:endParaRPr>
          </a:p>
          <a:p>
            <a:pPr algn="r" rtl="1">
              <a:buNone/>
            </a:pPr>
            <a:r>
              <a:rPr lang="fa-IR" dirty="0" smtClean="0"/>
              <a:t> </a:t>
            </a:r>
            <a:endParaRPr lang="en-US" dirty="0"/>
          </a:p>
        </p:txBody>
      </p:sp>
    </p:spTree>
    <p:extLst>
      <p:ext uri="{BB962C8B-B14F-4D97-AF65-F5344CB8AC3E}">
        <p14:creationId xmlns:p14="http://schemas.microsoft.com/office/powerpoint/2010/main" val="4156222581"/>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heckerboard(across)">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705600"/>
          </a:xfrm>
        </p:spPr>
        <p:txBody>
          <a:bodyPr>
            <a:normAutofit lnSpcReduction="10000"/>
          </a:bodyPr>
          <a:lstStyle/>
          <a:p>
            <a:pPr algn="r" rtl="1"/>
            <a:r>
              <a:rPr lang="fa-IR" dirty="0"/>
              <a:t>الف : وظایف و مسؤلیت های مربیان </a:t>
            </a:r>
            <a:endParaRPr lang="fa-IR" dirty="0" smtClean="0"/>
          </a:p>
          <a:p>
            <a:pPr marL="0" indent="0" algn="r" rtl="1">
              <a:buNone/>
            </a:pPr>
            <a:r>
              <a:rPr lang="fa-IR" dirty="0" smtClean="0"/>
              <a:t>• </a:t>
            </a:r>
            <a:r>
              <a:rPr lang="fa-IR" dirty="0"/>
              <a:t>کنترل و نظارت مربیان </a:t>
            </a:r>
            <a:r>
              <a:rPr lang="fa-IR" dirty="0" smtClean="0"/>
              <a:t>ورزشی</a:t>
            </a:r>
          </a:p>
          <a:p>
            <a:pPr marL="0" indent="0" algn="r" rtl="1">
              <a:buNone/>
            </a:pPr>
            <a:r>
              <a:rPr lang="fa-IR" dirty="0" smtClean="0"/>
              <a:t> </a:t>
            </a:r>
            <a:r>
              <a:rPr lang="fa-IR" dirty="0"/>
              <a:t>• توان بهره گیری از مهارت های لازم </a:t>
            </a:r>
            <a:endParaRPr lang="fa-IR" dirty="0" smtClean="0"/>
          </a:p>
          <a:p>
            <a:pPr marL="0" indent="0" algn="r" rtl="1">
              <a:buNone/>
            </a:pPr>
            <a:r>
              <a:rPr lang="fa-IR" dirty="0" smtClean="0"/>
              <a:t>• </a:t>
            </a:r>
            <a:r>
              <a:rPr lang="fa-IR" dirty="0"/>
              <a:t>شناخت قابلیت های ورزشکاران توسط </a:t>
            </a:r>
            <a:r>
              <a:rPr lang="fa-IR" dirty="0" smtClean="0"/>
              <a:t>مربیان</a:t>
            </a:r>
          </a:p>
          <a:p>
            <a:pPr marL="0" indent="0" algn="r" rtl="1">
              <a:buNone/>
            </a:pPr>
            <a:r>
              <a:rPr lang="fa-IR" dirty="0" smtClean="0"/>
              <a:t> </a:t>
            </a:r>
            <a:r>
              <a:rPr lang="fa-IR" dirty="0"/>
              <a:t>• حضور مستمر مربی در محل فعالیت های ورزشی </a:t>
            </a:r>
            <a:endParaRPr lang="fa-IR" dirty="0" smtClean="0"/>
          </a:p>
          <a:p>
            <a:pPr marL="0" indent="0" algn="r" rtl="1">
              <a:buNone/>
            </a:pPr>
            <a:r>
              <a:rPr lang="fa-IR" dirty="0" smtClean="0"/>
              <a:t>• </a:t>
            </a:r>
            <a:r>
              <a:rPr lang="fa-IR" dirty="0"/>
              <a:t>مراعات تعداد ورزشکاران درهر دوره آموزشی </a:t>
            </a:r>
            <a:endParaRPr lang="fa-IR" dirty="0" smtClean="0"/>
          </a:p>
          <a:p>
            <a:pPr marL="0" indent="0" algn="r" rtl="1">
              <a:buNone/>
            </a:pPr>
            <a:endParaRPr lang="fa-IR" dirty="0" smtClean="0"/>
          </a:p>
          <a:p>
            <a:pPr marL="0" indent="0" algn="r" rtl="1">
              <a:buNone/>
            </a:pPr>
            <a:r>
              <a:rPr lang="fa-IR" dirty="0" smtClean="0"/>
              <a:t>وظایف </a:t>
            </a:r>
            <a:r>
              <a:rPr lang="fa-IR" dirty="0"/>
              <a:t>مربیان قبل وبعد از وقوع حوادث در ورزش </a:t>
            </a:r>
            <a:endParaRPr lang="fa-IR" dirty="0" smtClean="0"/>
          </a:p>
          <a:p>
            <a:pPr marL="0" indent="0" algn="r" rtl="1">
              <a:buNone/>
            </a:pPr>
            <a:endParaRPr lang="fa-IR" dirty="0" smtClean="0"/>
          </a:p>
          <a:p>
            <a:pPr marL="0" indent="0" algn="r" rtl="1">
              <a:buNone/>
            </a:pPr>
            <a:r>
              <a:rPr lang="fa-IR" dirty="0" smtClean="0"/>
              <a:t>• </a:t>
            </a:r>
            <a:r>
              <a:rPr lang="fa-IR" dirty="0"/>
              <a:t>قبل از حادثه ورزشی : </a:t>
            </a:r>
            <a:endParaRPr lang="fa-IR" dirty="0" smtClean="0"/>
          </a:p>
          <a:p>
            <a:pPr marL="0" indent="0" algn="r" rtl="1">
              <a:buNone/>
            </a:pPr>
            <a:r>
              <a:rPr lang="fa-IR" dirty="0" smtClean="0"/>
              <a:t>• </a:t>
            </a:r>
            <a:r>
              <a:rPr lang="fa-IR" dirty="0"/>
              <a:t>بعد از حادثه ورزشی : </a:t>
            </a:r>
            <a:endParaRPr lang="fa-IR" dirty="0" smtClean="0"/>
          </a:p>
          <a:p>
            <a:pPr marL="0" indent="0" algn="r" rtl="1">
              <a:buNone/>
            </a:pPr>
            <a:r>
              <a:rPr lang="fa-IR" dirty="0" smtClean="0"/>
              <a:t>• </a:t>
            </a:r>
            <a:r>
              <a:rPr lang="fa-IR" dirty="0"/>
              <a:t>دقت دراستفاده از اسباب و لوازم استاندارد </a:t>
            </a:r>
            <a:endParaRPr lang="fa-IR" dirty="0" smtClean="0"/>
          </a:p>
          <a:p>
            <a:pPr marL="0" indent="0" algn="r" rtl="1">
              <a:buNone/>
            </a:pPr>
            <a:r>
              <a:rPr lang="fa-IR" dirty="0" smtClean="0"/>
              <a:t>• </a:t>
            </a:r>
            <a:r>
              <a:rPr lang="fa-IR" dirty="0"/>
              <a:t>آگاهی از سلامت </a:t>
            </a:r>
            <a:r>
              <a:rPr lang="fa-IR" dirty="0" smtClean="0"/>
              <a:t>ورزشکاران</a:t>
            </a:r>
          </a:p>
          <a:p>
            <a:pPr marL="0" indent="0" algn="r" rtl="1">
              <a:buNone/>
            </a:pPr>
            <a:r>
              <a:rPr lang="fa-IR" dirty="0" smtClean="0"/>
              <a:t> </a:t>
            </a:r>
            <a:r>
              <a:rPr lang="fa-IR" dirty="0"/>
              <a:t>• توجه به شرايط جوي</a:t>
            </a:r>
          </a:p>
          <a:p>
            <a:pPr algn="r" rtl="1"/>
            <a:endParaRPr lang="fa-IR" dirty="0"/>
          </a:p>
          <a:p>
            <a:pPr algn="r" rtl="1"/>
            <a:endParaRPr lang="fa-IR" dirty="0"/>
          </a:p>
        </p:txBody>
      </p:sp>
    </p:spTree>
    <p:extLst>
      <p:ext uri="{BB962C8B-B14F-4D97-AF65-F5344CB8AC3E}">
        <p14:creationId xmlns:p14="http://schemas.microsoft.com/office/powerpoint/2010/main" val="3121512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15400" cy="8077200"/>
          </a:xfrm>
        </p:spPr>
        <p:txBody>
          <a:bodyPr/>
          <a:lstStyle/>
          <a:p>
            <a:pPr algn="r" rtl="1">
              <a:lnSpc>
                <a:spcPct val="200000"/>
              </a:lnSpc>
            </a:pPr>
            <a:r>
              <a:rPr lang="fa-IR" b="1" dirty="0"/>
              <a:t>«ماده واحده» – هر کس شخص یا اشخاصی را در معرض خطر جانی مشاهده کند و بتواند با اقدام فوری خود یا کمک طلبیدن از دیگران یا اعلام فوری به مراجع یا مقامات صلاحیت دار از وقوع خطر یا تشدید نتیجه آن جلوگیری کند بدون این که با این اقدام خطری متوجه خود او یا دیگران شود و با وجود اسـتمداد یـا دلالت اوضاع و احوال بر ضرورت کمک از اقدام به این امر خودداری نماید به حبس جنحه ای تا یک سال و یا جزای نقدی تا پنجاه هزار ریال محکوم خواهد شد» .</a:t>
            </a:r>
          </a:p>
          <a:p>
            <a:pPr algn="r" rtl="1">
              <a:lnSpc>
                <a:spcPct val="200000"/>
              </a:lnSpc>
            </a:pPr>
            <a:endParaRPr lang="fa-IR" b="1" dirty="0"/>
          </a:p>
        </p:txBody>
      </p:sp>
    </p:spTree>
    <p:extLst>
      <p:ext uri="{BB962C8B-B14F-4D97-AF65-F5344CB8AC3E}">
        <p14:creationId xmlns:p14="http://schemas.microsoft.com/office/powerpoint/2010/main" val="26806056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fa-IR" dirty="0"/>
              <a:t>1) اقسام جرائم قبل ازانقلاب :طبق ماده 7 قانون مجازات عمومی سابق( که باطل شده )جرم از حيث شدت و ضعف مجازات بر سه نوع بود : </a:t>
            </a:r>
          </a:p>
          <a:p>
            <a:r>
              <a:rPr lang="fa-IR" dirty="0"/>
              <a:t>           1- جنايت . </a:t>
            </a:r>
          </a:p>
          <a:p>
            <a:r>
              <a:rPr lang="fa-IR" dirty="0"/>
              <a:t>           2 - جُنحه . </a:t>
            </a:r>
          </a:p>
          <a:p>
            <a:r>
              <a:rPr lang="fa-IR" dirty="0"/>
              <a:t>           3- خلاف . </a:t>
            </a:r>
          </a:p>
          <a:p>
            <a:r>
              <a:rPr lang="fa-IR" dirty="0"/>
              <a:t>2) تعریف جنایت وجنحه وخلاف: مواد 8 ، 9 و 12 قانون مجازات عمومی با معیار قرار دادن میزان مجازات وو شدت و ضعف آن جنایت جنحه و خلاف را به اینصورت تعریف می کرد :</a:t>
            </a:r>
          </a:p>
          <a:p>
            <a:r>
              <a:rPr lang="fa-IR" dirty="0" smtClean="0"/>
              <a:t>    </a:t>
            </a:r>
            <a:r>
              <a:rPr lang="fa-IR" dirty="0"/>
              <a:t>الف)جنایت: اگر مجازات عملی بسیار سنگین مانند اعدام و یا حبس ابد باشد جرم مورد نظر در قالب جنایت می گنجد</a:t>
            </a:r>
          </a:p>
          <a:p>
            <a:r>
              <a:rPr lang="fa-IR" dirty="0" smtClean="0"/>
              <a:t>     </a:t>
            </a:r>
            <a:r>
              <a:rPr lang="fa-IR" dirty="0"/>
              <a:t>ب ) جنحه : و اگرمجازات  متوسط بود مثل حبس تا سه سال و جزای نقدی نسبتا سنگین  ،جرم جنحه ای محسوب می شود</a:t>
            </a:r>
          </a:p>
          <a:p>
            <a:r>
              <a:rPr lang="fa-IR" dirty="0" smtClean="0"/>
              <a:t>      </a:t>
            </a:r>
            <a:r>
              <a:rPr lang="fa-IR" dirty="0"/>
              <a:t>ج ) خلاف : جرایم بسیار سبک که تنها دارای مجازات جزای نقدی هستند خلافی هستند .         نکته: در جرم خلاف هیچ مجازاتی جز جزای نقدی مورد حکم قرار نمی </a:t>
            </a:r>
            <a:r>
              <a:rPr lang="fa-IR" dirty="0" smtClean="0"/>
              <a:t>گرفت. </a:t>
            </a:r>
            <a:r>
              <a:rPr lang="fa-IR" dirty="0"/>
              <a:t>در جنایت نیز اصلا جزای نقدی وجود نداشت </a:t>
            </a:r>
            <a:r>
              <a:rPr lang="fa-IR" dirty="0" smtClean="0"/>
              <a:t>.</a:t>
            </a:r>
          </a:p>
          <a:p>
            <a:r>
              <a:rPr lang="fa-IR" dirty="0"/>
              <a:t> اقسام مجازات درقانون مجازات اسلامی پرافتخاربعدازانقلاب اسلامی:طبق اصل چهارقانون اساسی جمهوری اسلامی:«کلّیه قوانین...بایدبراساس موازین اسلامی باشد....».اکنون مجازاتهاچهار قسم است: حدود،قصاص،دیات،تعزیرات.</a:t>
            </a:r>
          </a:p>
        </p:txBody>
      </p:sp>
    </p:spTree>
    <p:extLst>
      <p:ext uri="{BB962C8B-B14F-4D97-AF65-F5344CB8AC3E}">
        <p14:creationId xmlns:p14="http://schemas.microsoft.com/office/powerpoint/2010/main" val="1006088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fa-IR" sz="2800" dirty="0"/>
              <a:t>تحلیل حقوقی ماده واحده قانون مجازات خودداری از کمک به مصدومین و دفع مخاطرات جانی مصوب 1354 </a:t>
            </a:r>
          </a:p>
        </p:txBody>
      </p:sp>
      <p:sp>
        <p:nvSpPr>
          <p:cNvPr id="3" name="Content Placeholder 2"/>
          <p:cNvSpPr>
            <a:spLocks noGrp="1"/>
          </p:cNvSpPr>
          <p:nvPr>
            <p:ph idx="1"/>
          </p:nvPr>
        </p:nvSpPr>
        <p:spPr>
          <a:xfrm>
            <a:off x="0" y="1143000"/>
            <a:ext cx="9144000" cy="5715000"/>
          </a:xfrm>
        </p:spPr>
        <p:txBody>
          <a:bodyPr>
            <a:normAutofit lnSpcReduction="10000"/>
          </a:bodyPr>
          <a:lstStyle/>
          <a:p>
            <a:pPr marL="0" indent="0" algn="r" rtl="1">
              <a:buNone/>
            </a:pPr>
            <a:r>
              <a:rPr lang="fa-IR" dirty="0" smtClean="0"/>
              <a:t> </a:t>
            </a:r>
            <a:r>
              <a:rPr lang="fa-IR" dirty="0"/>
              <a:t>این ماده تنها مختص به ورزشکاران نبوده بلکه یک ماده عمومی است و مشمول همه انسان ها در کشور ایران می شود . </a:t>
            </a:r>
            <a:r>
              <a:rPr lang="fa-IR" dirty="0" smtClean="0"/>
              <a:t> </a:t>
            </a:r>
            <a:r>
              <a:rPr lang="fa-IR" dirty="0"/>
              <a:t>قانون گذار در این ماده سعی بر آن داشته که با بی تفاوتی افراد مبارزه کند و آن ها را موظف به کمک کردن نماید . </a:t>
            </a:r>
            <a:endParaRPr lang="fa-IR" dirty="0" smtClean="0"/>
          </a:p>
          <a:p>
            <a:pPr marL="0" indent="0" algn="r" rtl="1">
              <a:buNone/>
            </a:pPr>
            <a:r>
              <a:rPr lang="fa-IR" dirty="0" smtClean="0"/>
              <a:t>• </a:t>
            </a:r>
            <a:r>
              <a:rPr lang="fa-IR" dirty="0"/>
              <a:t>در این ماده مسئولیت بر عهده شخصی است که خود در وقوع حادثه هیچ نقشی ندارد . </a:t>
            </a:r>
            <a:endParaRPr lang="fa-IR" dirty="0" smtClean="0"/>
          </a:p>
          <a:p>
            <a:pPr marL="0" indent="0" algn="r" rtl="1">
              <a:buNone/>
            </a:pPr>
            <a:r>
              <a:rPr lang="fa-IR" dirty="0" smtClean="0"/>
              <a:t>• </a:t>
            </a:r>
            <a:r>
              <a:rPr lang="fa-IR" dirty="0"/>
              <a:t>به دلیل این که خطر از نوع جانی است فوریت در آن شرط است . </a:t>
            </a:r>
            <a:endParaRPr lang="fa-IR" dirty="0" smtClean="0"/>
          </a:p>
          <a:p>
            <a:pPr marL="0" indent="0" algn="r" rtl="1">
              <a:buNone/>
            </a:pPr>
            <a:r>
              <a:rPr lang="fa-IR" dirty="0" smtClean="0"/>
              <a:t>• </a:t>
            </a:r>
            <a:r>
              <a:rPr lang="fa-IR" dirty="0"/>
              <a:t>لازمه مسئولیت کیفری فقط با دیدن صحنه محقق می شود . </a:t>
            </a:r>
            <a:endParaRPr lang="fa-IR" dirty="0" smtClean="0"/>
          </a:p>
          <a:p>
            <a:pPr marL="0" indent="0" algn="r" rtl="1">
              <a:buNone/>
            </a:pPr>
            <a:r>
              <a:rPr lang="fa-IR" dirty="0" smtClean="0"/>
              <a:t>• </a:t>
            </a:r>
            <a:r>
              <a:rPr lang="fa-IR" dirty="0"/>
              <a:t>اگر مصدومی به مراکز درمانی منتقل شود و مسئولان آن مرکز به هر علتی از پذیرش خودداری نمایند مجرم محسوب می گردند . </a:t>
            </a:r>
            <a:endParaRPr lang="fa-IR" dirty="0" smtClean="0"/>
          </a:p>
          <a:p>
            <a:pPr marL="0" indent="0" algn="r" rtl="1">
              <a:buNone/>
            </a:pPr>
            <a:r>
              <a:rPr lang="fa-IR" dirty="0" smtClean="0"/>
              <a:t>• </a:t>
            </a:r>
            <a:r>
              <a:rPr lang="fa-IR" dirty="0"/>
              <a:t>کسانی که بر حسب وظیفه یا قانون مکلف به کمک باشند و از این امر خودداری نمایند مجازاتشان تشدید می شود مثلاً غریق نجات وظیفه نجات شناگری را دارد که در حال غرق شدن می باشد .</a:t>
            </a:r>
          </a:p>
          <a:p>
            <a:pPr algn="r" rtl="1"/>
            <a:endParaRPr lang="fa-IR" dirty="0"/>
          </a:p>
        </p:txBody>
      </p:sp>
    </p:spTree>
    <p:extLst>
      <p:ext uri="{BB962C8B-B14F-4D97-AF65-F5344CB8AC3E}">
        <p14:creationId xmlns:p14="http://schemas.microsoft.com/office/powerpoint/2010/main" val="3910126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220200" cy="6858000"/>
          </a:xfrm>
        </p:spPr>
        <p:txBody>
          <a:bodyPr>
            <a:normAutofit lnSpcReduction="10000"/>
          </a:bodyPr>
          <a:lstStyle/>
          <a:p>
            <a:pPr marL="0" indent="0">
              <a:buNone/>
            </a:pPr>
            <a:r>
              <a:rPr lang="fa-IR" b="1" dirty="0">
                <a:solidFill>
                  <a:srgbClr val="FFFF00"/>
                </a:solidFill>
                <a:cs typeface="B Titr" pitchFamily="2" charset="-78"/>
              </a:rPr>
              <a:t>ب : وظایف ومسؤلیت های ورزشکاران </a:t>
            </a:r>
          </a:p>
          <a:p>
            <a:pPr marL="0" indent="0" algn="r" rtl="1">
              <a:buNone/>
            </a:pPr>
            <a:r>
              <a:rPr lang="fa-IR" dirty="0" smtClean="0"/>
              <a:t>• </a:t>
            </a:r>
            <a:r>
              <a:rPr lang="fa-IR" dirty="0"/>
              <a:t>به کارگیری مربیان ورزشی، دارای صلاحیت در </a:t>
            </a:r>
            <a:r>
              <a:rPr lang="fa-IR" dirty="0" smtClean="0"/>
              <a:t>آموزش</a:t>
            </a:r>
          </a:p>
          <a:p>
            <a:pPr marL="0" indent="0" algn="r" rtl="1">
              <a:buNone/>
            </a:pPr>
            <a:r>
              <a:rPr lang="fa-IR" dirty="0" smtClean="0"/>
              <a:t> </a:t>
            </a:r>
            <a:r>
              <a:rPr lang="fa-IR" dirty="0"/>
              <a:t>• بازدید و بررسی وسایل ورزشی </a:t>
            </a:r>
            <a:endParaRPr lang="fa-IR" dirty="0" smtClean="0"/>
          </a:p>
          <a:p>
            <a:pPr marL="0" indent="0" algn="r" rtl="1">
              <a:buNone/>
            </a:pPr>
            <a:r>
              <a:rPr lang="fa-IR" dirty="0" smtClean="0"/>
              <a:t>• </a:t>
            </a:r>
            <a:r>
              <a:rPr lang="fa-IR" dirty="0"/>
              <a:t>درنظر گرفتن شرایط آب و هوایی هنگام پرداختن به ورزش</a:t>
            </a:r>
          </a:p>
          <a:p>
            <a:pPr algn="r" rtl="1"/>
            <a:endParaRPr lang="fa-IR" dirty="0"/>
          </a:p>
          <a:p>
            <a:pPr marL="137160" indent="0" algn="r" rtl="1">
              <a:buNone/>
            </a:pPr>
            <a:r>
              <a:rPr lang="fa-IR" dirty="0">
                <a:solidFill>
                  <a:srgbClr val="FFFF00"/>
                </a:solidFill>
                <a:cs typeface="B Titr" pitchFamily="2" charset="-78"/>
              </a:rPr>
              <a:t>ج: مسئوليت هاي قانوني داوران </a:t>
            </a:r>
            <a:endParaRPr lang="fa-IR" dirty="0" smtClean="0">
              <a:solidFill>
                <a:srgbClr val="FFFF00"/>
              </a:solidFill>
              <a:cs typeface="B Titr" pitchFamily="2" charset="-78"/>
            </a:endParaRPr>
          </a:p>
          <a:p>
            <a:pPr algn="r" rtl="1"/>
            <a:r>
              <a:rPr lang="fa-IR" dirty="0" smtClean="0"/>
              <a:t>داوران </a:t>
            </a:r>
            <a:r>
              <a:rPr lang="fa-IR" dirty="0"/>
              <a:t>گروهي از مديران ورزشي هستند که وظيفه اداره بازي ها را برعهده دارند اما اين يک مفهوم کلي است و قضاوت يکي از ارکان آن محسوب مي شود. </a:t>
            </a:r>
            <a:endParaRPr lang="fa-IR" dirty="0" smtClean="0"/>
          </a:p>
          <a:p>
            <a:pPr algn="r" rtl="1"/>
            <a:r>
              <a:rPr lang="fa-IR" dirty="0" smtClean="0"/>
              <a:t>داوران </a:t>
            </a:r>
            <a:r>
              <a:rPr lang="fa-IR" dirty="0"/>
              <a:t>وظيفه ديگري نيز دارند چون: </a:t>
            </a:r>
            <a:endParaRPr lang="fa-IR" dirty="0" smtClean="0"/>
          </a:p>
          <a:p>
            <a:pPr algn="r" rtl="1"/>
            <a:r>
              <a:rPr lang="fa-IR" dirty="0" smtClean="0"/>
              <a:t>1ـ </a:t>
            </a:r>
            <a:r>
              <a:rPr lang="fa-IR" dirty="0"/>
              <a:t>بازديد وسايل شخصي ورزشکاران تا مطمئن شوند وسايل غيرمجاز ندارند. </a:t>
            </a:r>
            <a:endParaRPr lang="fa-IR" dirty="0" smtClean="0"/>
          </a:p>
          <a:p>
            <a:pPr algn="r" rtl="1"/>
            <a:r>
              <a:rPr lang="fa-IR" dirty="0" smtClean="0"/>
              <a:t>2ـ </a:t>
            </a:r>
            <a:r>
              <a:rPr lang="fa-IR" dirty="0"/>
              <a:t>اخراج بازيکناني که مرتکب عمل خطرناک يا خلاف ارکان ورزشي مي شوند</a:t>
            </a:r>
            <a:r>
              <a:rPr lang="fa-IR" dirty="0" smtClean="0"/>
              <a:t>.</a:t>
            </a:r>
          </a:p>
          <a:p>
            <a:pPr algn="r" rtl="1"/>
            <a:r>
              <a:rPr lang="fa-IR" dirty="0" smtClean="0"/>
              <a:t> </a:t>
            </a:r>
            <a:r>
              <a:rPr lang="fa-IR" dirty="0"/>
              <a:t>3ـ لغو بازي در صورت نامساعد بودن جو يا ناقص بودن وسايل ورزشي.</a:t>
            </a:r>
          </a:p>
          <a:p>
            <a:pPr algn="r" rtl="1"/>
            <a:endParaRPr lang="fa-IR" dirty="0"/>
          </a:p>
        </p:txBody>
      </p:sp>
    </p:spTree>
    <p:extLst>
      <p:ext uri="{BB962C8B-B14F-4D97-AF65-F5344CB8AC3E}">
        <p14:creationId xmlns:p14="http://schemas.microsoft.com/office/powerpoint/2010/main" val="1396454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839200" cy="792162"/>
          </a:xfrm>
        </p:spPr>
        <p:txBody>
          <a:bodyPr>
            <a:noAutofit/>
          </a:bodyPr>
          <a:lstStyle/>
          <a:p>
            <a:r>
              <a:rPr lang="fa-IR" sz="2800" b="1" dirty="0"/>
              <a:t>مواردي که منجر به رفع مسئوليت قانوني مربيان و مديران مي شود</a:t>
            </a:r>
          </a:p>
        </p:txBody>
      </p:sp>
      <p:sp>
        <p:nvSpPr>
          <p:cNvPr id="3" name="Content Placeholder 2"/>
          <p:cNvSpPr>
            <a:spLocks noGrp="1"/>
          </p:cNvSpPr>
          <p:nvPr>
            <p:ph idx="1"/>
          </p:nvPr>
        </p:nvSpPr>
        <p:spPr>
          <a:xfrm>
            <a:off x="0" y="1143000"/>
            <a:ext cx="9144000" cy="5715000"/>
          </a:xfrm>
        </p:spPr>
        <p:txBody>
          <a:bodyPr>
            <a:normAutofit fontScale="85000" lnSpcReduction="20000"/>
          </a:bodyPr>
          <a:lstStyle/>
          <a:p>
            <a:pPr marL="137160" indent="0" algn="r" rtl="1">
              <a:buNone/>
            </a:pPr>
            <a:r>
              <a:rPr lang="fa-IR" b="1" dirty="0">
                <a:solidFill>
                  <a:srgbClr val="FFFF00"/>
                </a:solidFill>
              </a:rPr>
              <a:t>در حمايت قانوني از مديران ورزشي</a:t>
            </a:r>
            <a:r>
              <a:rPr lang="fa-IR" b="1" dirty="0" smtClean="0">
                <a:solidFill>
                  <a:srgbClr val="FFFF00"/>
                </a:solidFill>
              </a:rPr>
              <a:t>:</a:t>
            </a:r>
          </a:p>
          <a:p>
            <a:pPr algn="r" rtl="1"/>
            <a:r>
              <a:rPr lang="fa-IR" dirty="0" smtClean="0"/>
              <a:t> </a:t>
            </a:r>
            <a:r>
              <a:rPr lang="fa-IR" dirty="0"/>
              <a:t>1ـ هر يک از مديران در هر سمتي در امر ورزش باشد بايد کليه نواقص و معايبي را که به وظايف او مربوط ميشود به مقام بالاتر بطور دقيق گزارش نمايد تا مسئوليت قانوني متوجه آنها نشود. </a:t>
            </a:r>
            <a:endParaRPr lang="fa-IR" dirty="0" smtClean="0"/>
          </a:p>
          <a:p>
            <a:pPr algn="r" rtl="1"/>
            <a:r>
              <a:rPr lang="fa-IR" dirty="0" smtClean="0"/>
              <a:t>2ـ </a:t>
            </a:r>
            <a:r>
              <a:rPr lang="fa-IR" dirty="0"/>
              <a:t>شرط عدم مسئوليت مديران ورزشي: در چنين شرايطي زيان­ديده حق مطالبه خسارت را از دست مي­دهد و تعهد مسئول در برابر او از بين مي­رود. مثلاً: والدين نوجوان تعهد مي­کنند اگر فرزندشان خساراتي به وسايل ورزشي وارد کرد هزينه را پرداخت کنند در اين صورت مربي ديگر تعهدي ندارد</a:t>
            </a:r>
            <a:r>
              <a:rPr lang="fa-IR" dirty="0" smtClean="0"/>
              <a:t>.</a:t>
            </a:r>
          </a:p>
          <a:p>
            <a:pPr algn="r" rtl="1"/>
            <a:r>
              <a:rPr lang="fa-IR" dirty="0" smtClean="0"/>
              <a:t> </a:t>
            </a:r>
            <a:r>
              <a:rPr lang="fa-IR" dirty="0"/>
              <a:t>3ـ بيمه حوادث ورزشي: يکي ديگر از ابزارهاي مناسب براي حمايت از مديران و ورزشکاران در مقابل حوادث بيمه ميباشد.</a:t>
            </a:r>
          </a:p>
          <a:p>
            <a:pPr algn="r" rtl="1"/>
            <a:endParaRPr lang="fa-IR" dirty="0"/>
          </a:p>
          <a:p>
            <a:pPr marL="137160" indent="0" algn="r" rtl="1">
              <a:buNone/>
            </a:pPr>
            <a:r>
              <a:rPr lang="fa-IR" b="1" dirty="0">
                <a:solidFill>
                  <a:srgbClr val="FFFF00"/>
                </a:solidFill>
              </a:rPr>
              <a:t>اقدام حقوقي مديران ورزشي پس از وقوع </a:t>
            </a:r>
            <a:r>
              <a:rPr lang="fa-IR" b="1" dirty="0" smtClean="0">
                <a:solidFill>
                  <a:srgbClr val="FFFF00"/>
                </a:solidFill>
              </a:rPr>
              <a:t>حادثه</a:t>
            </a:r>
          </a:p>
          <a:p>
            <a:pPr marL="137160" indent="0" algn="r" rtl="1">
              <a:buNone/>
            </a:pPr>
            <a:endParaRPr lang="fa-IR" b="1" dirty="0" smtClean="0">
              <a:solidFill>
                <a:srgbClr val="FFFF00"/>
              </a:solidFill>
            </a:endParaRPr>
          </a:p>
          <a:p>
            <a:pPr algn="r" rtl="1"/>
            <a:r>
              <a:rPr lang="fa-IR" dirty="0" smtClean="0"/>
              <a:t> 1ـ </a:t>
            </a:r>
            <a:r>
              <a:rPr lang="fa-IR" dirty="0"/>
              <a:t>گزارش سانحه: هر يک از مديران و مربيان بايد بعد از وقوع حادثه در حدود صلاحيت خود گزارش کاملي از اين واقعه تهيه نمايند تا بتوانند در صورت لزوم در مراجع قضايي مورد استفاده قرار گيرد</a:t>
            </a:r>
            <a:r>
              <a:rPr lang="fa-IR" dirty="0" smtClean="0"/>
              <a:t>.</a:t>
            </a:r>
          </a:p>
          <a:p>
            <a:pPr algn="r" rtl="1"/>
            <a:r>
              <a:rPr lang="fa-IR" dirty="0" smtClean="0"/>
              <a:t> </a:t>
            </a:r>
            <a:r>
              <a:rPr lang="fa-IR" dirty="0"/>
              <a:t>2ـ استشهاد از شهود حادثه: اين شهادت شهود از گزارش اهميت بيشتري دارد.</a:t>
            </a:r>
          </a:p>
          <a:p>
            <a:pPr algn="r" rtl="1"/>
            <a:endParaRPr lang="fa-IR" dirty="0"/>
          </a:p>
        </p:txBody>
      </p:sp>
    </p:spTree>
    <p:extLst>
      <p:ext uri="{BB962C8B-B14F-4D97-AF65-F5344CB8AC3E}">
        <p14:creationId xmlns:p14="http://schemas.microsoft.com/office/powerpoint/2010/main" val="24252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248400"/>
          </a:xfrm>
        </p:spPr>
        <p:txBody>
          <a:bodyPr>
            <a:normAutofit fontScale="92500" lnSpcReduction="20000"/>
          </a:bodyPr>
          <a:lstStyle/>
          <a:p>
            <a:pPr algn="r" rtl="1"/>
            <a:endParaRPr lang="fa-IR" dirty="0"/>
          </a:p>
          <a:p>
            <a:pPr marL="137160" indent="0" algn="r" rtl="1">
              <a:lnSpc>
                <a:spcPct val="200000"/>
              </a:lnSpc>
              <a:buNone/>
            </a:pPr>
            <a:r>
              <a:rPr lang="fa-IR" b="1" dirty="0">
                <a:cs typeface="B Nazanin" pitchFamily="2" charset="-78"/>
              </a:rPr>
              <a:t>با گسترش و پیشرفت ورزش درایران و تعداد ورزشکاران آن لزوم فراگیری قواعد و مقررات حقوقی مرتبط با این ورزش و مسائل مبتلابه آن هر روز بیشتر از گذشته احساس می شود. بنابر این کلیه کسانی که به نوعی دراین ورزش دخیلند اعم از </a:t>
            </a:r>
            <a:r>
              <a:rPr lang="fa-IR" b="1" dirty="0" smtClean="0">
                <a:cs typeface="B Nazanin" pitchFamily="2" charset="-78"/>
              </a:rPr>
              <a:t>ورزشکاران </a:t>
            </a:r>
            <a:r>
              <a:rPr lang="fa-IR" b="1" dirty="0">
                <a:cs typeface="B Nazanin" pitchFamily="2" charset="-78"/>
              </a:rPr>
              <a:t>،مربیان، سرپرستان و مدیران مجموعه های ورزشی و ... می بایست با </a:t>
            </a:r>
            <a:r>
              <a:rPr lang="fa-IR" b="1" dirty="0" smtClean="0">
                <a:cs typeface="B Nazanin" pitchFamily="2" charset="-78"/>
              </a:rPr>
              <a:t>قواعد </a:t>
            </a:r>
            <a:r>
              <a:rPr lang="fa-IR" b="1" dirty="0">
                <a:cs typeface="B Nazanin" pitchFamily="2" charset="-78"/>
              </a:rPr>
              <a:t>و مقررات مربوط به ورزش به طور عام و ورزش </a:t>
            </a:r>
            <a:r>
              <a:rPr lang="fa-IR" b="1" dirty="0" smtClean="0">
                <a:cs typeface="B Nazanin" pitchFamily="2" charset="-78"/>
              </a:rPr>
              <a:t>خود </a:t>
            </a:r>
            <a:r>
              <a:rPr lang="fa-IR" b="1" dirty="0">
                <a:cs typeface="B Nazanin" pitchFamily="2" charset="-78"/>
              </a:rPr>
              <a:t>به طور خاص آشنا باشند . لازم به ذکر است که مقررات و قواعد ورزشی مورد نیاز جامعه ورزشی محدود به این جزوه نبوده و همه افراد مکلف به یادگیری و آموزش مسائل حقوقی می باشند</a:t>
            </a:r>
            <a:r>
              <a:rPr lang="fa-IR" dirty="0"/>
              <a:t>.</a:t>
            </a:r>
          </a:p>
          <a:p>
            <a:pPr algn="r" rtl="1"/>
            <a:endParaRPr lang="fa-IR" dirty="0"/>
          </a:p>
        </p:txBody>
      </p:sp>
    </p:spTree>
    <p:extLst>
      <p:ext uri="{BB962C8B-B14F-4D97-AF65-F5344CB8AC3E}">
        <p14:creationId xmlns:p14="http://schemas.microsoft.com/office/powerpoint/2010/main" val="6785136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160" indent="0" algn="ctr" rtl="1">
              <a:buNone/>
            </a:pPr>
            <a:r>
              <a:rPr lang="fa-IR" sz="7200" dirty="0">
                <a:cs typeface="B Titr" pitchFamily="2" charset="-78"/>
              </a:rPr>
              <a:t>بخش چهارم </a:t>
            </a:r>
            <a:endParaRPr lang="fa-IR" sz="7200" dirty="0" smtClean="0">
              <a:cs typeface="B Titr" pitchFamily="2" charset="-78"/>
            </a:endParaRPr>
          </a:p>
          <a:p>
            <a:pPr algn="ctr" rtl="1"/>
            <a:endParaRPr lang="fa-IR" dirty="0">
              <a:cs typeface="B Titr" pitchFamily="2" charset="-78"/>
            </a:endParaRPr>
          </a:p>
          <a:p>
            <a:pPr marL="137160" indent="0" algn="ctr" rtl="1">
              <a:buNone/>
            </a:pPr>
            <a:endParaRPr lang="fa-IR" dirty="0" smtClean="0">
              <a:cs typeface="B Titr" pitchFamily="2" charset="-78"/>
            </a:endParaRPr>
          </a:p>
          <a:p>
            <a:pPr algn="ctr" rtl="1"/>
            <a:r>
              <a:rPr lang="fa-IR" dirty="0" smtClean="0">
                <a:cs typeface="B Titr" pitchFamily="2" charset="-78"/>
              </a:rPr>
              <a:t>توضیحات </a:t>
            </a:r>
            <a:r>
              <a:rPr lang="fa-IR" dirty="0">
                <a:cs typeface="B Titr" pitchFamily="2" charset="-78"/>
              </a:rPr>
              <a:t>ضروری پیرامون برخی اصطلاحات حقوقی درورزش</a:t>
            </a:r>
          </a:p>
        </p:txBody>
      </p:sp>
    </p:spTree>
    <p:extLst>
      <p:ext uri="{BB962C8B-B14F-4D97-AF65-F5344CB8AC3E}">
        <p14:creationId xmlns:p14="http://schemas.microsoft.com/office/powerpoint/2010/main" val="5651060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705600"/>
          </a:xfrm>
        </p:spPr>
        <p:txBody>
          <a:bodyPr>
            <a:normAutofit fontScale="77500" lnSpcReduction="20000"/>
          </a:bodyPr>
          <a:lstStyle/>
          <a:p>
            <a:pPr marL="137160" indent="0" algn="r" rtl="1">
              <a:buNone/>
            </a:pPr>
            <a:r>
              <a:rPr lang="fa-IR" b="1" dirty="0">
                <a:solidFill>
                  <a:srgbClr val="FFFF00"/>
                </a:solidFill>
                <a:cs typeface="B Titr" pitchFamily="2" charset="-78"/>
              </a:rPr>
              <a:t>عملیات ورزشی </a:t>
            </a:r>
            <a:endParaRPr lang="fa-IR" b="1" dirty="0" smtClean="0">
              <a:solidFill>
                <a:srgbClr val="FFFF00"/>
              </a:solidFill>
              <a:cs typeface="B Titr" pitchFamily="2" charset="-78"/>
            </a:endParaRPr>
          </a:p>
          <a:p>
            <a:pPr algn="r" rtl="1"/>
            <a:r>
              <a:rPr lang="fa-IR" dirty="0" smtClean="0"/>
              <a:t>منظور </a:t>
            </a:r>
            <a:r>
              <a:rPr lang="fa-IR" dirty="0"/>
              <a:t>از عملیات ورزشی ، اقداماتی است که در چهارچوب یک ورزش انجام می گیرد . خطای ورزشکار گاهی ممکن است در قوانین بعضـی از رشـته هـای ورزشـی خطایی پیش بینی نشده باشد در این صورت عرف و عادت آن رشته وضعیت را مشخص می نمایند . حوادث ناشی از عملیات ورزش در صورتی که در راستای اجرای مقرراتباشد هر نتیجه ای که منجر شود جرم به حساب نمی آید و هر گاه حادثه بر اثر خطای ورزشکارباشدمسئولیت قانونی بر عهده او خواهد بود </a:t>
            </a:r>
            <a:r>
              <a:rPr lang="fa-IR" dirty="0" smtClean="0"/>
              <a:t>.</a:t>
            </a:r>
          </a:p>
          <a:p>
            <a:pPr marL="137160" indent="0" algn="r" rtl="1">
              <a:buNone/>
            </a:pPr>
            <a:r>
              <a:rPr lang="fa-IR" b="1" dirty="0" smtClean="0">
                <a:solidFill>
                  <a:srgbClr val="FFFF00"/>
                </a:solidFill>
                <a:cs typeface="B Titr" pitchFamily="2" charset="-78"/>
              </a:rPr>
              <a:t>فعل </a:t>
            </a:r>
            <a:r>
              <a:rPr lang="fa-IR" b="1" dirty="0">
                <a:solidFill>
                  <a:srgbClr val="FFFF00"/>
                </a:solidFill>
                <a:cs typeface="B Titr" pitchFamily="2" charset="-78"/>
              </a:rPr>
              <a:t>و ترک فعل در </a:t>
            </a:r>
            <a:r>
              <a:rPr lang="fa-IR" b="1" dirty="0" smtClean="0">
                <a:solidFill>
                  <a:srgbClr val="FFFF00"/>
                </a:solidFill>
                <a:cs typeface="B Titr" pitchFamily="2" charset="-78"/>
              </a:rPr>
              <a:t>ورزش</a:t>
            </a:r>
          </a:p>
          <a:p>
            <a:pPr algn="r" rtl="1"/>
            <a:r>
              <a:rPr lang="fa-IR" dirty="0" smtClean="0"/>
              <a:t> </a:t>
            </a:r>
            <a:r>
              <a:rPr lang="fa-IR" dirty="0"/>
              <a:t>عمل مرتکب می تواند به شکل فعل و یا ترک فعل باشد. </a:t>
            </a:r>
            <a:endParaRPr lang="fa-IR" dirty="0" smtClean="0"/>
          </a:p>
          <a:p>
            <a:pPr algn="r" rtl="1"/>
            <a:r>
              <a:rPr lang="fa-IR" b="1" dirty="0" smtClean="0"/>
              <a:t>فعل </a:t>
            </a:r>
            <a:r>
              <a:rPr lang="fa-IR" b="1" dirty="0"/>
              <a:t>عملی است</a:t>
            </a:r>
            <a:r>
              <a:rPr lang="fa-IR" dirty="0"/>
              <a:t>: که تجلی اراده انسان بوده و در عالم خارج متضمن آثاری است و به نحوی قابل حس است مثل فعل های ورزشی از قبیل تنه زدن ، اجرای فن خطا ، سد کردن ، پشت پا زدن ، پرتاب توپ با دست به صورت حریف و .... </a:t>
            </a:r>
            <a:endParaRPr lang="fa-IR" dirty="0" smtClean="0"/>
          </a:p>
          <a:p>
            <a:pPr algn="r" rtl="1"/>
            <a:r>
              <a:rPr lang="fa-IR" b="1" dirty="0" smtClean="0"/>
              <a:t>ترک </a:t>
            </a:r>
            <a:r>
              <a:rPr lang="fa-IR" b="1" dirty="0"/>
              <a:t>فعل </a:t>
            </a:r>
            <a:r>
              <a:rPr lang="fa-IR" dirty="0"/>
              <a:t>عبارت است از: خودداری از انجام کاری که مقنن انجام آن را امر کرده است برای مثال ناجی غریق موظف است که شناگری که در حال غرق شدن است را نجات دهد در صورت کوتاهی ترک فعل محسوب می شود </a:t>
            </a:r>
            <a:r>
              <a:rPr lang="fa-IR" dirty="0" smtClean="0"/>
              <a:t>.</a:t>
            </a:r>
          </a:p>
          <a:p>
            <a:pPr marL="137160" indent="0" algn="r" rtl="1">
              <a:buNone/>
            </a:pPr>
            <a:r>
              <a:rPr lang="fa-IR" b="1" dirty="0">
                <a:solidFill>
                  <a:srgbClr val="FFFF00"/>
                </a:solidFill>
                <a:cs typeface="B Titr" pitchFamily="2" charset="-78"/>
              </a:rPr>
              <a:t>عرف و عادت در ورزش</a:t>
            </a:r>
            <a:r>
              <a:rPr lang="fa-IR" dirty="0">
                <a:solidFill>
                  <a:srgbClr val="FFFF00"/>
                </a:solidFill>
                <a:cs typeface="B Titr" pitchFamily="2" charset="-78"/>
              </a:rPr>
              <a:t> </a:t>
            </a:r>
            <a:endParaRPr lang="fa-IR" dirty="0" smtClean="0">
              <a:solidFill>
                <a:srgbClr val="FFFF00"/>
              </a:solidFill>
              <a:cs typeface="B Titr" pitchFamily="2" charset="-78"/>
            </a:endParaRPr>
          </a:p>
          <a:p>
            <a:pPr algn="r" rtl="1"/>
            <a:r>
              <a:rPr lang="fa-IR" dirty="0" smtClean="0"/>
              <a:t>مقررات </a:t>
            </a:r>
            <a:r>
              <a:rPr lang="fa-IR" dirty="0"/>
              <a:t>ورزشی ناظر به عملیات ورزشی در هر ورزش تحت عنوان آیین نامه ، قوانین یا مقررات به مربیان و داوران آن رشته آموزش داده شده است و آنان به استناد همین مقررات اعمال خلاف و خطا را تشخیص می دهند ، در مواردی که قواعد مدونی وجود نداشته باشد قاضی با مراجعه به عرف و عادت مسلم جامعه و استعلام نظر کارشناسان ذی صلاح آن ورزش رأی صادر می کند.</a:t>
            </a:r>
          </a:p>
        </p:txBody>
      </p:sp>
    </p:spTree>
    <p:extLst>
      <p:ext uri="{BB962C8B-B14F-4D97-AF65-F5344CB8AC3E}">
        <p14:creationId xmlns:p14="http://schemas.microsoft.com/office/powerpoint/2010/main" val="535870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حوادث ورزشی ناشی از تقصیر</a:t>
            </a:r>
            <a:br>
              <a:rPr lang="fa-IR" dirty="0"/>
            </a:br>
            <a:endParaRPr lang="fa-IR" dirty="0"/>
          </a:p>
        </p:txBody>
      </p:sp>
      <p:sp>
        <p:nvSpPr>
          <p:cNvPr id="3" name="Content Placeholder 2"/>
          <p:cNvSpPr>
            <a:spLocks noGrp="1"/>
          </p:cNvSpPr>
          <p:nvPr>
            <p:ph idx="1"/>
          </p:nvPr>
        </p:nvSpPr>
        <p:spPr>
          <a:xfrm>
            <a:off x="457200" y="914400"/>
            <a:ext cx="8534400" cy="5943600"/>
          </a:xfrm>
        </p:spPr>
        <p:txBody>
          <a:bodyPr>
            <a:normAutofit fontScale="92500" lnSpcReduction="10000"/>
          </a:bodyPr>
          <a:lstStyle/>
          <a:p>
            <a:pPr algn="r" rtl="1"/>
            <a:r>
              <a:rPr lang="fa-IR" dirty="0" smtClean="0"/>
              <a:t>اعتقاد </a:t>
            </a:r>
            <a:r>
              <a:rPr lang="fa-IR" dirty="0"/>
              <a:t>اغلب حقوق دانان وجود یک عمل مادی که قانون آن را جرم شناخته است برای احراز مجرمیت بزهکار کافی نبوده بلکه او بایـد از نظر روانی قصد و نیت داشته باشد مثلاً اگر تکواندوکاری با علـم به خطا بودن فنی عمداً مبادرت به انجام آن می کند و حریف بر اثر تقصیر وی آسیب جدی ببیند که در این صورت مرتکب جرم عمدی شده است و مجازات آن قصـاص اسـت ، می توان گفت در ورزش بسیاری از حوادث ناشی از تقصیر است به این معنا که مرتکب بدون این که قصد ارتکاب جرم داشته باشد در اثر فعل و یا ترک فعل خود موجب وقوع حادثه می گردد برای مثال کشتی گیری در حین تمرین با حریف خود دچار شکستگی از ناحیه دست می گردد که در آن مرتکب نه مقرراتی را نقض نموده و نه عمدی در فعل خود داشته است . درورزش اسکی نیز استفاده از وسایل استاندارد اسکی و یا عدم استفاده از وسایل مورد نیاز و ضروری ویا حرکت درمسیر های خطر ناک بدون توجه به علائم هشداردهنده وبی اعتنایی به قوانین و مقررات پیست ها و...، می توتند مشمول مجرمیت ورزشکار ناشی از تقصیر باشد.</a:t>
            </a:r>
          </a:p>
        </p:txBody>
      </p:sp>
    </p:spTree>
    <p:extLst>
      <p:ext uri="{BB962C8B-B14F-4D97-AF65-F5344CB8AC3E}">
        <p14:creationId xmlns:p14="http://schemas.microsoft.com/office/powerpoint/2010/main" val="3488030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حادثه در تمرین یا مسابقه؟ </a:t>
            </a: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pPr algn="r" rtl="1"/>
            <a:r>
              <a:rPr lang="fa-IR" dirty="0" smtClean="0"/>
              <a:t>فرقی </a:t>
            </a:r>
            <a:r>
              <a:rPr lang="fa-IR" dirty="0"/>
              <a:t>نمی کند که حادثه در حین تمرین باشد و یا در حین مسابقه . شدت و ضعف حادثه در عملیات ورزشی تأثیـری در جرم بودن و یا نبودن آن ندارد زیرا که مقنن در ماده 54 قانون مجازات اسلامی بیان داشته « حوادث ناشی از عملیات ورزشی » پس هم می تواند یک شکستگی کوچک باشد و هم می تواند منتهی به مرگ باشد . نه ورزش و نه اماکن ورزشی اصولاً وسیله ای برای مصونیت ورزشکار متخلف نیست .</a:t>
            </a:r>
          </a:p>
          <a:p>
            <a:pPr algn="r" rtl="1"/>
            <a:endParaRPr lang="fa-IR" dirty="0"/>
          </a:p>
          <a:p>
            <a:pPr marL="137160" indent="0" algn="r" rtl="1">
              <a:buNone/>
            </a:pPr>
            <a:r>
              <a:rPr lang="fa-IR" dirty="0">
                <a:solidFill>
                  <a:srgbClr val="FFFF00"/>
                </a:solidFill>
                <a:cs typeface="B Titr" pitchFamily="2" charset="-78"/>
              </a:rPr>
              <a:t>ورزش و قانون مسئولیت </a:t>
            </a:r>
            <a:r>
              <a:rPr lang="fa-IR" dirty="0" smtClean="0">
                <a:solidFill>
                  <a:srgbClr val="FFFF00"/>
                </a:solidFill>
                <a:cs typeface="B Titr" pitchFamily="2" charset="-78"/>
              </a:rPr>
              <a:t>مدنی</a:t>
            </a:r>
          </a:p>
          <a:p>
            <a:pPr algn="r" rtl="1"/>
            <a:r>
              <a:rPr lang="fa-IR" dirty="0" smtClean="0"/>
              <a:t> </a:t>
            </a:r>
            <a:r>
              <a:rPr lang="fa-IR" dirty="0"/>
              <a:t>بر اساس ماده 1 قانون مسئولیت مدنی مصوب 1339 : «هر کس بدون مجوز قانونی عمداً یا در نتیجه بی احتیاطی به جان یا سلامتی یا مال یا آزادی یا حیثیت یا شهرت تجارتی یا به هر حق دیگری که به موجب قانون برای افراد ایجاد گردیده لطمه وارد نماید که موجب ضرر مادی یا معنوی دیگری شود مسئول جبران خسارت ناشی از عمل خود می باشد» .</a:t>
            </a:r>
          </a:p>
          <a:p>
            <a:pPr algn="r" rtl="1"/>
            <a:endParaRPr lang="fa-IR" dirty="0"/>
          </a:p>
        </p:txBody>
      </p:sp>
    </p:spTree>
    <p:extLst>
      <p:ext uri="{BB962C8B-B14F-4D97-AF65-F5344CB8AC3E}">
        <p14:creationId xmlns:p14="http://schemas.microsoft.com/office/powerpoint/2010/main" val="2003329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a:cs typeface="B Titr" pitchFamily="2" charset="-78"/>
              </a:rPr>
              <a:t>تحليل حقوقي ماده 59 قانون مجازات اسلامي :‌ </a:t>
            </a:r>
          </a:p>
        </p:txBody>
      </p:sp>
      <p:sp>
        <p:nvSpPr>
          <p:cNvPr id="3" name="Content Placeholder 2"/>
          <p:cNvSpPr>
            <a:spLocks noGrp="1"/>
          </p:cNvSpPr>
          <p:nvPr>
            <p:ph idx="1"/>
          </p:nvPr>
        </p:nvSpPr>
        <p:spPr>
          <a:xfrm>
            <a:off x="152400" y="1219200"/>
            <a:ext cx="8534400" cy="5562600"/>
          </a:xfrm>
        </p:spPr>
        <p:txBody>
          <a:bodyPr>
            <a:normAutofit fontScale="92500" lnSpcReduction="20000"/>
          </a:bodyPr>
          <a:lstStyle/>
          <a:p>
            <a:pPr marL="137160" indent="0" algn="r" rtl="1">
              <a:buNone/>
            </a:pPr>
            <a:r>
              <a:rPr lang="fa-IR" dirty="0" smtClean="0"/>
              <a:t>ماده </a:t>
            </a:r>
            <a:r>
              <a:rPr lang="fa-IR" dirty="0"/>
              <a:t>59 قانون مجازات اسلامي مقرر مي‌دارد : «اعمال زير جرم محسوب نمي‌شوند» </a:t>
            </a:r>
            <a:endParaRPr lang="fa-IR" dirty="0" smtClean="0"/>
          </a:p>
          <a:p>
            <a:pPr marL="137160" indent="0" algn="r" rtl="1">
              <a:buNone/>
            </a:pPr>
            <a:r>
              <a:rPr lang="fa-IR" dirty="0" smtClean="0"/>
              <a:t>بند </a:t>
            </a:r>
            <a:r>
              <a:rPr lang="fa-IR" dirty="0"/>
              <a:t>3: «حوادث ناشي از عمليات ورزش مشروط بر اينكه سبب آن حوادث نقض مقررات مربوط به آن ورزش نباشد و اين مقررات هم با موازين شرعي مخالفت نداشته باشند»</a:t>
            </a:r>
          </a:p>
          <a:p>
            <a:pPr marL="137160" indent="0" algn="r" rtl="1">
              <a:buNone/>
            </a:pPr>
            <a:endParaRPr lang="fa-IR" dirty="0"/>
          </a:p>
          <a:p>
            <a:pPr marL="137160" indent="0" algn="r" rtl="1">
              <a:buNone/>
            </a:pPr>
            <a:r>
              <a:rPr lang="fa-IR" dirty="0"/>
              <a:t>لذا در مورد ورزش‌هاي خشن به علت طبيعت چنين ورزش‌هايي كه در سير عرف اين ورزش‌ها حوادث ممكن است نقض مقررات آن ورزش نباشد و در حقيقت ماده مذكور چون در ابتدا ذكر نموده‌ كه« اعمال زير جرم محسوب نمي‌شوند» هدف از ذكر اين عبارت اين بود كه اين اعمال جزء علل موجه جرم محسوب شده‌اند. </a:t>
            </a:r>
            <a:endParaRPr lang="fa-IR" dirty="0" smtClean="0"/>
          </a:p>
          <a:p>
            <a:pPr marL="137160" indent="0" algn="r" rtl="1">
              <a:buNone/>
            </a:pPr>
            <a:r>
              <a:rPr lang="fa-IR" dirty="0" smtClean="0"/>
              <a:t>در </a:t>
            </a:r>
            <a:r>
              <a:rPr lang="fa-IR" dirty="0"/>
              <a:t>حقيقت علل موجه جرم عامل است كه به موجب قانون وصف مجرمانه از عمل سبب و مرتكب از هر نوع مسئوليت قانوني مصون مي‌شود </a:t>
            </a:r>
            <a:r>
              <a:rPr lang="fa-IR" dirty="0" smtClean="0"/>
              <a:t>.</a:t>
            </a:r>
          </a:p>
          <a:p>
            <a:pPr marL="137160" indent="0" algn="r" rtl="1">
              <a:buNone/>
            </a:pPr>
            <a:r>
              <a:rPr lang="fa-IR" dirty="0" smtClean="0"/>
              <a:t>پس </a:t>
            </a:r>
            <a:r>
              <a:rPr lang="fa-IR" dirty="0"/>
              <a:t>در ورزشهاي خشن حوادث ناشي از عمليات ورزشي كه مقررات آن ورزش رعايت شود با موازين شرعي مخالفت نخواهد داشت. </a:t>
            </a:r>
          </a:p>
        </p:txBody>
      </p:sp>
    </p:spTree>
    <p:extLst>
      <p:ext uri="{BB962C8B-B14F-4D97-AF65-F5344CB8AC3E}">
        <p14:creationId xmlns:p14="http://schemas.microsoft.com/office/powerpoint/2010/main" val="3654294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705600"/>
          </a:xfrm>
        </p:spPr>
        <p:txBody>
          <a:bodyPr>
            <a:normAutofit fontScale="77500" lnSpcReduction="20000"/>
          </a:bodyPr>
          <a:lstStyle/>
          <a:p>
            <a:pPr algn="r" rtl="1"/>
            <a:r>
              <a:rPr lang="fa-IR" dirty="0"/>
              <a:t>در مقايسه بند 3 ماده 59 قانون مجازات اسلامي با ماده 333 قانون مجازات اسلامي در مورد فقدان مسئوليت راننده‌اي كه به رغم رعايت موازين قانوني موجب قتل عابر متخلف گرديده قابل تأمل است </a:t>
            </a:r>
            <a:r>
              <a:rPr lang="fa-IR" dirty="0" smtClean="0"/>
              <a:t>.</a:t>
            </a:r>
          </a:p>
          <a:p>
            <a:pPr algn="r" rtl="1"/>
            <a:r>
              <a:rPr lang="fa-IR" dirty="0" smtClean="0"/>
              <a:t> </a:t>
            </a:r>
            <a:r>
              <a:rPr lang="fa-IR" dirty="0"/>
              <a:t>در حالی كه مشروعيت و مقبوليت عمليات ورزشي از نظر اهداف با رانندگي قابل مقايسه نيست بنابر اين وقتي صرف تلف نفس قانوناً محملي براي پرداخت ديه از سوي راننده به حساب نمي‌آيد چگونه مي‌توان به صراحت بند 3 ماده 59 ورزشكاري كه همه مقررات مربوطه را رعايت كرده را محكوم به پرداخت خسارت ورزشكار ديگر نمود كه عملاً او را مأذون به انجام عمليات ورزش نموده و خود نيز به صورت ارادي اقدام به حضور در معرض خطر مي‌نمايد. مثلاً اگر در ورزش بوكس در اثر اصابت ضربه مشتي به بدن طرف مقابل فوت نمايد و از نظر مقرراتي نيز ايرادي به زننده ضربه نباشد مجوز قانوني ما براي محكوميت چنين ورزشكاري چه خواهد بود؟ كه با توجه به مراتب اخيرالذكر و با عنايت به ماده 59 قانون مجازات اسلامي كه حكم صريح و بدون ابهام در مورد حوادث ورزشي مي‌باشد لذا مي‌توان گفت حوادث ناشي از عمليات ورزشي و بخصوص ورزش‌هاي خشن كه آمار مصدوميت اين ورزش‌ها بالا مي‌باشد به شرط رعايت مقررات از مصاديق بارز علل موجه جرم مي‌باشند و مرتكب مبري از مسئوليت كيفري و مدني مي‌نمايند </a:t>
            </a:r>
            <a:r>
              <a:rPr lang="fa-IR" dirty="0" smtClean="0"/>
              <a:t>.</a:t>
            </a:r>
          </a:p>
          <a:p>
            <a:pPr algn="r" rtl="1"/>
            <a:r>
              <a:rPr lang="fa-IR" dirty="0" smtClean="0"/>
              <a:t> </a:t>
            </a:r>
            <a:r>
              <a:rPr lang="fa-IR" dirty="0"/>
              <a:t>لذا حقوقدانان بيان مي‌نمايند كه ورزش‌هاي خشن كه بين مردم رايج است و احتمال خطر جاني دارد و بر اساس رضايت طرفين مي‌باشد مثل «بوكس، راگبي، كشتي كج و غيره» اگر با توافق طرفين صورت گرفته باشد و در نتيجه آن صدمات و جراحاتي وارد آيد و يا حتي منتهي به فوت يكي از طرفين مسابقه شود مسئوليت جزائي و مدني مصداق پيدا نمي‌كند . البته به شرط آنكه رعايت مقررات آن ورزش خاص شود و قصد ايراد ضرب و جرح يا قتل هم مفقود باشد. در اين ورزش‌ها، آداب و رسوم اجتماعي به ضميمه اجازه قانوني علل موجهه را تشكيل مي‌دهد </a:t>
            </a:r>
          </a:p>
        </p:txBody>
      </p:sp>
    </p:spTree>
    <p:extLst>
      <p:ext uri="{BB962C8B-B14F-4D97-AF65-F5344CB8AC3E}">
        <p14:creationId xmlns:p14="http://schemas.microsoft.com/office/powerpoint/2010/main" val="2976470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فحاشی یا کتک کاری ورزشکاران </a:t>
            </a:r>
          </a:p>
        </p:txBody>
      </p:sp>
      <p:sp>
        <p:nvSpPr>
          <p:cNvPr id="3" name="Content Placeholder 2"/>
          <p:cNvSpPr>
            <a:spLocks noGrp="1"/>
          </p:cNvSpPr>
          <p:nvPr>
            <p:ph idx="1"/>
          </p:nvPr>
        </p:nvSpPr>
        <p:spPr>
          <a:xfrm>
            <a:off x="457200" y="1219200"/>
            <a:ext cx="8305800" cy="5410200"/>
          </a:xfrm>
        </p:spPr>
        <p:txBody>
          <a:bodyPr>
            <a:normAutofit fontScale="92500" lnSpcReduction="20000"/>
          </a:bodyPr>
          <a:lstStyle/>
          <a:p>
            <a:pPr algn="r" rtl="1"/>
            <a:r>
              <a:rPr lang="fa-IR" dirty="0"/>
              <a:t>. علاوه برآن " فحاشی یا کتک کاری ورزشکاران مشمول ماده 59 قانون مجازات اسلامی نمی شود، فرقی نمی کند که حادثه در حین تمرین باشد و یا در حین مسابقه." </a:t>
            </a:r>
            <a:endParaRPr lang="fa-IR" dirty="0" smtClean="0"/>
          </a:p>
          <a:p>
            <a:pPr algn="r" rtl="1"/>
            <a:r>
              <a:rPr lang="fa-IR" dirty="0" smtClean="0"/>
              <a:t>اصل </a:t>
            </a:r>
            <a:r>
              <a:rPr lang="fa-IR" dirty="0"/>
              <a:t>قانونی بودن جرم و مجازات ها بیان می دارد که : "هیچ امری را نمی توان جرم دانست مگر آن که به موجب قانون برای آن مجازات یا اقدامات تأمینی و تربیتی تعیین شده باشد" ، باید گفت اصل بر جرم نبودن اعمال است مگر آن که به موجب قانون آن عمل جرم شناخته شده باشد اما در ماده 59 قانون مجازات اسلامی صراحتاً بیان شده است که "حوادث ناشی از ورزش با رعایت شرایط و ضوابطی خاص جرم محسوب نمی شود</a:t>
            </a:r>
            <a:r>
              <a:rPr lang="fa-IR" dirty="0" smtClean="0"/>
              <a:t>.«</a:t>
            </a:r>
          </a:p>
          <a:p>
            <a:pPr algn="r" rtl="1"/>
            <a:r>
              <a:rPr lang="fa-IR" dirty="0"/>
              <a:t>ورزش در معنای عرف در ماده 59 قانون مجازات اسلامی بیان نشده است که شخص مرتکب ورزشکار باشد ولی با توجه به ماده که بیان داشته «‌حوادث ناشـی از عـملیات ورزشـی » به این نتیجه می رسیم که طرفین عملیات ورزشی کسانی جز ورزشکاران نیستند. منظور از ورزش ، ورزش در معنای عرف است .</a:t>
            </a:r>
          </a:p>
        </p:txBody>
      </p:sp>
    </p:spTree>
    <p:extLst>
      <p:ext uri="{BB962C8B-B14F-4D97-AF65-F5344CB8AC3E}">
        <p14:creationId xmlns:p14="http://schemas.microsoft.com/office/powerpoint/2010/main" val="3878016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639762"/>
          </a:xfrm>
        </p:spPr>
        <p:txBody>
          <a:bodyPr>
            <a:noAutofit/>
          </a:bodyPr>
          <a:lstStyle/>
          <a:p>
            <a:r>
              <a:rPr lang="fa-IR" sz="3600" b="1" dirty="0">
                <a:cs typeface="B Titr" pitchFamily="2" charset="-78"/>
              </a:rPr>
              <a:t>مهمترین دلایل جرم ندانستن حوادث ناشی از ورزش</a:t>
            </a:r>
            <a:r>
              <a:rPr lang="fa-IR" sz="4000" dirty="0">
                <a:cs typeface="B Titr" pitchFamily="2" charset="-78"/>
              </a:rPr>
              <a:t> </a:t>
            </a:r>
          </a:p>
        </p:txBody>
      </p:sp>
      <p:sp>
        <p:nvSpPr>
          <p:cNvPr id="3" name="Content Placeholder 2"/>
          <p:cNvSpPr>
            <a:spLocks noGrp="1"/>
          </p:cNvSpPr>
          <p:nvPr>
            <p:ph idx="1"/>
          </p:nvPr>
        </p:nvSpPr>
        <p:spPr>
          <a:xfrm>
            <a:off x="457200" y="990600"/>
            <a:ext cx="8458200" cy="5867400"/>
          </a:xfrm>
        </p:spPr>
        <p:txBody>
          <a:bodyPr>
            <a:normAutofit lnSpcReduction="10000"/>
          </a:bodyPr>
          <a:lstStyle/>
          <a:p>
            <a:pPr algn="r" rtl="1"/>
            <a:r>
              <a:rPr lang="fa-IR" dirty="0"/>
              <a:t>• از مهم ترین انگیزه های قانون گذار در جرم ندانستن حوادث ناشی از ورزش را باید در ارتباط آن با جامعه دانست که می توان به موارد ذیل اشاره نمود : </a:t>
            </a:r>
            <a:endParaRPr lang="fa-IR" dirty="0" smtClean="0"/>
          </a:p>
          <a:p>
            <a:pPr algn="r" rtl="1"/>
            <a:r>
              <a:rPr lang="fa-IR" dirty="0" smtClean="0"/>
              <a:t>• </a:t>
            </a:r>
            <a:r>
              <a:rPr lang="fa-IR" dirty="0"/>
              <a:t>هدف اصلی و اساسی عملیات ورزشی پرداختن به امر ورزش به منظور تقویت جسم و روح در افراد کشور است نه اعمال مجرمانه و غیر قانونی صراحت قانون اساسی هم گواه این امر می باشد . </a:t>
            </a:r>
            <a:endParaRPr lang="fa-IR" dirty="0" smtClean="0"/>
          </a:p>
          <a:p>
            <a:pPr algn="r" rtl="1"/>
            <a:r>
              <a:rPr lang="fa-IR" dirty="0" smtClean="0"/>
              <a:t>• </a:t>
            </a:r>
            <a:r>
              <a:rPr lang="fa-IR" dirty="0"/>
              <a:t>حادثه از ورزش قابل تفکیک نیست کمتر ورزشکاری وجود دارد که در طول دوره ی ورزش خود صدمه ندیده باشد و حتی به رغم رعایت همه موازین و مقررات باز ممکن است صدمه ای محقق شود </a:t>
            </a:r>
            <a:endParaRPr lang="fa-IR" dirty="0" smtClean="0"/>
          </a:p>
          <a:p>
            <a:pPr algn="r" rtl="1"/>
            <a:r>
              <a:rPr lang="fa-IR" dirty="0" smtClean="0"/>
              <a:t>• </a:t>
            </a:r>
            <a:r>
              <a:rPr lang="fa-IR" dirty="0"/>
              <a:t>در عالم حقوق رضایت مجنی علیه اصولاً تأثیری در مجرمیت مرتکب ندارد ولی در عالم ورزش این رضایت یک استثناء است ، رضایت ورزشکار به معنای قبول خطرات و نتایج زیان بار متعارف در ورزش است . </a:t>
            </a:r>
            <a:endParaRPr lang="fa-IR" dirty="0" smtClean="0"/>
          </a:p>
        </p:txBody>
      </p:sp>
    </p:spTree>
    <p:extLst>
      <p:ext uri="{BB962C8B-B14F-4D97-AF65-F5344CB8AC3E}">
        <p14:creationId xmlns:p14="http://schemas.microsoft.com/office/powerpoint/2010/main" val="2234711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53400" cy="5592763"/>
          </a:xfrm>
        </p:spPr>
        <p:txBody>
          <a:bodyPr>
            <a:normAutofit/>
          </a:bodyPr>
          <a:lstStyle/>
          <a:p>
            <a:pPr marL="137160" indent="0" algn="r" rtl="1">
              <a:buNone/>
            </a:pPr>
            <a:r>
              <a:rPr lang="fa-IR" dirty="0"/>
              <a:t>• اگر حوادث ناشی از ورزش را جرم می دانستند قطعاً تمایل انسان ها به ورزش کاهش پیدا می کرد و تأثیرات منفی آن در جامعه بروز می نمود . </a:t>
            </a:r>
          </a:p>
          <a:p>
            <a:pPr marL="137160" indent="0" algn="r" rtl="1">
              <a:buNone/>
            </a:pPr>
            <a:r>
              <a:rPr lang="fa-IR" dirty="0"/>
              <a:t>• جرم ندانستن حوادث ناشی از ورزش یک نیاز و ضرورت اجتماعی است زیرا در این صورت پیشرفت و توسعه ورزش امکان پذیر نبود . </a:t>
            </a:r>
          </a:p>
          <a:p>
            <a:pPr marL="137160" indent="0" algn="r" rtl="1">
              <a:buNone/>
            </a:pPr>
            <a:r>
              <a:rPr lang="fa-IR" dirty="0"/>
              <a:t>• اگر حوادث ناشی از ورزش را جرم می دانستند هیچ گونه امنیت خاطری برای ورزشکاران ، مربیان و داوران وجود نداشت تا با اطمینان خاطر به ورزش خود بپردازند . </a:t>
            </a:r>
          </a:p>
          <a:p>
            <a:pPr marL="137160" indent="0" algn="r" rtl="1">
              <a:buNone/>
            </a:pPr>
            <a:r>
              <a:rPr lang="fa-IR" dirty="0"/>
              <a:t>• ورزش خود عاملی برای رهایی از تنش ها ، کاهش هیجانات ، شناخت ارزش های وجودی ، ایجاد اتحاد و رقابت سالم در میان ورزشکاران است .</a:t>
            </a:r>
          </a:p>
          <a:p>
            <a:pPr marL="137160" indent="0" algn="r" rtl="1">
              <a:buNone/>
            </a:pPr>
            <a:endParaRPr lang="fa-IR" dirty="0"/>
          </a:p>
        </p:txBody>
      </p:sp>
    </p:spTree>
    <p:extLst>
      <p:ext uri="{BB962C8B-B14F-4D97-AF65-F5344CB8AC3E}">
        <p14:creationId xmlns:p14="http://schemas.microsoft.com/office/powerpoint/2010/main" val="261565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81000"/>
            <a:ext cx="9220200" cy="1143000"/>
          </a:xfrm>
        </p:spPr>
        <p:txBody>
          <a:bodyPr>
            <a:noAutofit/>
          </a:bodyPr>
          <a:lstStyle/>
          <a:p>
            <a:r>
              <a:rPr lang="fa-IR" sz="3600" b="1" dirty="0">
                <a:cs typeface="B Titr" pitchFamily="2" charset="-78"/>
              </a:rPr>
              <a:t>علل موجهه ای که باعث می شود حوادث ناشي از عمليات ورزشي به هر گونه‌اي که باشدجرم محسوب نشوند </a:t>
            </a:r>
            <a:br>
              <a:rPr lang="fa-IR" sz="3600" b="1" dirty="0">
                <a:cs typeface="B Titr" pitchFamily="2" charset="-78"/>
              </a:rPr>
            </a:br>
            <a:endParaRPr lang="fa-IR" sz="3600" b="1" dirty="0">
              <a:cs typeface="B Titr" pitchFamily="2" charset="-78"/>
            </a:endParaRPr>
          </a:p>
        </p:txBody>
      </p:sp>
      <p:sp>
        <p:nvSpPr>
          <p:cNvPr id="3" name="Content Placeholder 2"/>
          <p:cNvSpPr>
            <a:spLocks noGrp="1"/>
          </p:cNvSpPr>
          <p:nvPr>
            <p:ph idx="1"/>
          </p:nvPr>
        </p:nvSpPr>
        <p:spPr>
          <a:xfrm>
            <a:off x="0" y="1600200"/>
            <a:ext cx="8991600" cy="4709160"/>
          </a:xfrm>
        </p:spPr>
        <p:txBody>
          <a:bodyPr>
            <a:normAutofit fontScale="92500"/>
          </a:bodyPr>
          <a:lstStyle/>
          <a:p>
            <a:pPr algn="r" rtl="1"/>
            <a:r>
              <a:rPr lang="fa-IR" dirty="0"/>
              <a:t>تصريح قانونگذار به اين که حوادث ناشي از عمليات ورزشي به هر گونه‌اي که باشدجرم محسوب نمي‌شود به معناي آن است که ورزش از علل موجهه محسوب و مرتکب هيچگونه مسئوليت اعم از کيفري و يا مدني ندارد.</a:t>
            </a:r>
          </a:p>
          <a:p>
            <a:pPr algn="r" rtl="1"/>
            <a:r>
              <a:rPr lang="fa-IR" sz="3200" b="1" dirty="0" smtClean="0"/>
              <a:t>1- </a:t>
            </a:r>
            <a:r>
              <a:rPr lang="fa-IR" sz="3200" b="1" dirty="0"/>
              <a:t>تبعيت از ديدگاه قانون اساسي: </a:t>
            </a:r>
            <a:endParaRPr lang="fa-IR" sz="3200" b="1" dirty="0" smtClean="0"/>
          </a:p>
          <a:p>
            <a:pPr marL="137160" indent="0" algn="r" rtl="1">
              <a:buNone/>
            </a:pPr>
            <a:r>
              <a:rPr lang="fa-IR" dirty="0" smtClean="0"/>
              <a:t>• </a:t>
            </a:r>
            <a:r>
              <a:rPr lang="fa-IR" dirty="0"/>
              <a:t>قانون اساسي ورزش را يکي از اساسي‌ترين ابزارها براي تربيت انساني کريم، با ارزش‌هاي والاي انساني، آزاد و مسئول در برابر خدا مي‌داند و با توجه به </a:t>
            </a:r>
            <a:r>
              <a:rPr lang="fa-IR" dirty="0" smtClean="0"/>
              <a:t>اين، </a:t>
            </a:r>
            <a:r>
              <a:rPr lang="fa-IR" dirty="0"/>
              <a:t>قانون عادي بايد از اصول و سياست‌هاي کلي ترسيمي در قانون اساسي تبعيت </a:t>
            </a:r>
            <a:r>
              <a:rPr lang="fa-IR" dirty="0" smtClean="0"/>
              <a:t>نمايد.</a:t>
            </a:r>
          </a:p>
          <a:p>
            <a:pPr marL="137160" indent="0" algn="r" rtl="1">
              <a:buNone/>
            </a:pPr>
            <a:r>
              <a:rPr lang="fa-IR" dirty="0" smtClean="0"/>
              <a:t> </a:t>
            </a:r>
            <a:r>
              <a:rPr lang="fa-IR" dirty="0"/>
              <a:t>قانون عادي، حوادث ناشي از عمليات ورزشي را جرم محسوب نمي‌کند و در واقع به اين ديدگاه که ورزش وسيله‌اي براي نيرومندي نسل است، عينيت مي‌بخشد.</a:t>
            </a:r>
          </a:p>
          <a:p>
            <a:pPr algn="r" rtl="1"/>
            <a:endParaRPr lang="fa-IR" dirty="0"/>
          </a:p>
        </p:txBody>
      </p:sp>
    </p:spTree>
    <p:extLst>
      <p:ext uri="{BB962C8B-B14F-4D97-AF65-F5344CB8AC3E}">
        <p14:creationId xmlns:p14="http://schemas.microsoft.com/office/powerpoint/2010/main" val="820235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lnSpcReduction="10000"/>
          </a:bodyPr>
          <a:lstStyle/>
          <a:p>
            <a:r>
              <a:rPr lang="fa-IR" dirty="0"/>
              <a:t>بی اطلاعی کل جامعه‏ی ورزشی از پیامدهای قانونی تخلفات و جرایم واقع در محیط های ورزشی به دلیل فقدان آموزش و نیز موجود نبودن مجموعه های مدونی که متضمن نوع جرایم ورزشی و مجازات های آنها باشد، همواره بر گسترش کمی و کیفی خلافکاریها افزوده است.</a:t>
            </a:r>
          </a:p>
          <a:p>
            <a:r>
              <a:rPr lang="fa-IR" dirty="0"/>
              <a:t>●عموم ورزشکاران بر این تصورند که، اعمال خلاف آنان در فعالیت های ورزشی وعدم آگاهی آنها نسبت به مسئولیت های مدنی خوددر نهایت تنبیه های انضباطی را در پی خواهد داشت و مرجع تصمیم گیری را </a:t>
            </a:r>
            <a:r>
              <a:rPr lang="fa-IR" sz="3600" b="1" dirty="0">
                <a:solidFill>
                  <a:srgbClr val="92D050"/>
                </a:solidFill>
              </a:rPr>
              <a:t>کمیسیون های قضایی هیأت ها</a:t>
            </a:r>
            <a:r>
              <a:rPr lang="fa-IR" dirty="0"/>
              <a:t>، </a:t>
            </a:r>
            <a:r>
              <a:rPr lang="fa-IR" sz="3600" b="1" dirty="0">
                <a:solidFill>
                  <a:srgbClr val="92D050"/>
                </a:solidFill>
              </a:rPr>
              <a:t>فدراسیون ها </a:t>
            </a:r>
            <a:r>
              <a:rPr lang="fa-IR" dirty="0"/>
              <a:t>ویا </a:t>
            </a:r>
            <a:r>
              <a:rPr lang="fa-IR" sz="3600" b="1" dirty="0">
                <a:solidFill>
                  <a:srgbClr val="92D050"/>
                </a:solidFill>
              </a:rPr>
              <a:t>مدیران</a:t>
            </a:r>
            <a:r>
              <a:rPr lang="fa-IR" dirty="0"/>
              <a:t> می‏دانند وگستره‏ی آگاهی های مربیان، داوران، سرپرستان ، مدیران ورزشی نیز، چه در باب مسئولیت های خود، و چه در مورد ورزشکاران، به طور معمول بیش از این نیست.</a:t>
            </a:r>
          </a:p>
          <a:p>
            <a:r>
              <a:rPr lang="fa-IR" dirty="0"/>
              <a:t>●مطالعه‏ی حقوق ورزش، به جامعه‏ی ورزش می آموزد، که چگونه باید در فعالیت های ورزشی مشارکت کرد تا حوادث ناشی از آن، مسئولیت های قانونی را که در نهایت به مجازات، محرومیت از حقوق اجتماعی و جبران ضرر و زیان منتهی می شود، متوجه آنان نسازد. </a:t>
            </a:r>
          </a:p>
          <a:p>
            <a:endParaRPr lang="fa-IR" dirty="0"/>
          </a:p>
        </p:txBody>
      </p:sp>
    </p:spTree>
    <p:extLst>
      <p:ext uri="{BB962C8B-B14F-4D97-AF65-F5344CB8AC3E}">
        <p14:creationId xmlns:p14="http://schemas.microsoft.com/office/powerpoint/2010/main" val="1799904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839200" cy="5592763"/>
          </a:xfrm>
        </p:spPr>
        <p:txBody>
          <a:bodyPr>
            <a:normAutofit lnSpcReduction="10000"/>
          </a:bodyPr>
          <a:lstStyle/>
          <a:p>
            <a:pPr marL="137160" indent="0" algn="r" rtl="1">
              <a:buNone/>
            </a:pPr>
            <a:r>
              <a:rPr lang="fa-IR" b="1" dirty="0" smtClean="0">
                <a:solidFill>
                  <a:srgbClr val="FFFF00"/>
                </a:solidFill>
                <a:cs typeface="B Titr" pitchFamily="2" charset="-78"/>
              </a:rPr>
              <a:t>2- </a:t>
            </a:r>
            <a:r>
              <a:rPr lang="fa-IR" b="1" dirty="0">
                <a:solidFill>
                  <a:srgbClr val="FFFF00"/>
                </a:solidFill>
                <a:cs typeface="B Titr" pitchFamily="2" charset="-78"/>
              </a:rPr>
              <a:t>رضايت ورزشکار مصدوم به شرکت در فعاليت‌ ورزشي: </a:t>
            </a:r>
            <a:endParaRPr lang="fa-IR" b="1" dirty="0" smtClean="0">
              <a:solidFill>
                <a:srgbClr val="FFFF00"/>
              </a:solidFill>
              <a:cs typeface="B Titr" pitchFamily="2" charset="-78"/>
            </a:endParaRPr>
          </a:p>
          <a:p>
            <a:pPr marL="137160" indent="0" algn="r" rtl="1">
              <a:buNone/>
            </a:pPr>
            <a:r>
              <a:rPr lang="fa-IR" dirty="0" smtClean="0"/>
              <a:t>رضايت </a:t>
            </a:r>
            <a:r>
              <a:rPr lang="fa-IR" dirty="0"/>
              <a:t>ورزشکار به مشارکت در فعاليت ورزش به معناي قبول خطرات و نتايج زيان‌بار متعارف در ورزش است. قبول رضايت به عنوان يکي از مباني موجه دانستن حوادث ناشي از عمليات ورزشي به منظور ايجاد انگيزه در ميليون‌ها جوان براي روي آوردن به ورزش براي اين بوده که نسلي شجاع، سلامت و با نشاط داشته باشيم زيرا قانونگذار به خوبي مي‌دانسته که تعالي جامعه جز در پرتو چنين انسان‌هايي مقدور نيست. </a:t>
            </a:r>
            <a:endParaRPr lang="fa-IR" dirty="0" smtClean="0"/>
          </a:p>
          <a:p>
            <a:pPr marL="137160" indent="0" algn="r" rtl="1">
              <a:buNone/>
            </a:pPr>
            <a:r>
              <a:rPr lang="fa-IR" dirty="0" smtClean="0"/>
              <a:t>قانونگذار </a:t>
            </a:r>
            <a:r>
              <a:rPr lang="fa-IR" dirty="0"/>
              <a:t>با علم به اين که حادثه با ورزش قابل تفکيک نيست و حتي به رغم رعايت همه موازين و مقررات باز ممکن است صدمه‌اي محقق شود با شجاعت و بينشي بسيار متعالي، حساب ورزش را از همه امور جدا ساخته و حوادث آن را جرم محسوب نمي‌کند. در عين حال مي‌خواهد بگويد که ورزش يک فعاليت مبتني بر تمايل است و هيچ اکراه و اجباري در آن نيست.</a:t>
            </a:r>
          </a:p>
          <a:p>
            <a:pPr algn="r" rtl="1"/>
            <a:endParaRPr lang="fa-IR" dirty="0"/>
          </a:p>
        </p:txBody>
      </p:sp>
    </p:spTree>
    <p:extLst>
      <p:ext uri="{BB962C8B-B14F-4D97-AF65-F5344CB8AC3E}">
        <p14:creationId xmlns:p14="http://schemas.microsoft.com/office/powerpoint/2010/main" val="703734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34200"/>
          </a:xfrm>
        </p:spPr>
        <p:txBody>
          <a:bodyPr>
            <a:normAutofit fontScale="92500" lnSpcReduction="10000"/>
          </a:bodyPr>
          <a:lstStyle/>
          <a:p>
            <a:pPr algn="r" rtl="1"/>
            <a:r>
              <a:rPr lang="fa-IR" sz="3800" dirty="0">
                <a:cs typeface="B Titr" pitchFamily="2" charset="-78"/>
              </a:rPr>
              <a:t>عوامل وشرایط خارج شدن از شمول ماده </a:t>
            </a:r>
            <a:r>
              <a:rPr lang="fa-IR" sz="3800" dirty="0" smtClean="0">
                <a:cs typeface="B Titr" pitchFamily="2" charset="-78"/>
              </a:rPr>
              <a:t>59</a:t>
            </a:r>
          </a:p>
          <a:p>
            <a:pPr marL="137160" indent="0" algn="r" rtl="1">
              <a:buNone/>
            </a:pPr>
            <a:r>
              <a:rPr lang="fa-IR" dirty="0" smtClean="0">
                <a:solidFill>
                  <a:srgbClr val="FFFF00"/>
                </a:solidFill>
                <a:cs typeface="B Titr" pitchFamily="2" charset="-78"/>
              </a:rPr>
              <a:t> </a:t>
            </a:r>
            <a:r>
              <a:rPr lang="fa-IR" dirty="0">
                <a:solidFill>
                  <a:srgbClr val="FFFF00"/>
                </a:solidFill>
                <a:cs typeface="B Titr" pitchFamily="2" charset="-78"/>
              </a:rPr>
              <a:t>1- مخالفت نداشتن مقررات ورزشی با موازین شرعی </a:t>
            </a:r>
            <a:endParaRPr lang="fa-IR" dirty="0" smtClean="0">
              <a:solidFill>
                <a:srgbClr val="FFFF00"/>
              </a:solidFill>
              <a:cs typeface="B Titr" pitchFamily="2" charset="-78"/>
            </a:endParaRPr>
          </a:p>
          <a:p>
            <a:pPr marL="137160" indent="0" algn="r" rtl="1">
              <a:buNone/>
            </a:pPr>
            <a:r>
              <a:rPr lang="fa-IR" dirty="0" smtClean="0"/>
              <a:t>بعد </a:t>
            </a:r>
            <a:r>
              <a:rPr lang="fa-IR" dirty="0"/>
              <a:t>از آن که ورزش به عنوان یک موضوع خاص به طور وسیع و گسترده مورد نظر قرار گرفت و مراجعات مصدومین ورزش به دادگاه ها کاملاً ایجاب می نمود که بین حوادث ورزشی و سایر حوادث بایستی تفاوت قائل شد </a:t>
            </a:r>
            <a:r>
              <a:rPr lang="fa-IR" dirty="0" smtClean="0"/>
              <a:t>. بالاخره </a:t>
            </a:r>
            <a:r>
              <a:rPr lang="fa-IR" dirty="0"/>
              <a:t>قانون گذار در سال 1352 با تصویب ماده 42 مجازات عمومی به اختلاف نظرها پایان داد ، تا این که در آخرین تغییرات قانون مجازات اسلامی این ماده با کمی تغییر به ماده 59 فعلی تبدیل شد .</a:t>
            </a:r>
          </a:p>
          <a:p>
            <a:pPr algn="r" rtl="1"/>
            <a:endParaRPr lang="fa-IR" dirty="0"/>
          </a:p>
          <a:p>
            <a:pPr marL="137160" indent="0" algn="r" rtl="1">
              <a:buNone/>
            </a:pPr>
            <a:r>
              <a:rPr lang="fa-IR" dirty="0">
                <a:solidFill>
                  <a:srgbClr val="FFFF00"/>
                </a:solidFill>
                <a:cs typeface="B Titr" pitchFamily="2" charset="-78"/>
              </a:rPr>
              <a:t>2- نقض مقررات ،باعث خارج شدن از شمول ماده 59 خواهد شد </a:t>
            </a:r>
            <a:endParaRPr lang="fa-IR" dirty="0" smtClean="0">
              <a:solidFill>
                <a:srgbClr val="FFFF00"/>
              </a:solidFill>
              <a:cs typeface="B Titr" pitchFamily="2" charset="-78"/>
            </a:endParaRPr>
          </a:p>
          <a:p>
            <a:pPr marL="137160" indent="0" algn="r" rtl="1">
              <a:buNone/>
            </a:pPr>
            <a:r>
              <a:rPr lang="fa-IR" dirty="0" smtClean="0"/>
              <a:t>مهم </a:t>
            </a:r>
            <a:r>
              <a:rPr lang="fa-IR" dirty="0"/>
              <a:t>ترین شرط در ماده 59 قانون مجازات اسلامی "رعایت مقررات ورزشی در آن رشته می باشد" اگر عملیات ورزشی بر خلاف قوانین و مقررات آن رشته ورزشـی باشـد مـرتکب نمی تواند از امتیازات این ماده بهره ببرد و چنان چه در اثر نقض مقررات حادثه ای رخ دهد جرم می باشد و ورزشکار متخلف بر حسب شدت و ضعف مجازات خواهد شد . برای مثال در قوانین بین المللی واترپلو ، زیر آب کردن حریف خـطا محسوب می شود و اگر در اثر این عمل حادثه ای رخ دهد مرتکب مسئول است و نمی تواند از مفاد این ماده بهره مند گردد .</a:t>
            </a:r>
          </a:p>
          <a:p>
            <a:pPr algn="r" rtl="1"/>
            <a:endParaRPr lang="fa-IR" dirty="0"/>
          </a:p>
        </p:txBody>
      </p:sp>
    </p:spTree>
    <p:extLst>
      <p:ext uri="{BB962C8B-B14F-4D97-AF65-F5344CB8AC3E}">
        <p14:creationId xmlns:p14="http://schemas.microsoft.com/office/powerpoint/2010/main" val="4197352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8915400" cy="5852160"/>
          </a:xfrm>
        </p:spPr>
        <p:txBody>
          <a:bodyPr>
            <a:noAutofit/>
          </a:bodyPr>
          <a:lstStyle/>
          <a:p>
            <a:pPr marL="137160" indent="0" algn="ctr" rtl="1">
              <a:buNone/>
            </a:pPr>
            <a:r>
              <a:rPr lang="fa-IR" sz="8000" dirty="0">
                <a:cs typeface="B Titr" pitchFamily="2" charset="-78"/>
              </a:rPr>
              <a:t>بخش پنجم </a:t>
            </a:r>
            <a:endParaRPr lang="fa-IR" sz="8000" dirty="0" smtClean="0">
              <a:cs typeface="B Titr" pitchFamily="2" charset="-78"/>
            </a:endParaRPr>
          </a:p>
          <a:p>
            <a:pPr marL="0" indent="0" algn="ctr">
              <a:buNone/>
            </a:pPr>
            <a:r>
              <a:rPr lang="fa-IR" sz="5400" dirty="0" smtClean="0">
                <a:cs typeface="B Titr" pitchFamily="2" charset="-78"/>
              </a:rPr>
              <a:t> </a:t>
            </a:r>
            <a:r>
              <a:rPr lang="fa-IR" sz="5400" dirty="0">
                <a:cs typeface="B Titr" pitchFamily="2" charset="-78"/>
              </a:rPr>
              <a:t>مهمترین قوانین حقوق جزاء مرتبط با ورزش</a:t>
            </a:r>
          </a:p>
        </p:txBody>
      </p:sp>
    </p:spTree>
    <p:extLst>
      <p:ext uri="{BB962C8B-B14F-4D97-AF65-F5344CB8AC3E}">
        <p14:creationId xmlns:p14="http://schemas.microsoft.com/office/powerpoint/2010/main" val="3149178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حقوق جزایی در ورزش</a:t>
            </a:r>
            <a:br>
              <a:rPr lang="fa-IR" dirty="0"/>
            </a:br>
            <a:endParaRPr lang="fa-IR" dirty="0"/>
          </a:p>
        </p:txBody>
      </p:sp>
      <p:sp>
        <p:nvSpPr>
          <p:cNvPr id="3" name="Content Placeholder 2"/>
          <p:cNvSpPr>
            <a:spLocks noGrp="1"/>
          </p:cNvSpPr>
          <p:nvPr>
            <p:ph idx="1"/>
          </p:nvPr>
        </p:nvSpPr>
        <p:spPr>
          <a:xfrm>
            <a:off x="457200" y="1066800"/>
            <a:ext cx="8382000" cy="5242560"/>
          </a:xfrm>
        </p:spPr>
        <p:txBody>
          <a:bodyPr>
            <a:normAutofit fontScale="70000" lnSpcReduction="20000"/>
          </a:bodyPr>
          <a:lstStyle/>
          <a:p>
            <a:r>
              <a:rPr lang="fa-IR" dirty="0" smtClean="0"/>
              <a:t>حقوق </a:t>
            </a:r>
            <a:r>
              <a:rPr lang="fa-IR" dirty="0"/>
              <a:t>جزا به وسیله کشورها اداره می شود و بدین معناست که قانون یکسان که تمامی قوانین را در بر می گیرد وجود ندارد .</a:t>
            </a:r>
          </a:p>
          <a:p>
            <a:r>
              <a:rPr lang="fa-IR" dirty="0"/>
              <a:t>قوانین جزایی به وسیله دادگاه ها و تحت تاثیر قوانین کشورها وجود دارد .</a:t>
            </a:r>
          </a:p>
          <a:p>
            <a:r>
              <a:rPr lang="fa-IR" dirty="0"/>
              <a:t>حوزه های جرم که در قانون جزا مورد بررسی قرار می گیرد هر نوع صدمه فیزیکی را برای شرکت کنندگان در رقابت ورزشی تحت عناوین ( طبقات )اصلی ایراد ضرب و جرح ، قتل عمد و غیر عمد تقسیم بندی می شود .</a:t>
            </a:r>
          </a:p>
          <a:p>
            <a:pPr marL="137160" indent="0">
              <a:buNone/>
            </a:pPr>
            <a:r>
              <a:rPr lang="fa-IR" sz="3400" dirty="0">
                <a:cs typeface="B Titr" pitchFamily="2" charset="-78"/>
              </a:rPr>
              <a:t>جرم در ضرب و جرح</a:t>
            </a:r>
          </a:p>
          <a:p>
            <a:r>
              <a:rPr lang="fa-IR" dirty="0"/>
              <a:t>جرم در حیطه ضرب و جرح قصد  ضروری و لازم است ولی در شبه جرم به این شکل نمی باشد بدین معنی که اگر کسی به دیگری آسیب برساند و قصد آسیب رساندن را هم داشته باشد مرتکب جرم شده ولی در شبه جرم قصد آسیب وجود ندارد .</a:t>
            </a:r>
          </a:p>
          <a:p>
            <a:pPr marL="137160" indent="0">
              <a:buNone/>
            </a:pPr>
            <a:r>
              <a:rPr lang="fa-IR" sz="3400" b="1" dirty="0">
                <a:solidFill>
                  <a:srgbClr val="FFFF00"/>
                </a:solidFill>
              </a:rPr>
              <a:t>تعریف : هر رفتاری که به دیگری صدمه بزند  ضرب و جرح نامیده می شود .</a:t>
            </a:r>
          </a:p>
          <a:p>
            <a:r>
              <a:rPr lang="fa-IR" dirty="0"/>
              <a:t>در حیطه ورزش آن چه اهمیت دارد و مورد نظر است شبه جرم می باشد بدین معنی که اکثر صدمات و آسیب هایی در حیطه ورزش رخ می دهد حوادث غیر عمدی و در اکثر موارد بی موالاتی است تا این که عمدا قصد آسیب رساندن به شخص دیگری وجود داشته باشد .</a:t>
            </a:r>
          </a:p>
          <a:p>
            <a:r>
              <a:rPr lang="fa-IR" dirty="0"/>
              <a:t>اگر آسیب رساندن با قصد قبلی باشد به طوری که همراه با خصومت و خشونت باشد جرم محسوب می شود .</a:t>
            </a:r>
          </a:p>
          <a:p>
            <a:endParaRPr lang="fa-IR" dirty="0"/>
          </a:p>
        </p:txBody>
      </p:sp>
    </p:spTree>
    <p:extLst>
      <p:ext uri="{BB962C8B-B14F-4D97-AF65-F5344CB8AC3E}">
        <p14:creationId xmlns:p14="http://schemas.microsoft.com/office/powerpoint/2010/main" val="1469694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858000"/>
          </a:xfrm>
        </p:spPr>
        <p:txBody>
          <a:bodyPr>
            <a:normAutofit fontScale="70000" lnSpcReduction="20000"/>
          </a:bodyPr>
          <a:lstStyle/>
          <a:p>
            <a:pPr marL="137160" indent="0">
              <a:buNone/>
            </a:pPr>
            <a:r>
              <a:rPr lang="fa-IR" dirty="0" smtClean="0">
                <a:cs typeface="B Titr" pitchFamily="2" charset="-78"/>
              </a:rPr>
              <a:t>تفاوت جرم و شبه جرم در ورزش</a:t>
            </a:r>
          </a:p>
          <a:p>
            <a:pPr marL="137160" indent="0">
              <a:buNone/>
            </a:pPr>
            <a:r>
              <a:rPr lang="fa-IR" dirty="0" smtClean="0"/>
              <a:t>تفاوتی </a:t>
            </a:r>
            <a:r>
              <a:rPr lang="fa-IR" dirty="0"/>
              <a:t>که در حیطه ورزش دارند : جرم با قصد قبلی و غرض قبلی همراه با خشونت و خصومت و صدمه بدنی به وجود آمده را در حیطه ورزش به یک مساله جزایی تبدیل می کند .</a:t>
            </a:r>
          </a:p>
          <a:p>
            <a:pPr marL="137160" indent="0">
              <a:buNone/>
            </a:pPr>
            <a:r>
              <a:rPr lang="fa-IR" dirty="0"/>
              <a:t>در زمان ضرب و جرح باید پیش از برگزاری رویداد مورد نظر گروه پزشکی در محل حضور داشته باشند .</a:t>
            </a:r>
          </a:p>
          <a:p>
            <a:pPr marL="137160" indent="0">
              <a:buNone/>
            </a:pPr>
            <a:r>
              <a:rPr lang="fa-IR" dirty="0"/>
              <a:t>تمامی کارکنان و دستاندرکاران برگزاری یک رویداد ورزشی باید به تمامی پاسخ ها و اقدامات اورژانسی لازم از جمله احیای قلبی (</a:t>
            </a:r>
            <a:r>
              <a:rPr lang="en-US" dirty="0"/>
              <a:t>CCR) </a:t>
            </a:r>
            <a:r>
              <a:rPr lang="fa-IR" dirty="0"/>
              <a:t>و دفیبریلاتور(</a:t>
            </a:r>
            <a:r>
              <a:rPr lang="en-US" dirty="0"/>
              <a:t>AED) </a:t>
            </a:r>
            <a:r>
              <a:rPr lang="fa-IR" dirty="0"/>
              <a:t>آشنایی داشته باشند </a:t>
            </a:r>
            <a:r>
              <a:rPr lang="fa-IR" dirty="0" smtClean="0"/>
              <a:t>.</a:t>
            </a:r>
          </a:p>
          <a:p>
            <a:pPr marL="137160" indent="0">
              <a:buNone/>
            </a:pPr>
            <a:endParaRPr lang="fa-IR" dirty="0" smtClean="0"/>
          </a:p>
          <a:p>
            <a:pPr marL="137160" indent="0">
              <a:buNone/>
            </a:pPr>
            <a:r>
              <a:rPr lang="fa-IR" dirty="0"/>
              <a:t>قتل غیرعمد (خطای محض) قتلی است که بدون قصد قبلی برای کشتن یا ضربه زدن به شخص مقابل اتفاق افتاده باشد. قتل‌های غیرعمد در نظام‌های قضایی بسیاری کشورها در رده قتل قرار ندارند بلکه به عنوان مرگ تصادفی دسته‌بندی می‌شوند.[۱]</a:t>
            </a:r>
          </a:p>
          <a:p>
            <a:pPr marL="137160" indent="0">
              <a:buNone/>
            </a:pPr>
            <a:endParaRPr lang="fa-IR" dirty="0"/>
          </a:p>
          <a:p>
            <a:pPr marL="137160" indent="0">
              <a:buNone/>
            </a:pPr>
            <a:r>
              <a:rPr lang="fa-IR" dirty="0">
                <a:cs typeface="B Titr" pitchFamily="2" charset="-78"/>
              </a:rPr>
              <a:t>قتل در حقوق ایران</a:t>
            </a:r>
          </a:p>
          <a:p>
            <a:pPr marL="137160" indent="0">
              <a:buNone/>
            </a:pPr>
            <a:r>
              <a:rPr lang="fa-IR" dirty="0"/>
              <a:t>در حقوق ایران قتل و صدمات بدنی در صورتی عمد محسوب می‌شوند که شخص یا نیت انجام آن فعل را از قبل داشته یا فعل او نوعاً کشنده باشد. اگر فعل نوعاً کشنده باشد حتی اگر قصد قتل یا صدمه وجود نداشته باشد قتل عمد محسوب می‌شود و اگر فعل او به قصد صدمه زدن انجام شده باشد ولی کشنده نباشد ولی تصادفاً منجر به مرگ شده باشد قتل شبه عمد است. در قوانین ایران جنایات غیرعمد (در حقوق اسلامی هر فعلی که به تمامیت جسمانی انسان لطمه بزند جنایت نامیده می‌شود) به چهار صورت «شبه‌عمد»، «خطای محض»، «در حکم شبه‌عمد»، «در حکم خطای محض» تقسیم می‌شوند:</a:t>
            </a:r>
          </a:p>
          <a:p>
            <a:pPr marL="137160" indent="0">
              <a:buNone/>
            </a:pPr>
            <a:endParaRPr lang="fa-IR" dirty="0"/>
          </a:p>
          <a:p>
            <a:pPr marL="137160" indent="0">
              <a:buNone/>
            </a:pPr>
            <a:r>
              <a:rPr lang="fa-IR" dirty="0"/>
              <a:t>تصادفات رانندگی از مصادیق مهم قتل غیر عمد هستند . در این نوع قتل فرد مقصر به قصاص محکوم نمی‌شود بلکه به پرداخت دیه از جنبه حقوق فردی به وراث متوفی محکوم می‌شود، همچنین از جنبه عمومی جرم به جهت قصور انجام داده با حکم قاضی می‌تواند به مجازاتهایی مانند زندان یا جریمه نقدی محکوم شود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26018462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067800" cy="6233160"/>
          </a:xfrm>
        </p:spPr>
        <p:txBody>
          <a:bodyPr>
            <a:normAutofit fontScale="77500" lnSpcReduction="20000"/>
          </a:bodyPr>
          <a:lstStyle/>
          <a:p>
            <a:pPr marL="137160" indent="0">
              <a:buNone/>
            </a:pPr>
            <a:endParaRPr lang="fa-IR" dirty="0"/>
          </a:p>
          <a:p>
            <a:pPr marL="137160" indent="0">
              <a:buNone/>
            </a:pPr>
            <a:r>
              <a:rPr lang="fa-IR" dirty="0"/>
              <a:t>مطابق ماده ۶۱۶ قانون مجازات اسلامی در صورتی که قتل غیر عمد به واسطه بی‌احتیاطی یا بی‌مبالاتی یا اقدام به امری که مرتکب در آن مهارت نداشته است یا به سبب عدم رعایت نظامات واقع شود مسبب علاوه بر پرداخت دیه به حبس از یک تا سه سال محکوم خواهد شد.</a:t>
            </a:r>
          </a:p>
          <a:p>
            <a:pPr marL="137160" indent="0">
              <a:buNone/>
            </a:pPr>
            <a:endParaRPr lang="fa-IR" dirty="0"/>
          </a:p>
          <a:p>
            <a:pPr marL="137160" indent="0">
              <a:buNone/>
            </a:pPr>
            <a:r>
              <a:rPr lang="fa-IR" dirty="0"/>
              <a:t>خطای محض</a:t>
            </a:r>
          </a:p>
          <a:p>
            <a:pPr marL="137160" indent="0">
              <a:buNone/>
            </a:pPr>
            <a:r>
              <a:rPr lang="fa-IR" dirty="0"/>
              <a:t>جنایت خطای محض زمانی اتفاق می‌افتد که شخص نه قصد انجام فعل را داشته و نه قصد لطمه رساندن اما به صورت کاملاً اتفاقی موجب قتل یا صدمه بر شخصی شده‌است «ماننده آنکه تیری را به قصد شکاری رها کند و به شخصی برخورد نماید».</a:t>
            </a:r>
          </a:p>
          <a:p>
            <a:pPr marL="137160" indent="0">
              <a:buNone/>
            </a:pPr>
            <a:endParaRPr lang="fa-IR" dirty="0"/>
          </a:p>
          <a:p>
            <a:pPr marL="137160" indent="0">
              <a:buNone/>
            </a:pPr>
            <a:r>
              <a:rPr lang="fa-IR" dirty="0"/>
              <a:t>در حکم خطای محض</a:t>
            </a:r>
          </a:p>
          <a:p>
            <a:pPr marL="137160" indent="0">
              <a:buNone/>
            </a:pPr>
            <a:r>
              <a:rPr lang="fa-IR" dirty="0"/>
              <a:t>جنایاتی که توسط اشخاص مجنون[۲]، صغیر (پسران پیش از سن ۱۵ سال قمری و دختران پیش از نه سال قمری) یا در حال خواب اتفاق بیفتد.</a:t>
            </a:r>
          </a:p>
          <a:p>
            <a:pPr marL="137160" indent="0">
              <a:buNone/>
            </a:pPr>
            <a:endParaRPr lang="fa-IR" dirty="0"/>
          </a:p>
          <a:p>
            <a:pPr marL="137160" indent="0">
              <a:buNone/>
            </a:pPr>
            <a:r>
              <a:rPr lang="fa-IR" dirty="0"/>
              <a:t>جنایت شبه‌عمد</a:t>
            </a:r>
          </a:p>
          <a:p>
            <a:pPr marL="137160" indent="0">
              <a:buNone/>
            </a:pPr>
            <a:r>
              <a:rPr lang="fa-IR" dirty="0"/>
              <a:t>قتل شبه عمد زمانی است که جانی قصد کشتن شخص را نداشته و فعل او نیز نوعأ کشنده نبوده اما فعل منجر به قتل را با نیت قبلی انجام داده است. در ماده ۲۹۵ قانون مجازات اسلامی مثال‌های این نوع جنایت اینچنین ذکر شده‌اند «مانند آنکه کسی را به قصد تأدیب به نحوی که نوعأ سبب جنایت نمی‌شود بزند و اتفاقاً موجب جنایت گردد، یا طبیبی مباشرتاً بیماری را به طور متعارف معالجه کند و اتفاقأ سبب جنایت بر او شود».</a:t>
            </a:r>
          </a:p>
        </p:txBody>
      </p:sp>
    </p:spTree>
    <p:extLst>
      <p:ext uri="{BB962C8B-B14F-4D97-AF65-F5344CB8AC3E}">
        <p14:creationId xmlns:p14="http://schemas.microsoft.com/office/powerpoint/2010/main" val="2659970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080760"/>
          </a:xfrm>
        </p:spPr>
        <p:txBody>
          <a:bodyPr>
            <a:normAutofit fontScale="85000" lnSpcReduction="20000"/>
          </a:bodyPr>
          <a:lstStyle/>
          <a:p>
            <a:pPr marL="137160" indent="0">
              <a:buNone/>
            </a:pPr>
            <a:r>
              <a:rPr lang="fa-IR" dirty="0">
                <a:cs typeface="B Titr" pitchFamily="2" charset="-78"/>
              </a:rPr>
              <a:t>قتل عمد و غیر عمد در ورزش</a:t>
            </a:r>
          </a:p>
          <a:p>
            <a:pPr marL="137160" indent="0">
              <a:buNone/>
            </a:pPr>
            <a:r>
              <a:rPr lang="fa-IR" dirty="0"/>
              <a:t>تعداد </a:t>
            </a:r>
            <a:r>
              <a:rPr lang="fa-IR" dirty="0" smtClean="0"/>
              <a:t>از جرایم در </a:t>
            </a:r>
            <a:r>
              <a:rPr lang="fa-IR" dirty="0"/>
              <a:t>ارتباط با مرگ انسان است </a:t>
            </a:r>
            <a:r>
              <a:rPr lang="fa-IR" dirty="0" smtClean="0"/>
              <a:t>که در </a:t>
            </a:r>
            <a:r>
              <a:rPr lang="fa-IR" dirty="0"/>
              <a:t>طبقه قتل قرار می گیرند .</a:t>
            </a:r>
          </a:p>
          <a:p>
            <a:pPr marL="137160" indent="0">
              <a:buNone/>
            </a:pPr>
            <a:r>
              <a:rPr lang="fa-IR" dirty="0"/>
              <a:t>جرائمی که مربوط به مرگ غیر قانونی هستند در طبقه قتل عمد و غیر عمد قرار می گیرند .</a:t>
            </a:r>
          </a:p>
          <a:p>
            <a:pPr marL="137160" indent="0">
              <a:buNone/>
            </a:pPr>
            <a:r>
              <a:rPr lang="fa-IR" dirty="0"/>
              <a:t>رکن اساسی در ارتباط با این دو موضوع ( قتل عمد و غیر عمد ) به وسیله عنصر روانی باعث متمایز شدنشان می شود .</a:t>
            </a:r>
          </a:p>
          <a:p>
            <a:pPr marL="137160" indent="0">
              <a:buNone/>
            </a:pPr>
            <a:r>
              <a:rPr lang="fa-IR" dirty="0"/>
              <a:t>قتل به طور کلی سوء‌نیت را نیاز دارد بدین معنی : </a:t>
            </a:r>
          </a:p>
          <a:p>
            <a:pPr marL="137160" indent="0">
              <a:buNone/>
            </a:pPr>
            <a:r>
              <a:rPr lang="fa-IR" dirty="0">
                <a:solidFill>
                  <a:srgbClr val="FFFF00"/>
                </a:solidFill>
                <a:cs typeface="B Titr" pitchFamily="2" charset="-78"/>
              </a:rPr>
              <a:t>عملی که باعث مرگ می شود باید با قصد ایجاد مرگ یا صدمه شدید بدنی انجام گرفته باشد .</a:t>
            </a:r>
          </a:p>
          <a:p>
            <a:pPr marL="137160" indent="0">
              <a:buNone/>
            </a:pPr>
            <a:r>
              <a:rPr lang="fa-IR" dirty="0"/>
              <a:t>در مواردی همراه با بی احتیاطی و بی موالاتی به عنوان نتیجه در نظر گرفته می شود .</a:t>
            </a:r>
          </a:p>
          <a:p>
            <a:pPr marL="137160" indent="0">
              <a:buNone/>
            </a:pPr>
            <a:r>
              <a:rPr lang="fa-IR" dirty="0"/>
              <a:t>مورد مهم و نکته تاثیر گذار در زمینه ورزشی در ارتباط با قتل عمد این است که </a:t>
            </a:r>
            <a:r>
              <a:rPr lang="fa-IR" dirty="0" smtClean="0">
                <a:solidFill>
                  <a:srgbClr val="FFFF00"/>
                </a:solidFill>
                <a:cs typeface="B Titr" pitchFamily="2" charset="-78"/>
              </a:rPr>
              <a:t>اثبات </a:t>
            </a:r>
            <a:r>
              <a:rPr lang="fa-IR" dirty="0">
                <a:solidFill>
                  <a:srgbClr val="FFFF00"/>
                </a:solidFill>
                <a:cs typeface="B Titr" pitchFamily="2" charset="-78"/>
              </a:rPr>
              <a:t>عنصر قتل عمد</a:t>
            </a:r>
            <a:r>
              <a:rPr lang="fa-IR" dirty="0"/>
              <a:t> در حیطه ورزش بسیار مشکل است </a:t>
            </a:r>
            <a:r>
              <a:rPr lang="fa-IR" dirty="0" smtClean="0"/>
              <a:t>.</a:t>
            </a:r>
            <a:endParaRPr lang="fa-IR" dirty="0"/>
          </a:p>
          <a:p>
            <a:pPr marL="137160" indent="0">
              <a:buNone/>
            </a:pPr>
            <a:r>
              <a:rPr lang="fa-IR" dirty="0"/>
              <a:t>حالتی را که یک فرد با بیرون کشیدن چاقو منجر به فوت فردی می شود به ندرت در ورزش مشاهده می شود اما در درگیری های فیزیکی و ضربات دست و پا که در حین رقابت ورزشی در حیطه قوانین و مقررات آن رشته ورزشی سبب صدمات عمدی و یا فوت فرد مقابل می شود به دلیل این که با سوء‌نیت قبلی و با قصد آسیب صورت نگرفته مشمول قوانین مرتبط با قتل عمد نمی شود</a:t>
            </a:r>
          </a:p>
          <a:p>
            <a:pPr marL="137160" indent="0">
              <a:buNone/>
            </a:pPr>
            <a:endParaRPr lang="fa-IR" dirty="0"/>
          </a:p>
        </p:txBody>
      </p:sp>
    </p:spTree>
    <p:extLst>
      <p:ext uri="{BB962C8B-B14F-4D97-AF65-F5344CB8AC3E}">
        <p14:creationId xmlns:p14="http://schemas.microsoft.com/office/powerpoint/2010/main" val="858676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553200"/>
          </a:xfrm>
        </p:spPr>
        <p:txBody>
          <a:bodyPr>
            <a:normAutofit fontScale="92500" lnSpcReduction="20000"/>
          </a:bodyPr>
          <a:lstStyle/>
          <a:p>
            <a:pPr marL="137160" indent="0">
              <a:buNone/>
            </a:pPr>
            <a:r>
              <a:rPr lang="fa-IR" dirty="0">
                <a:cs typeface="B Titr" pitchFamily="2" charset="-78"/>
              </a:rPr>
              <a:t>قوانین مربوط به صدمات جانی در قانون مجازات اسلامی</a:t>
            </a:r>
          </a:p>
          <a:p>
            <a:pPr marL="137160" indent="0">
              <a:buNone/>
            </a:pPr>
            <a:r>
              <a:rPr lang="fa-IR" dirty="0"/>
              <a:t>ماده 616 قانون مجازات اسلامی : در صورتی که قتل عمدی به واسطه بی احتیاطی یا بی موالاتی یا اقدام به امری که مرتکب در آن مهارت نداشته باشد یا به سبب عدم رعایت نظامات واقع شود ،‌مسبب به حبس از یک تا سه سال و نیز به پرداخت دیه در صورت مطالبه از ناحیه اولیاء‌دم محکوم خواهد شد .</a:t>
            </a:r>
          </a:p>
          <a:p>
            <a:pPr marL="137160" indent="0">
              <a:buNone/>
            </a:pPr>
            <a:r>
              <a:rPr lang="fa-IR" dirty="0"/>
              <a:t>ماده 297 قانون مجازات اسلامی : دیه قتل مرد مسلمان یکی از امور ششگانه ذیل است :</a:t>
            </a:r>
          </a:p>
          <a:p>
            <a:pPr marL="137160" indent="0">
              <a:buNone/>
            </a:pPr>
            <a:r>
              <a:rPr lang="fa-IR" dirty="0"/>
              <a:t>یکصد شتر سالم و بدون عیب که خیلی لاغر نباشد .</a:t>
            </a:r>
          </a:p>
          <a:p>
            <a:pPr marL="137160" indent="0">
              <a:buNone/>
            </a:pPr>
            <a:r>
              <a:rPr lang="fa-IR" dirty="0"/>
              <a:t>دویست گاو سالم و بدون عیب که خیلی لاغر نباشد .</a:t>
            </a:r>
          </a:p>
          <a:p>
            <a:pPr marL="137160" indent="0">
              <a:buNone/>
            </a:pPr>
            <a:r>
              <a:rPr lang="fa-IR" dirty="0"/>
              <a:t>یه هزار گوسفند سالم و بدون عیب که خیلی لاغر نباشد .</a:t>
            </a:r>
          </a:p>
          <a:p>
            <a:pPr marL="137160" indent="0">
              <a:buNone/>
            </a:pPr>
            <a:r>
              <a:rPr lang="fa-IR" dirty="0"/>
              <a:t>دویست دست لباس سالم از جنس حله های یمن</a:t>
            </a:r>
          </a:p>
          <a:p>
            <a:pPr marL="137160" indent="0">
              <a:buNone/>
            </a:pPr>
            <a:r>
              <a:rPr lang="fa-IR" dirty="0"/>
              <a:t>یک هزار دینار مسکوک سالم و غیر مغشوش که هر دینار یک مثال شرعی طلا به وزن 18 نخود است .</a:t>
            </a:r>
          </a:p>
          <a:p>
            <a:pPr marL="137160" indent="0">
              <a:buNone/>
            </a:pPr>
            <a:r>
              <a:rPr lang="fa-IR" dirty="0"/>
              <a:t>ده هزار درهم مسکوک سالم و غیر مغشوش که هر درهم به وزن 6/12 نخود نقره می باشد .</a:t>
            </a:r>
          </a:p>
          <a:p>
            <a:pPr marL="137160" indent="0">
              <a:buNone/>
            </a:pPr>
            <a:r>
              <a:rPr lang="fa-IR" dirty="0"/>
              <a:t>ماده 300 مجازات اسلامی : دیه قتل زن مسلمان خواه عمدی و خواه غیر عمدی نصف دیه مرد مسلمان است</a:t>
            </a:r>
          </a:p>
          <a:p>
            <a:pPr marL="137160" indent="0">
              <a:buNone/>
            </a:pPr>
            <a:endParaRPr lang="fa-IR" dirty="0"/>
          </a:p>
        </p:txBody>
      </p:sp>
    </p:spTree>
    <p:extLst>
      <p:ext uri="{BB962C8B-B14F-4D97-AF65-F5344CB8AC3E}">
        <p14:creationId xmlns:p14="http://schemas.microsoft.com/office/powerpoint/2010/main" val="21186634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81800"/>
          </a:xfrm>
        </p:spPr>
        <p:txBody>
          <a:bodyPr>
            <a:normAutofit fontScale="77500" lnSpcReduction="20000"/>
          </a:bodyPr>
          <a:lstStyle/>
          <a:p>
            <a:pPr marL="137160" indent="0">
              <a:buNone/>
            </a:pPr>
            <a:r>
              <a:rPr lang="fa-IR" dirty="0">
                <a:cs typeface="B Titr" pitchFamily="2" charset="-78"/>
              </a:rPr>
              <a:t>بی احتیاطی جزایی</a:t>
            </a:r>
          </a:p>
          <a:p>
            <a:pPr marL="137160" indent="0">
              <a:buNone/>
            </a:pPr>
            <a:r>
              <a:rPr lang="fa-IR" dirty="0"/>
              <a:t>بی احتیاطی جزایی در ورزش مشمول مسئولیت جزایی می شود</a:t>
            </a:r>
          </a:p>
          <a:p>
            <a:pPr marL="137160" indent="0">
              <a:buNone/>
            </a:pPr>
            <a:r>
              <a:rPr lang="fa-IR" dirty="0"/>
              <a:t>مدیران ورزش جهت پیشگیری از نوع جرم و حوادث در ورزش و استادیوم های ورزشی باید نکات زیر را رعایت نمایند :</a:t>
            </a:r>
          </a:p>
          <a:p>
            <a:pPr marL="137160" indent="0">
              <a:buNone/>
            </a:pPr>
            <a:r>
              <a:rPr lang="fa-IR" dirty="0"/>
              <a:t>1 – مدیران از چک لیست های مناسبی جهت بررسی امکانات و تجهیزات اماکن ورزشی برخوردار باشند تا خطر بروز حوادث به حداقل ممکن برسی .</a:t>
            </a:r>
          </a:p>
          <a:p>
            <a:pPr marL="137160" indent="0">
              <a:buNone/>
            </a:pPr>
            <a:r>
              <a:rPr lang="fa-IR" dirty="0"/>
              <a:t>2 – برخوردار بودن اماکن ورزشی از ورودی و خروجی های ویژه برای بازیکن ، مربی و عموم</a:t>
            </a:r>
          </a:p>
          <a:p>
            <a:pPr marL="137160" indent="0">
              <a:buNone/>
            </a:pPr>
            <a:r>
              <a:rPr lang="fa-IR" dirty="0"/>
              <a:t>3 – در نظر گرفتن وسایلی برای جلوگیری از هجوم تماشاگران به میدان رقابت ورزشی</a:t>
            </a:r>
          </a:p>
          <a:p>
            <a:pPr marL="137160" indent="0">
              <a:buNone/>
            </a:pPr>
            <a:r>
              <a:rPr lang="fa-IR" dirty="0"/>
              <a:t>4 – در نظر گرفتن مکان های ویژه و خاص برای ارائه بلیط ( بر روی هر بلیط باید مکان و شماره صندلی درج شده باشد . )</a:t>
            </a:r>
          </a:p>
          <a:p>
            <a:pPr marL="137160" indent="0">
              <a:buNone/>
            </a:pPr>
            <a:r>
              <a:rPr lang="fa-IR" dirty="0"/>
              <a:t>5 – در نظر گرفتن آژیرهای خطر در مکان های مناسب</a:t>
            </a:r>
          </a:p>
          <a:p>
            <a:pPr marL="137160" indent="0">
              <a:buNone/>
            </a:pPr>
            <a:r>
              <a:rPr lang="fa-IR" dirty="0"/>
              <a:t>6 – در نظر گرفتن ابزارهای ایمنی و کمک های اولیه در مکان های مناسب</a:t>
            </a:r>
          </a:p>
          <a:p>
            <a:pPr marL="137160" indent="0">
              <a:buNone/>
            </a:pPr>
            <a:r>
              <a:rPr lang="fa-IR" dirty="0"/>
              <a:t>اقدامات لازم پس از وقوع حادثه</a:t>
            </a:r>
          </a:p>
          <a:p>
            <a:pPr marL="137160" indent="0">
              <a:buNone/>
            </a:pPr>
            <a:r>
              <a:rPr lang="fa-IR" dirty="0"/>
              <a:t>آن چیزی که بسیار مهم است اثبات بی گناهی در دادگاه بر اساس مستندات و دلایل قانونی می باشد .</a:t>
            </a:r>
          </a:p>
          <a:p>
            <a:pPr marL="137160" indent="0">
              <a:buNone/>
            </a:pPr>
            <a:endParaRPr lang="fa-IR" dirty="0"/>
          </a:p>
          <a:p>
            <a:pPr marL="137160" indent="0">
              <a:buNone/>
            </a:pPr>
            <a:r>
              <a:rPr lang="fa-IR" dirty="0"/>
              <a:t>تنظیم گزارش پس از حادثه از مهم ترین وظایف مدیر است ،‌به عبارتی پس از بروز حادثه سریعا باید اقدام به تهیه و تنظیم صورتجلسه نمود . صورت جلسه باید حاوی جزئیات کامل حادثه باشد و به امضای چند نفر از شاهدان که در محل حضور داشته اند برسد .</a:t>
            </a:r>
          </a:p>
          <a:p>
            <a:pPr marL="137160" indent="0">
              <a:buNone/>
            </a:pPr>
            <a:endParaRPr lang="fa-IR" dirty="0"/>
          </a:p>
          <a:p>
            <a:pPr marL="137160" indent="0">
              <a:buNone/>
            </a:pPr>
            <a:r>
              <a:rPr lang="fa-IR" dirty="0"/>
              <a:t>بهتر است مدیران و سرپرستان ورزشی محلی را جهت نگهداری و بایگانی اصل یا تصویری از اسناد مربوطه در نظر گیرند</a:t>
            </a:r>
          </a:p>
          <a:p>
            <a:pPr marL="137160" indent="0">
              <a:buNone/>
            </a:pPr>
            <a:endParaRPr lang="fa-IR" dirty="0"/>
          </a:p>
        </p:txBody>
      </p:sp>
    </p:spTree>
    <p:extLst>
      <p:ext uri="{BB962C8B-B14F-4D97-AF65-F5344CB8AC3E}">
        <p14:creationId xmlns:p14="http://schemas.microsoft.com/office/powerpoint/2010/main" val="34290520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137160" indent="0">
              <a:buNone/>
            </a:pPr>
            <a:r>
              <a:rPr lang="fa-IR" dirty="0">
                <a:cs typeface="B Titr" pitchFamily="2" charset="-78"/>
              </a:rPr>
              <a:t>مسئولیت های قانونی مدیران در ورزش عبارت است از :</a:t>
            </a:r>
          </a:p>
          <a:p>
            <a:pPr marL="137160" indent="0">
              <a:buNone/>
            </a:pPr>
            <a:endParaRPr lang="fa-IR" dirty="0"/>
          </a:p>
          <a:p>
            <a:pPr marL="137160" indent="0">
              <a:buNone/>
            </a:pPr>
            <a:r>
              <a:rPr lang="fa-IR" dirty="0"/>
              <a:t>1 – مراقبت از سلامت جسمانی   2 – مراقبت از سلامت روانی        3 – مراقبت از سلامت اخلاقی</a:t>
            </a:r>
          </a:p>
          <a:p>
            <a:pPr marL="137160" indent="0">
              <a:buNone/>
            </a:pPr>
            <a:endParaRPr lang="fa-IR" dirty="0">
              <a:cs typeface="B Titr" pitchFamily="2" charset="-78"/>
            </a:endParaRPr>
          </a:p>
          <a:p>
            <a:pPr marL="137160" indent="0">
              <a:buNone/>
            </a:pPr>
            <a:r>
              <a:rPr lang="fa-IR" dirty="0">
                <a:cs typeface="B Titr" pitchFamily="2" charset="-78"/>
              </a:rPr>
              <a:t>مصادیق ( وظایف و ماموریت های ) مدیران در مراکز ورزشی</a:t>
            </a:r>
          </a:p>
          <a:p>
            <a:pPr marL="137160" indent="0">
              <a:buNone/>
            </a:pPr>
            <a:r>
              <a:rPr lang="fa-IR" dirty="0" smtClean="0">
                <a:cs typeface="B Titr" pitchFamily="2" charset="-78"/>
              </a:rPr>
              <a:t>1 </a:t>
            </a:r>
            <a:r>
              <a:rPr lang="fa-IR" dirty="0">
                <a:cs typeface="B Titr" pitchFamily="2" charset="-78"/>
              </a:rPr>
              <a:t>– صلاحیت فنی مربیان</a:t>
            </a:r>
          </a:p>
          <a:p>
            <a:pPr marL="137160" indent="0">
              <a:buNone/>
            </a:pPr>
            <a:r>
              <a:rPr lang="fa-IR" dirty="0" smtClean="0"/>
              <a:t>مربیان </a:t>
            </a:r>
            <a:r>
              <a:rPr lang="fa-IR" dirty="0"/>
              <a:t>و مدیران ورزشی که از ارکان مهم فعالیت های ورزشی محسوب می شوند مکلف هستند با رعایت کلیه موازین ایمنی ، بهداشتی و اخلاقی ، تمرینات و آموزش های لازم را ارائه دهند و از هیچ کوششی در جهت رشد و تعالی عملی و علمی شاگردان دریغ ننمایند .</a:t>
            </a:r>
          </a:p>
          <a:p>
            <a:pPr marL="137160" indent="0">
              <a:buNone/>
            </a:pPr>
            <a:r>
              <a:rPr lang="fa-IR" dirty="0" smtClean="0"/>
              <a:t>*</a:t>
            </a:r>
            <a:r>
              <a:rPr lang="fa-IR" dirty="0"/>
              <a:t>در این مسیر وظیفه رسیدگی و کنترل صلاحیت های فنی و علمی مربیان به عهده مدیران ورزشی می باشد .</a:t>
            </a:r>
          </a:p>
          <a:p>
            <a:pPr marL="137160" indent="0">
              <a:buNone/>
            </a:pPr>
            <a:endParaRPr lang="fa-IR" dirty="0"/>
          </a:p>
          <a:p>
            <a:pPr marL="137160" indent="0">
              <a:buNone/>
            </a:pPr>
            <a:r>
              <a:rPr lang="fa-IR" dirty="0">
                <a:cs typeface="B Titr" pitchFamily="2" charset="-78"/>
              </a:rPr>
              <a:t>2 – نظارت بر برنامه های آموزشی تمرین در ورزش</a:t>
            </a:r>
          </a:p>
          <a:p>
            <a:pPr marL="137160" indent="0">
              <a:buNone/>
            </a:pPr>
            <a:r>
              <a:rPr lang="fa-IR" dirty="0" smtClean="0"/>
              <a:t>طبق </a:t>
            </a:r>
            <a:r>
              <a:rPr lang="fa-IR" dirty="0"/>
              <a:t>اصول و ضوابط ابلاغی از سوی فدراسیون های مربوطه و مطابق با آخرین متدهای علمی و فنی کلیه آموزش های ورزشکاران  در اماکن ورزشی ارائه می گردد .</a:t>
            </a:r>
          </a:p>
          <a:p>
            <a:pPr marL="137160" indent="0">
              <a:buNone/>
            </a:pPr>
            <a:endParaRPr lang="fa-IR" dirty="0"/>
          </a:p>
          <a:p>
            <a:pPr marL="137160" indent="0">
              <a:buNone/>
            </a:pPr>
            <a:r>
              <a:rPr lang="fa-IR" dirty="0">
                <a:cs typeface="B Titr" pitchFamily="2" charset="-78"/>
              </a:rPr>
              <a:t>3 – سرکشی به اماکن و تجهیزات ورزشی</a:t>
            </a:r>
          </a:p>
          <a:p>
            <a:pPr marL="137160" indent="0">
              <a:buNone/>
            </a:pPr>
            <a:r>
              <a:rPr lang="fa-IR" dirty="0" smtClean="0"/>
              <a:t>تجهیزات </a:t>
            </a:r>
            <a:r>
              <a:rPr lang="fa-IR" dirty="0"/>
              <a:t>و اماکن ورزشی از جمله موارد مهمی هستند که هر ساله به علت بی اطلاعی و بی دقتی مدیران و به علت عدم سرکشی ، کنترل ، رفع و بازسازی نقایص به وجود آمده در اثر مرور زمان باعث بروز خسارات و خطرات گوناگونی برای ورزشکاران و استفاده کنندگان از اماکن می شود . </a:t>
            </a:r>
          </a:p>
          <a:p>
            <a:pPr marL="137160" indent="0">
              <a:buNone/>
            </a:pPr>
            <a:r>
              <a:rPr lang="fa-IR" dirty="0" smtClean="0"/>
              <a:t>ازجمله </a:t>
            </a:r>
            <a:r>
              <a:rPr lang="fa-IR" dirty="0"/>
              <a:t>می توان به خرابی تاسیسات ورزشی ، آسیب های به وجود آمده در اثر نا کارآمدی تجهیزات ورزشی ، برق گرفتگی ، آتش سوزی و تخریب جایگاه ها را نام برد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31855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r" rtl="1"/>
            <a:r>
              <a:rPr lang="fa-IR" b="1" dirty="0" smtClean="0"/>
              <a:t>حقوق ورزش در جهان:</a:t>
            </a:r>
            <a:endParaRPr lang="en-US" b="1" dirty="0"/>
          </a:p>
        </p:txBody>
      </p:sp>
      <p:sp>
        <p:nvSpPr>
          <p:cNvPr id="3" name="Content Placeholder 2"/>
          <p:cNvSpPr>
            <a:spLocks noGrp="1"/>
          </p:cNvSpPr>
          <p:nvPr>
            <p:ph idx="1"/>
          </p:nvPr>
        </p:nvSpPr>
        <p:spPr>
          <a:xfrm>
            <a:off x="0" y="1295400"/>
            <a:ext cx="9144000" cy="5562600"/>
          </a:xfrm>
        </p:spPr>
        <p:txBody>
          <a:bodyPr>
            <a:normAutofit/>
          </a:bodyPr>
          <a:lstStyle/>
          <a:p>
            <a:pPr algn="just" rtl="1">
              <a:buNone/>
            </a:pPr>
            <a:r>
              <a:rPr lang="fa-IR" dirty="0" smtClean="0">
                <a:cs typeface="B Zar" pitchFamily="2" charset="-78"/>
              </a:rPr>
              <a:t>●</a:t>
            </a:r>
            <a:r>
              <a:rPr lang="fa-IR" dirty="0" smtClean="0"/>
              <a:t> </a:t>
            </a:r>
            <a:r>
              <a:rPr lang="fa-IR" dirty="0" smtClean="0">
                <a:cs typeface="B Zar" pitchFamily="2" charset="-78"/>
              </a:rPr>
              <a:t>نخستین بار واژه«حقوق ورزش» در سال 1984 در برنامه گروه آزمایشی تربیت بدنی و ورزش دانشگاه آریستولیان تسالونیکی یونان استفاده و در دانشگاه آتن تدریس شد .</a:t>
            </a:r>
          </a:p>
          <a:p>
            <a:pPr algn="just" rtl="1">
              <a:buNone/>
            </a:pPr>
            <a:r>
              <a:rPr lang="fa-IR" dirty="0" smtClean="0">
                <a:cs typeface="B Zar" pitchFamily="2" charset="-78"/>
              </a:rPr>
              <a:t>● نخستین کنگره ملی حقوق ورزشی در سال 1990 توسط مرکز تحقیقات هلنی</a:t>
            </a:r>
            <a:r>
              <a:rPr lang="en-US" dirty="0" smtClean="0">
                <a:cs typeface="B Zar" pitchFamily="2" charset="-78"/>
              </a:rPr>
              <a:t>(</a:t>
            </a:r>
            <a:r>
              <a:rPr lang="en-US" dirty="0" err="1" smtClean="0">
                <a:cs typeface="B Zar" pitchFamily="2" charset="-78"/>
              </a:rPr>
              <a:t>hcrsl</a:t>
            </a:r>
            <a:r>
              <a:rPr lang="en-US" dirty="0" smtClean="0">
                <a:cs typeface="B Zar" pitchFamily="2" charset="-78"/>
              </a:rPr>
              <a:t>)</a:t>
            </a:r>
            <a:r>
              <a:rPr lang="fa-IR" dirty="0" smtClean="0">
                <a:cs typeface="B Zar" pitchFamily="2" charset="-78"/>
              </a:rPr>
              <a:t> و با کمک دانشگاه تسالی آتن برگزار شد و متعاقب آن در سال 1992، مرکز آموزش حقوق ورزشی دانشگاه آتن همراه با نمایندگان یونانی و دیگر کشورها ، نخستین کنگره بین المللی حقوق ورزشی را برگزار کرد و در این کنگره ، جامعه بین المللی حقوق ورزشی بنا گذارده شد.</a:t>
            </a:r>
          </a:p>
          <a:p>
            <a:pPr algn="just" rtl="1">
              <a:buNone/>
            </a:pPr>
            <a:endParaRPr lang="fa-IR" dirty="0" smtClean="0">
              <a:cs typeface="B Zar" pitchFamily="2" charset="-78"/>
            </a:endParaRPr>
          </a:p>
        </p:txBody>
      </p:sp>
    </p:spTree>
    <p:extLst>
      <p:ext uri="{BB962C8B-B14F-4D97-AF65-F5344CB8AC3E}">
        <p14:creationId xmlns:p14="http://schemas.microsoft.com/office/powerpoint/2010/main" val="3481210988"/>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fontScale="92500" lnSpcReduction="10000"/>
          </a:bodyPr>
          <a:lstStyle/>
          <a:p>
            <a:pPr marL="137160" indent="0">
              <a:buNone/>
            </a:pPr>
            <a:r>
              <a:rPr lang="fa-IR" sz="2600" dirty="0">
                <a:cs typeface="B Titr" pitchFamily="2" charset="-78"/>
              </a:rPr>
              <a:t>4 – برنامه ریزی و سازمان دهی</a:t>
            </a:r>
          </a:p>
          <a:p>
            <a:pPr marL="137160" indent="0">
              <a:buNone/>
            </a:pPr>
            <a:r>
              <a:rPr lang="fa-IR" dirty="0" smtClean="0"/>
              <a:t>تشکیل </a:t>
            </a:r>
            <a:r>
              <a:rPr lang="fa-IR" dirty="0"/>
              <a:t>منظم کلاس های آموزشی ،‌دایر نمودن تمرینات ورزشی و برگزاری مسابقات رسمی و غیر رسمی ،‌تنظیم برنامه ریزی درست تمرین برای سنین و اقشار مختلف در اماکن ورزشی مبتنی است بر برنامه ریزی صحیح و سازماندهی دقیق که از سوی مدیران ورزشی صورت می گیرد .</a:t>
            </a:r>
          </a:p>
          <a:p>
            <a:pPr marL="137160" indent="0">
              <a:buNone/>
            </a:pPr>
            <a:endParaRPr lang="fa-IR" dirty="0"/>
          </a:p>
          <a:p>
            <a:pPr marL="137160" indent="0">
              <a:buNone/>
            </a:pPr>
            <a:r>
              <a:rPr lang="fa-IR" sz="2200" dirty="0">
                <a:cs typeface="B Titr" pitchFamily="2" charset="-78"/>
              </a:rPr>
              <a:t>5 – شناسایی ورزشکاران متخلف و برخورد با آنان</a:t>
            </a:r>
          </a:p>
          <a:p>
            <a:pPr marL="137160" indent="0">
              <a:buNone/>
            </a:pPr>
            <a:r>
              <a:rPr lang="fa-IR" dirty="0" smtClean="0"/>
              <a:t>یکی </a:t>
            </a:r>
            <a:r>
              <a:rPr lang="fa-IR" dirty="0"/>
              <a:t>از مهم ترین مسئولیت های قانونی مدیران شناسایی ورزشکاران متخلف و خاطی و اتخاذ تدابیر منطقی در برخورد با آنان باعث می شود ورزشکاران خاطی از ورزشکاران دیگر مجزا گردیده و متوجه این امر بشوند که رفتار و کرداری با آنان صورت می گیرد مطابق با موازین حقوقی ، قانونی و اخلاقی که شایسته ایشان است .</a:t>
            </a:r>
          </a:p>
          <a:p>
            <a:pPr marL="137160" indent="0">
              <a:buNone/>
            </a:pPr>
            <a:endParaRPr lang="fa-IR" dirty="0"/>
          </a:p>
          <a:p>
            <a:pPr marL="137160" indent="0">
              <a:buNone/>
            </a:pPr>
            <a:r>
              <a:rPr lang="fa-IR" sz="2200" dirty="0">
                <a:cs typeface="B Titr" pitchFamily="2" charset="-78"/>
              </a:rPr>
              <a:t>6 – توجه به اوضاع و شرایط حاکم بر فعالیت های ورزشی</a:t>
            </a:r>
          </a:p>
          <a:p>
            <a:pPr marL="137160" indent="0">
              <a:buNone/>
            </a:pPr>
            <a:r>
              <a:rPr lang="fa-IR" dirty="0" smtClean="0"/>
              <a:t>در </a:t>
            </a:r>
            <a:r>
              <a:rPr lang="fa-IR" dirty="0"/>
              <a:t>زمانی که شرایط جوی نامناسب برقرار است مانند صاعقه ، رعد و برق ، گرما و سرمای غیر عادی و سایر موارد مشابه که بر برگزاری تمرینات ، مسابقات ، اردوها و رویدادهای ورزشی تاثیرگذار است و حتی در مواردی باعث بروز حوادث ناگواری می شود جزء مهمترین مسئولیت های قانونی مدیران تعریف شده است .</a:t>
            </a:r>
          </a:p>
          <a:p>
            <a:pPr marL="137160" indent="0">
              <a:buNone/>
            </a:pPr>
            <a:endParaRPr lang="fa-IR" dirty="0"/>
          </a:p>
          <a:p>
            <a:endParaRPr lang="fa-IR" dirty="0"/>
          </a:p>
        </p:txBody>
      </p:sp>
    </p:spTree>
    <p:extLst>
      <p:ext uri="{BB962C8B-B14F-4D97-AF65-F5344CB8AC3E}">
        <p14:creationId xmlns:p14="http://schemas.microsoft.com/office/powerpoint/2010/main" val="3819278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534400" cy="6309360"/>
          </a:xfrm>
        </p:spPr>
        <p:txBody>
          <a:bodyPr>
            <a:normAutofit/>
          </a:bodyPr>
          <a:lstStyle/>
          <a:p>
            <a:pPr marL="137160" indent="0">
              <a:buNone/>
            </a:pPr>
            <a:r>
              <a:rPr lang="fa-IR" sz="2400" dirty="0">
                <a:cs typeface="B Titr" pitchFamily="2" charset="-78"/>
              </a:rPr>
              <a:t>7 – کمک به افراد مصدوم در ورزش</a:t>
            </a:r>
          </a:p>
          <a:p>
            <a:pPr marL="137160" indent="0">
              <a:buNone/>
            </a:pPr>
            <a:r>
              <a:rPr lang="fa-IR" dirty="0" smtClean="0"/>
              <a:t>بدین </a:t>
            </a:r>
            <a:r>
              <a:rPr lang="fa-IR" dirty="0"/>
              <a:t>معنی که اگر هر شخص یا اشخاصی که در معرض خطر جانی مشاهده شود مدیر می تواند با اقدام فوری خود و یا کمک طلبیدن ، ( به شرط نداشتن خطر برای خود )به شخص مورد نظر کمک کند و اگر از اقدام خودداری کند به حبس یا جزای نقدی محکوم خواهد شد .</a:t>
            </a:r>
          </a:p>
          <a:p>
            <a:pPr marL="137160" indent="0">
              <a:buNone/>
            </a:pPr>
            <a:endParaRPr lang="fa-IR" dirty="0"/>
          </a:p>
          <a:p>
            <a:pPr marL="137160" indent="0">
              <a:buNone/>
            </a:pPr>
            <a:r>
              <a:rPr lang="fa-IR" sz="2000" dirty="0">
                <a:cs typeface="B Titr" pitchFamily="2" charset="-78"/>
              </a:rPr>
              <a:t>8 – کنترل تردد رفت و آمد در اماکن ورزشی</a:t>
            </a:r>
          </a:p>
          <a:p>
            <a:pPr marL="137160" indent="0">
              <a:buNone/>
            </a:pPr>
            <a:r>
              <a:rPr lang="fa-IR" dirty="0" smtClean="0"/>
              <a:t>از </a:t>
            </a:r>
            <a:r>
              <a:rPr lang="fa-IR" dirty="0"/>
              <a:t>آن جایی که مکان ورزشی محل تردد گروه کثیری از نوجوانان و جوانان و سایر اقشار جامعه می باشد از حساسیت بالایی برخوردار بوده و لازم است که تردد افراد مرتبا از سوی مدیران در جهت جلوگیری از بروز انحرافات اخلاقی ، توزیع مواد مخدر ، فروش و توزیع داروهای زیان آور و حتی فعالیت های سیاسی در اماکن ورزشی جلوگیری شود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20803098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137160" indent="0">
              <a:buNone/>
            </a:pPr>
            <a:r>
              <a:rPr lang="fa-IR" sz="3200" b="1" dirty="0">
                <a:solidFill>
                  <a:srgbClr val="FFFF00"/>
                </a:solidFill>
              </a:rPr>
              <a:t>روش های کنترل از سوی مدیران در دو حیطه صورت می گیرد :</a:t>
            </a:r>
          </a:p>
          <a:p>
            <a:pPr marL="137160" indent="0">
              <a:buNone/>
            </a:pPr>
            <a:r>
              <a:rPr lang="fa-IR" b="1" dirty="0" smtClean="0"/>
              <a:t>1 </a:t>
            </a:r>
            <a:r>
              <a:rPr lang="fa-IR" b="1" dirty="0"/>
              <a:t>– جنبه کنترل</a:t>
            </a:r>
          </a:p>
          <a:p>
            <a:pPr marL="137160" indent="0">
              <a:buNone/>
            </a:pPr>
            <a:r>
              <a:rPr lang="fa-IR" dirty="0" smtClean="0"/>
              <a:t>که </a:t>
            </a:r>
            <a:r>
              <a:rPr lang="fa-IR" dirty="0"/>
              <a:t>شامل حیطه سخت افزاری ، نرم افزاری و جان افزاری است .</a:t>
            </a:r>
          </a:p>
          <a:p>
            <a:pPr marL="137160" indent="0">
              <a:buNone/>
            </a:pPr>
            <a:r>
              <a:rPr lang="fa-IR" b="1" dirty="0" smtClean="0">
                <a:solidFill>
                  <a:srgbClr val="FFFF00"/>
                </a:solidFill>
              </a:rPr>
              <a:t>سخت </a:t>
            </a:r>
            <a:r>
              <a:rPr lang="fa-IR" b="1" dirty="0">
                <a:solidFill>
                  <a:srgbClr val="FFFF00"/>
                </a:solidFill>
              </a:rPr>
              <a:t>افزار: </a:t>
            </a:r>
            <a:r>
              <a:rPr lang="fa-IR" dirty="0"/>
              <a:t>یعنی تمام عوامل ساختاری مثل اماکن ،‌تجهیزات ،‌استادیوم ،‌سالن ،‌محل رفت و آمد تماشاگران ، ورزشکاران و مربیان</a:t>
            </a:r>
          </a:p>
          <a:p>
            <a:pPr marL="137160" indent="0">
              <a:buNone/>
            </a:pPr>
            <a:r>
              <a:rPr lang="fa-IR" b="1" dirty="0" smtClean="0">
                <a:solidFill>
                  <a:srgbClr val="FFFF00"/>
                </a:solidFill>
              </a:rPr>
              <a:t>نرم </a:t>
            </a:r>
            <a:r>
              <a:rPr lang="fa-IR" b="1" dirty="0">
                <a:solidFill>
                  <a:srgbClr val="FFFF00"/>
                </a:solidFill>
              </a:rPr>
              <a:t>افزاری : </a:t>
            </a:r>
            <a:r>
              <a:rPr lang="fa-IR" dirty="0"/>
              <a:t>شامل کلیه عوامل مدیریتی و منابع انسانی که در اماکن و رویدادهای ورزشی به فعالیت می پردازند .</a:t>
            </a:r>
          </a:p>
          <a:p>
            <a:pPr marL="137160" indent="0">
              <a:buNone/>
            </a:pPr>
            <a:r>
              <a:rPr lang="fa-IR" b="1" dirty="0" smtClean="0">
                <a:solidFill>
                  <a:srgbClr val="FFFF00"/>
                </a:solidFill>
              </a:rPr>
              <a:t>جان </a:t>
            </a:r>
            <a:r>
              <a:rPr lang="fa-IR" b="1" dirty="0">
                <a:solidFill>
                  <a:srgbClr val="FFFF00"/>
                </a:solidFill>
              </a:rPr>
              <a:t>افزاری : </a:t>
            </a:r>
            <a:r>
              <a:rPr lang="fa-IR" dirty="0"/>
              <a:t>به وجود فرهنگ و تعصبات ملی گفته می شود که در هنگام برگزاری مسابقات می تواند سبب مشکل شود .</a:t>
            </a:r>
          </a:p>
          <a:p>
            <a:pPr marL="137160" indent="0">
              <a:buNone/>
            </a:pPr>
            <a:r>
              <a:rPr lang="fa-IR" dirty="0" smtClean="0"/>
              <a:t>عدم </a:t>
            </a:r>
            <a:r>
              <a:rPr lang="fa-IR" dirty="0"/>
              <a:t>کنترل تعصبات و احساسات منطقه ای به ویژه از سوی هواداران و تماشاگران سبب به وجود آمدن مشکلات بسیاری در ورزش می شود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4018518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pPr marL="137160" indent="0">
              <a:buNone/>
            </a:pPr>
            <a:r>
              <a:rPr lang="fa-IR" sz="3300" b="1" dirty="0">
                <a:solidFill>
                  <a:srgbClr val="FFFF00"/>
                </a:solidFill>
              </a:rPr>
              <a:t>2 – جنبه نوع کنترل</a:t>
            </a:r>
          </a:p>
          <a:p>
            <a:pPr marL="137160" indent="0">
              <a:buNone/>
            </a:pPr>
            <a:endParaRPr lang="fa-IR" dirty="0"/>
          </a:p>
          <a:p>
            <a:pPr marL="137160" indent="0">
              <a:buNone/>
            </a:pPr>
            <a:r>
              <a:rPr lang="fa-IR" b="1" dirty="0"/>
              <a:t>کنترل شامل </a:t>
            </a:r>
            <a:r>
              <a:rPr lang="fa-IR" b="1" dirty="0" smtClean="0"/>
              <a:t>:</a:t>
            </a:r>
          </a:p>
          <a:p>
            <a:pPr marL="137160" indent="0">
              <a:buNone/>
            </a:pPr>
            <a:r>
              <a:rPr lang="fa-IR" dirty="0" smtClean="0"/>
              <a:t> </a:t>
            </a:r>
            <a:r>
              <a:rPr lang="fa-IR" dirty="0"/>
              <a:t>الف – کنترل عینی        ب – کنترل عملکردی         ج – کنترل پیشگیرانه می باشد</a:t>
            </a:r>
          </a:p>
          <a:p>
            <a:pPr marL="137160" indent="0">
              <a:buNone/>
            </a:pPr>
            <a:endParaRPr lang="fa-IR" dirty="0"/>
          </a:p>
          <a:p>
            <a:pPr marL="137160" indent="0">
              <a:buNone/>
            </a:pPr>
            <a:r>
              <a:rPr lang="fa-IR" b="1" dirty="0"/>
              <a:t>کنترل عینی : </a:t>
            </a:r>
            <a:r>
              <a:rPr lang="fa-IR" dirty="0"/>
              <a:t>یعنی مشاهده دقیق وضعیت ظاهری اماکن و تجهیزات ورزشی جهت اطمینان از سلامت آن ها و صدور مجوز فعالیت و بهره برداری از سوی مدیر می با شد .</a:t>
            </a:r>
          </a:p>
          <a:p>
            <a:pPr marL="137160" indent="0">
              <a:buNone/>
            </a:pPr>
            <a:r>
              <a:rPr lang="fa-IR" b="1" dirty="0" smtClean="0"/>
              <a:t>کنترل </a:t>
            </a:r>
            <a:r>
              <a:rPr lang="fa-IR" b="1" dirty="0"/>
              <a:t>عملکردی : </a:t>
            </a:r>
            <a:r>
              <a:rPr lang="fa-IR" dirty="0"/>
              <a:t>عبارت است از آزمایش های علمی و اطلاع از کارکرد صحیح و دقیق و منظم دستگاه ها و امکانات ورزشی و اقدامات لازم در جهت رفع نقایص و معایب آ نها</a:t>
            </a:r>
          </a:p>
          <a:p>
            <a:pPr marL="137160" indent="0">
              <a:buNone/>
            </a:pPr>
            <a:r>
              <a:rPr lang="fa-IR" b="1" dirty="0" smtClean="0"/>
              <a:t>کنترل </a:t>
            </a:r>
            <a:r>
              <a:rPr lang="fa-IR" b="1" dirty="0"/>
              <a:t>پیشگیرانه : </a:t>
            </a:r>
            <a:r>
              <a:rPr lang="fa-IR" dirty="0"/>
              <a:t>بررسی شرایط عمومی حاکم و جو موجود بر فعالیت  اماکن ورزشی با بهره گیری از تجارب و حواس مدیر انجام می گیرد .</a:t>
            </a:r>
          </a:p>
          <a:p>
            <a:pPr marL="137160" indent="0">
              <a:buNone/>
            </a:pPr>
            <a:r>
              <a:rPr lang="fa-IR" dirty="0" smtClean="0"/>
              <a:t>*</a:t>
            </a:r>
            <a:r>
              <a:rPr lang="fa-IR" dirty="0"/>
              <a:t>شرایط اقلیمی ، آب و هوایی ، آلودگی ها بخصوص در استخرها از جنبه عوامل پیشگیرانه توسط مدیر می باشد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9883220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477000"/>
          </a:xfrm>
        </p:spPr>
        <p:txBody>
          <a:bodyPr>
            <a:normAutofit fontScale="92500" lnSpcReduction="20000"/>
          </a:bodyPr>
          <a:lstStyle/>
          <a:p>
            <a:pPr marL="137160" indent="0">
              <a:buNone/>
            </a:pPr>
            <a:r>
              <a:rPr lang="fa-IR" sz="3200" dirty="0">
                <a:cs typeface="B Titr" pitchFamily="2" charset="-78"/>
              </a:rPr>
              <a:t>وظایف اصلی مدیران در برگزاری رویداد ورزشی</a:t>
            </a:r>
          </a:p>
          <a:p>
            <a:pPr marL="137160" indent="0">
              <a:buNone/>
            </a:pPr>
            <a:endParaRPr lang="fa-IR" dirty="0"/>
          </a:p>
          <a:p>
            <a:pPr marL="137160" indent="0">
              <a:buNone/>
            </a:pPr>
            <a:r>
              <a:rPr lang="fa-IR" dirty="0"/>
              <a:t>1 – مکاتبه ، تشکیل جلسه و هماهنگ کردن زمان و مکان برگزاری با مشمولان انتظامی و امنیتی منطقه ( محل برگزاری مسابقه )</a:t>
            </a:r>
          </a:p>
          <a:p>
            <a:pPr marL="137160" indent="0">
              <a:buNone/>
            </a:pPr>
            <a:endParaRPr lang="fa-IR" dirty="0"/>
          </a:p>
          <a:p>
            <a:pPr marL="137160" indent="0">
              <a:buNone/>
            </a:pPr>
            <a:r>
              <a:rPr lang="fa-IR" dirty="0"/>
              <a:t>2 – پاک سازی و آزاد سازی محوطه ورزشگاه از وجود وسایل اضافی در جهت رفت و آمد و تردد افراد حاضر در رویدادهای ورزشی</a:t>
            </a:r>
          </a:p>
          <a:p>
            <a:pPr marL="137160" indent="0">
              <a:buNone/>
            </a:pPr>
            <a:endParaRPr lang="fa-IR" dirty="0"/>
          </a:p>
          <a:p>
            <a:pPr marL="137160" indent="0">
              <a:buNone/>
            </a:pPr>
            <a:r>
              <a:rPr lang="fa-IR" dirty="0"/>
              <a:t>3 – جلوگیری از توقف وسایل عمومی و خصوصی در مسیرهای عبور و مرور عوامل امدادرسانی به ورزشکار</a:t>
            </a:r>
          </a:p>
          <a:p>
            <a:pPr marL="137160" indent="0">
              <a:buNone/>
            </a:pPr>
            <a:endParaRPr lang="fa-IR" dirty="0"/>
          </a:p>
          <a:p>
            <a:pPr marL="137160" indent="0">
              <a:buNone/>
            </a:pPr>
            <a:r>
              <a:rPr lang="fa-IR" dirty="0"/>
              <a:t>4 – کنترل و آماده سازی </a:t>
            </a:r>
            <a:r>
              <a:rPr lang="fa-IR" dirty="0" smtClean="0"/>
              <a:t>ورزشگاه </a:t>
            </a:r>
            <a:r>
              <a:rPr lang="fa-IR" dirty="0"/>
              <a:t>از نظر صوتی ، بهداشتی ، حرارتی ، روشنایی و غیره</a:t>
            </a:r>
          </a:p>
          <a:p>
            <a:pPr marL="137160" indent="0">
              <a:buNone/>
            </a:pPr>
            <a:endParaRPr lang="fa-IR" dirty="0"/>
          </a:p>
          <a:p>
            <a:pPr marL="137160" indent="0">
              <a:buNone/>
            </a:pPr>
            <a:r>
              <a:rPr lang="fa-IR" dirty="0"/>
              <a:t>5 – اقدام به فروش بلیط چند ساعت پیش از شروع مسابقه و جلوگیری از ازدحام تماشاگران و رعایت سقف فروش بلیط تا حداکثر 90 درصد ظرفیت ورزشگاه</a:t>
            </a:r>
          </a:p>
          <a:p>
            <a:pPr marL="137160" indent="0">
              <a:buNone/>
            </a:pPr>
            <a:endParaRPr lang="fa-IR" dirty="0"/>
          </a:p>
        </p:txBody>
      </p:sp>
    </p:spTree>
    <p:extLst>
      <p:ext uri="{BB962C8B-B14F-4D97-AF65-F5344CB8AC3E}">
        <p14:creationId xmlns:p14="http://schemas.microsoft.com/office/powerpoint/2010/main" val="3316577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991600" cy="6553200"/>
          </a:xfrm>
        </p:spPr>
        <p:txBody>
          <a:bodyPr>
            <a:normAutofit/>
          </a:bodyPr>
          <a:lstStyle/>
          <a:p>
            <a:pPr marL="137160" indent="0">
              <a:lnSpc>
                <a:spcPct val="150000"/>
              </a:lnSpc>
              <a:buNone/>
            </a:pPr>
            <a:r>
              <a:rPr lang="fa-IR" dirty="0"/>
              <a:t>6 – جلوگیری از ورود اشیاء‌ ممنوعه و وسایل خطرناک به ورزشگاه مانند شیشه های نوشابه</a:t>
            </a:r>
          </a:p>
          <a:p>
            <a:pPr marL="137160" indent="0">
              <a:lnSpc>
                <a:spcPct val="150000"/>
              </a:lnSpc>
              <a:buNone/>
            </a:pPr>
            <a:r>
              <a:rPr lang="fa-IR" dirty="0" smtClean="0"/>
              <a:t>7 </a:t>
            </a:r>
            <a:r>
              <a:rPr lang="fa-IR" dirty="0"/>
              <a:t>– جداسازی و حفاظت از محل های ورود و خروج و استقرار مربی ، ورزشکار و داور</a:t>
            </a:r>
          </a:p>
          <a:p>
            <a:pPr marL="137160" indent="0">
              <a:lnSpc>
                <a:spcPct val="150000"/>
              </a:lnSpc>
              <a:buNone/>
            </a:pPr>
            <a:r>
              <a:rPr lang="fa-IR" dirty="0" smtClean="0"/>
              <a:t>8 </a:t>
            </a:r>
            <a:r>
              <a:rPr lang="fa-IR" dirty="0"/>
              <a:t>– پیش بینی مسیرهای جداگانه و محل استقرار متفاوت برای هواداران تیم های ورزشی</a:t>
            </a:r>
          </a:p>
          <a:p>
            <a:pPr marL="137160" indent="0">
              <a:lnSpc>
                <a:spcPct val="150000"/>
              </a:lnSpc>
              <a:buNone/>
            </a:pPr>
            <a:r>
              <a:rPr lang="fa-IR" dirty="0" smtClean="0"/>
              <a:t>9 </a:t>
            </a:r>
            <a:r>
              <a:rPr lang="fa-IR" dirty="0"/>
              <a:t>– اطمینان از باز بودن مسیرهای خروجی ورزشگاه پس از اتمام مسابقه</a:t>
            </a:r>
          </a:p>
          <a:p>
            <a:pPr marL="137160" indent="0">
              <a:lnSpc>
                <a:spcPct val="150000"/>
              </a:lnSpc>
              <a:buNone/>
            </a:pPr>
            <a:r>
              <a:rPr lang="fa-IR" dirty="0" smtClean="0"/>
              <a:t>10 </a:t>
            </a:r>
            <a:r>
              <a:rPr lang="fa-IR" dirty="0"/>
              <a:t>– پیش بینی تدابیر لازم برای امنیت افراد معلول ، ناتوان و سالمند به ورزشگاه</a:t>
            </a:r>
          </a:p>
          <a:p>
            <a:pPr marL="137160" indent="0">
              <a:lnSpc>
                <a:spcPct val="150000"/>
              </a:lnSpc>
              <a:buNone/>
            </a:pPr>
            <a:endParaRPr lang="fa-IR" dirty="0"/>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36469779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010400"/>
          </a:xfrm>
        </p:spPr>
        <p:txBody>
          <a:bodyPr>
            <a:normAutofit fontScale="70000" lnSpcReduction="20000"/>
          </a:bodyPr>
          <a:lstStyle/>
          <a:p>
            <a:pPr marL="137160" indent="0">
              <a:buNone/>
            </a:pPr>
            <a:r>
              <a:rPr lang="fa-IR" sz="4600" dirty="0">
                <a:cs typeface="B Titr" pitchFamily="2" charset="-78"/>
              </a:rPr>
              <a:t>مصدومیت در ورزش</a:t>
            </a:r>
          </a:p>
          <a:p>
            <a:pPr marL="137160" indent="0">
              <a:buNone/>
            </a:pPr>
            <a:endParaRPr lang="fa-IR" dirty="0"/>
          </a:p>
          <a:p>
            <a:pPr marL="137160" indent="0">
              <a:buNone/>
            </a:pPr>
            <a:r>
              <a:rPr lang="fa-IR" dirty="0"/>
              <a:t>مکان های ورزشی و میادین ورزشی به طور معمول با صدمات و آسیب های ورزشی آمیخته شده است . مدیران و مسئولین ورزش اعم از مربیان ، سرپرستان و ... با وجود پیش بینی ها و تدابیری که در این زمینه اندیشیده اند اتفاقات خواسته یا ناخواسته ای در کلاس ها ، تمرینات و در مسابقات به وقوع می پیوندد .</a:t>
            </a:r>
          </a:p>
          <a:p>
            <a:pPr marL="137160" indent="0">
              <a:buNone/>
            </a:pPr>
            <a:endParaRPr lang="fa-IR" dirty="0"/>
          </a:p>
          <a:p>
            <a:pPr marL="137160" indent="0">
              <a:buNone/>
            </a:pPr>
            <a:r>
              <a:rPr lang="fa-IR" sz="3400" b="1" dirty="0">
                <a:solidFill>
                  <a:srgbClr val="FFFF00"/>
                </a:solidFill>
              </a:rPr>
              <a:t>خانواده ورزش </a:t>
            </a:r>
            <a:r>
              <a:rPr lang="fa-IR" dirty="0" smtClean="0"/>
              <a:t>:</a:t>
            </a:r>
          </a:p>
          <a:p>
            <a:pPr marL="137160" indent="0">
              <a:buNone/>
            </a:pPr>
            <a:r>
              <a:rPr lang="fa-IR" dirty="0" smtClean="0"/>
              <a:t> </a:t>
            </a:r>
            <a:r>
              <a:rPr lang="fa-IR" dirty="0"/>
              <a:t>اعم از ورزشکار ، مربی ، خانواده ورزشکار و ... باید به این حقیقت مهم واقف باشد که آسیب و احتمال بروز خطر در میادین ورزشی وجود دارد و با علم به این نکته پای در عرصه رقابت بگذارد .</a:t>
            </a:r>
          </a:p>
          <a:p>
            <a:pPr marL="137160" indent="0">
              <a:buNone/>
            </a:pPr>
            <a:r>
              <a:rPr lang="fa-IR" sz="3400" b="1" dirty="0" smtClean="0">
                <a:solidFill>
                  <a:srgbClr val="FFFF00"/>
                </a:solidFill>
              </a:rPr>
              <a:t>محیط </a:t>
            </a:r>
            <a:r>
              <a:rPr lang="fa-IR" sz="3400" b="1" dirty="0">
                <a:solidFill>
                  <a:srgbClr val="FFFF00"/>
                </a:solidFill>
              </a:rPr>
              <a:t>امن </a:t>
            </a:r>
            <a:r>
              <a:rPr lang="fa-IR" sz="3400" b="1" dirty="0" smtClean="0">
                <a:solidFill>
                  <a:srgbClr val="FFFF00"/>
                </a:solidFill>
              </a:rPr>
              <a:t>:</a:t>
            </a:r>
          </a:p>
          <a:p>
            <a:pPr marL="137160" indent="0">
              <a:buNone/>
            </a:pPr>
            <a:r>
              <a:rPr lang="fa-IR" sz="3400" b="1" dirty="0" smtClean="0">
                <a:solidFill>
                  <a:srgbClr val="FFFF00"/>
                </a:solidFill>
              </a:rPr>
              <a:t> </a:t>
            </a:r>
            <a:r>
              <a:rPr lang="fa-IR" dirty="0"/>
              <a:t>محیطی عاری از هر گونه خطر و پیش آمد می باشد . مسئولین  باید تمام تلاش خود را در جهت فراهم آوردن چنین محیطی کنند</a:t>
            </a:r>
          </a:p>
          <a:p>
            <a:pPr marL="137160" indent="0">
              <a:buNone/>
            </a:pPr>
            <a:r>
              <a:rPr lang="fa-IR" sz="3400" b="1" dirty="0" smtClean="0">
                <a:solidFill>
                  <a:srgbClr val="FFFF00"/>
                </a:solidFill>
              </a:rPr>
              <a:t>مسئولیت :</a:t>
            </a:r>
          </a:p>
          <a:p>
            <a:pPr marL="137160" indent="0">
              <a:buNone/>
            </a:pPr>
            <a:r>
              <a:rPr lang="fa-IR" sz="3400" b="1" dirty="0" smtClean="0">
                <a:solidFill>
                  <a:srgbClr val="FFFF00"/>
                </a:solidFill>
              </a:rPr>
              <a:t> </a:t>
            </a:r>
            <a:r>
              <a:rPr lang="fa-IR" dirty="0"/>
              <a:t>به معنای چیزی است که انسان عهده دار و مسئول آن است . از نظر حقوقی مسئولیت به این معناست که کلیه افرادی که اقدام به عقد قراردادی نموده و یا وظیفه ای را به عهده می گیرند در برابر حسن اجرای آن مسئول هستند .</a:t>
            </a:r>
          </a:p>
          <a:p>
            <a:pPr marL="137160" indent="0">
              <a:buNone/>
            </a:pPr>
            <a:r>
              <a:rPr lang="fa-IR" b="1" dirty="0" smtClean="0"/>
              <a:t>افرادی </a:t>
            </a:r>
            <a:r>
              <a:rPr lang="fa-IR" b="1" dirty="0"/>
              <a:t>که در حیطه ورزش مسئولیت دارند عبارتند از :</a:t>
            </a:r>
          </a:p>
          <a:p>
            <a:pPr marL="137160" indent="0">
              <a:buNone/>
            </a:pPr>
            <a:r>
              <a:rPr lang="fa-IR" dirty="0" smtClean="0"/>
              <a:t>1 </a:t>
            </a:r>
            <a:r>
              <a:rPr lang="fa-IR" dirty="0"/>
              <a:t>– مربیان  2 – داوران   3 – ورزشکاران 4 – تماشاگران و هواداران 5 -  مدیران و سرپرستان    6- کارکنان و خدمات    7 – رانندگان حمل و نقل 8 – پزشکان و امدادگران     9– نیروهای امنیتی و پلیس    10– خبرنگاران و رسانه ها    11 – فروشندگان لوازم ورزشی   12 – فروشندگان فضاها ، تجهیزات ،امکانات « میادین ورزشی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35079554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lnSpcReduction="10000"/>
          </a:bodyPr>
          <a:lstStyle/>
          <a:p>
            <a:pPr marL="137160" indent="0">
              <a:buNone/>
            </a:pPr>
            <a:r>
              <a:rPr lang="fa-IR" b="1" dirty="0"/>
              <a:t>جرم باید مولفه های زیر را داشته باشد که مشمول مسئولیت کیفری یا مدنی شود :</a:t>
            </a:r>
          </a:p>
          <a:p>
            <a:pPr marL="137160" indent="0">
              <a:buNone/>
            </a:pPr>
            <a:r>
              <a:rPr lang="fa-IR" dirty="0" smtClean="0"/>
              <a:t>1 </a:t>
            </a:r>
            <a:r>
              <a:rPr lang="fa-IR" dirty="0"/>
              <a:t>– </a:t>
            </a:r>
            <a:r>
              <a:rPr lang="fa-IR" sz="3200" b="1" dirty="0">
                <a:solidFill>
                  <a:srgbClr val="FFFF00"/>
                </a:solidFill>
              </a:rPr>
              <a:t>زمان وقوع جرم </a:t>
            </a:r>
            <a:r>
              <a:rPr lang="fa-IR" sz="3200" b="1" dirty="0" smtClean="0">
                <a:solidFill>
                  <a:srgbClr val="FFFF00"/>
                </a:solidFill>
              </a:rPr>
              <a:t>:</a:t>
            </a:r>
          </a:p>
          <a:p>
            <a:pPr marL="137160" indent="0">
              <a:buNone/>
            </a:pPr>
            <a:r>
              <a:rPr lang="fa-IR" sz="3200" b="1" dirty="0" smtClean="0">
                <a:solidFill>
                  <a:srgbClr val="FFFF00"/>
                </a:solidFill>
              </a:rPr>
              <a:t> </a:t>
            </a:r>
            <a:r>
              <a:rPr lang="fa-IR" dirty="0"/>
              <a:t>در حیطه ورزشی جرم بر حسب این که در طول زمان مسابقه رخ داده باشد و یا این که پس از شروع مسابقه و بعد از پایان مسابقه جرمی اتفاق افتاده باشد مشروعیت کیفری جداگانه ای را در پی دارد .</a:t>
            </a:r>
          </a:p>
          <a:p>
            <a:pPr marL="137160" indent="0">
              <a:buNone/>
            </a:pPr>
            <a:r>
              <a:rPr lang="fa-IR" dirty="0" smtClean="0"/>
              <a:t>2 </a:t>
            </a:r>
            <a:r>
              <a:rPr lang="fa-IR" dirty="0"/>
              <a:t>– </a:t>
            </a:r>
            <a:r>
              <a:rPr lang="fa-IR" sz="3200" b="1" dirty="0">
                <a:solidFill>
                  <a:srgbClr val="FFFF00"/>
                </a:solidFill>
              </a:rPr>
              <a:t>مکان وقوع جرم </a:t>
            </a:r>
            <a:r>
              <a:rPr lang="fa-IR" sz="3200" b="1" dirty="0" smtClean="0">
                <a:solidFill>
                  <a:srgbClr val="FFFF00"/>
                </a:solidFill>
              </a:rPr>
              <a:t>:</a:t>
            </a:r>
          </a:p>
          <a:p>
            <a:pPr marL="137160" indent="0">
              <a:buNone/>
            </a:pPr>
            <a:r>
              <a:rPr lang="fa-IR" sz="3200" b="1" dirty="0" smtClean="0">
                <a:solidFill>
                  <a:srgbClr val="FFFF00"/>
                </a:solidFill>
              </a:rPr>
              <a:t> </a:t>
            </a:r>
            <a:r>
              <a:rPr lang="fa-IR" dirty="0"/>
              <a:t>باید تعریف شده و ساختار و چارچوب مناسب با آن حیطه خاص را داشته </a:t>
            </a:r>
            <a:r>
              <a:rPr lang="fa-IR" dirty="0" smtClean="0"/>
              <a:t>باشد. </a:t>
            </a:r>
            <a:r>
              <a:rPr lang="fa-IR" dirty="0"/>
              <a:t>به معنی این که در حیطه ورزشی بر حسب اتفاق جرم در سالن ورزشی و خارج از آن باز هم مشروعیت کیفری جداگانه ای را در پی دارد .</a:t>
            </a:r>
          </a:p>
          <a:p>
            <a:pPr marL="137160" indent="0">
              <a:buNone/>
            </a:pPr>
            <a:r>
              <a:rPr lang="fa-IR" dirty="0" smtClean="0"/>
              <a:t>3 </a:t>
            </a:r>
            <a:r>
              <a:rPr lang="fa-IR" dirty="0"/>
              <a:t>– </a:t>
            </a:r>
            <a:r>
              <a:rPr lang="fa-IR" sz="3200" b="1" dirty="0">
                <a:solidFill>
                  <a:srgbClr val="FFFF00"/>
                </a:solidFill>
              </a:rPr>
              <a:t>وقوع جرم : </a:t>
            </a:r>
            <a:endParaRPr lang="fa-IR" sz="3200" b="1" dirty="0" smtClean="0">
              <a:solidFill>
                <a:srgbClr val="FFFF00"/>
              </a:solidFill>
            </a:endParaRPr>
          </a:p>
          <a:p>
            <a:pPr marL="137160" indent="0">
              <a:buNone/>
            </a:pPr>
            <a:r>
              <a:rPr lang="fa-IR" dirty="0" smtClean="0"/>
              <a:t>در </a:t>
            </a:r>
            <a:r>
              <a:rPr lang="fa-IR" dirty="0"/>
              <a:t>حیطه قواعد ، مقررات و قوانین تعریف شده برای آن رقابت خاص اتفاق بیافتد و یا خارج از این مقررات که بصورت مشمولیت کیفری و مدنی را در بر دارد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3529636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77500" lnSpcReduction="20000"/>
          </a:bodyPr>
          <a:lstStyle/>
          <a:p>
            <a:pPr marL="137160" indent="0">
              <a:buNone/>
            </a:pPr>
            <a:r>
              <a:rPr lang="fa-IR" sz="3600" dirty="0">
                <a:cs typeface="B Titr" pitchFamily="2" charset="-78"/>
              </a:rPr>
              <a:t>نمودار روند تحقیق جرم و مسئولیت</a:t>
            </a:r>
          </a:p>
          <a:p>
            <a:pPr marL="137160" indent="0">
              <a:buNone/>
            </a:pPr>
            <a:endParaRPr lang="fa-IR" dirty="0"/>
          </a:p>
          <a:p>
            <a:pPr marL="137160" indent="0">
              <a:buNone/>
            </a:pPr>
            <a:r>
              <a:rPr lang="fa-IR" dirty="0">
                <a:cs typeface="B Titr" pitchFamily="2" charset="-78"/>
              </a:rPr>
              <a:t>1 - باید و نباید های قانون گذار              </a:t>
            </a:r>
            <a:endParaRPr lang="fa-IR" dirty="0" smtClean="0">
              <a:cs typeface="B Titr" pitchFamily="2" charset="-78"/>
            </a:endParaRPr>
          </a:p>
          <a:p>
            <a:pPr marL="137160" indent="0">
              <a:buNone/>
            </a:pPr>
            <a:r>
              <a:rPr lang="fa-IR" dirty="0" smtClean="0"/>
              <a:t>     </a:t>
            </a:r>
            <a:r>
              <a:rPr lang="fa-IR" dirty="0"/>
              <a:t>یعنی فعالیت در چارچوب تمامی اوامر و نواحی قانونی </a:t>
            </a:r>
            <a:r>
              <a:rPr lang="fa-IR" dirty="0" smtClean="0"/>
              <a:t>  </a:t>
            </a:r>
            <a:r>
              <a:rPr lang="fa-IR" dirty="0"/>
              <a:t>که  قانون گذاراجرایی شدن آن را پیش بینی کرده است</a:t>
            </a:r>
          </a:p>
          <a:p>
            <a:pPr marL="137160" indent="0">
              <a:buNone/>
            </a:pPr>
            <a:endParaRPr lang="fa-IR" dirty="0"/>
          </a:p>
          <a:p>
            <a:pPr marL="137160" indent="0">
              <a:buNone/>
            </a:pPr>
            <a:r>
              <a:rPr lang="fa-IR" dirty="0" smtClean="0">
                <a:cs typeface="B Titr" pitchFamily="2" charset="-78"/>
              </a:rPr>
              <a:t>2- </a:t>
            </a:r>
            <a:r>
              <a:rPr lang="fa-IR" dirty="0">
                <a:cs typeface="B Titr" pitchFamily="2" charset="-78"/>
              </a:rPr>
              <a:t>سر پیچی از اجرای باید و نباید ها  </a:t>
            </a:r>
            <a:endParaRPr lang="fa-IR" dirty="0" smtClean="0">
              <a:cs typeface="B Titr" pitchFamily="2" charset="-78"/>
            </a:endParaRPr>
          </a:p>
          <a:p>
            <a:pPr marL="137160" indent="0">
              <a:buNone/>
            </a:pPr>
            <a:r>
              <a:rPr lang="fa-IR" dirty="0" smtClean="0"/>
              <a:t> </a:t>
            </a:r>
            <a:r>
              <a:rPr lang="fa-IR" dirty="0"/>
              <a:t>بدین معنی که عدم اجرای بایدهای قانونی و اقدام در  </a:t>
            </a:r>
            <a:r>
              <a:rPr lang="fa-IR" dirty="0" smtClean="0"/>
              <a:t>مورد </a:t>
            </a:r>
            <a:r>
              <a:rPr lang="fa-IR" dirty="0"/>
              <a:t>نبایدهای پیش بینی شده از سوی قانون گذار</a:t>
            </a:r>
          </a:p>
          <a:p>
            <a:pPr marL="137160" indent="0">
              <a:buNone/>
            </a:pPr>
            <a:endParaRPr lang="fa-IR" dirty="0"/>
          </a:p>
          <a:p>
            <a:pPr marL="137160" indent="0">
              <a:buNone/>
            </a:pPr>
            <a:r>
              <a:rPr lang="fa-IR" dirty="0">
                <a:cs typeface="B Titr" pitchFamily="2" charset="-78"/>
              </a:rPr>
              <a:t>3 - وقوع جرم </a:t>
            </a:r>
            <a:endParaRPr lang="fa-IR" dirty="0" smtClean="0">
              <a:cs typeface="B Titr" pitchFamily="2" charset="-78"/>
            </a:endParaRPr>
          </a:p>
          <a:p>
            <a:pPr marL="137160" indent="0">
              <a:buNone/>
            </a:pPr>
            <a:r>
              <a:rPr lang="fa-IR" dirty="0" smtClean="0"/>
              <a:t> </a:t>
            </a:r>
            <a:r>
              <a:rPr lang="fa-IR" dirty="0"/>
              <a:t>در صورت وجود هر کدام از موارد فوق جرم با توجه </a:t>
            </a:r>
            <a:r>
              <a:rPr lang="fa-IR" dirty="0" smtClean="0"/>
              <a:t>به قوانین </a:t>
            </a:r>
            <a:r>
              <a:rPr lang="fa-IR" dirty="0"/>
              <a:t>تحقق می یابد</a:t>
            </a:r>
          </a:p>
          <a:p>
            <a:pPr marL="137160" indent="0">
              <a:buNone/>
            </a:pPr>
            <a:endParaRPr lang="fa-IR" dirty="0"/>
          </a:p>
          <a:p>
            <a:pPr marL="137160" indent="0">
              <a:buNone/>
            </a:pPr>
            <a:r>
              <a:rPr lang="fa-IR" dirty="0">
                <a:cs typeface="B Titr" pitchFamily="2" charset="-78"/>
              </a:rPr>
              <a:t>4- تحقق مسئولیت  </a:t>
            </a:r>
            <a:endParaRPr lang="fa-IR" dirty="0" smtClean="0">
              <a:cs typeface="B Titr" pitchFamily="2" charset="-78"/>
            </a:endParaRPr>
          </a:p>
          <a:p>
            <a:pPr marL="137160" indent="0">
              <a:buNone/>
            </a:pPr>
            <a:r>
              <a:rPr lang="fa-IR" dirty="0" smtClean="0"/>
              <a:t> </a:t>
            </a:r>
            <a:r>
              <a:rPr lang="fa-IR" dirty="0"/>
              <a:t>بدین معنی که با تحقق یافتن هر جرمی فرد یا افرادی درمحدوده قانونی مسئول شناخته می شوند</a:t>
            </a:r>
          </a:p>
          <a:p>
            <a:pPr marL="137160" indent="0">
              <a:buNone/>
            </a:pPr>
            <a:endParaRPr lang="fa-IR" dirty="0"/>
          </a:p>
          <a:p>
            <a:pPr marL="137160" indent="0">
              <a:buNone/>
            </a:pPr>
            <a:r>
              <a:rPr lang="fa-IR" dirty="0">
                <a:cs typeface="B Titr" pitchFamily="2" charset="-78"/>
              </a:rPr>
              <a:t>5 - اجرای مجازات  </a:t>
            </a:r>
            <a:endParaRPr lang="fa-IR" dirty="0" smtClean="0">
              <a:cs typeface="B Titr" pitchFamily="2" charset="-78"/>
            </a:endParaRPr>
          </a:p>
          <a:p>
            <a:pPr marL="137160" indent="0">
              <a:buNone/>
            </a:pPr>
            <a:r>
              <a:rPr lang="fa-IR" dirty="0" smtClean="0"/>
              <a:t> </a:t>
            </a:r>
            <a:r>
              <a:rPr lang="fa-IR" dirty="0"/>
              <a:t>طبق قانون افراد مسئول متناسب با جرم تحقق یافته </a:t>
            </a:r>
            <a:r>
              <a:rPr lang="fa-IR" dirty="0" smtClean="0"/>
              <a:t>مجازات  </a:t>
            </a:r>
            <a:r>
              <a:rPr lang="fa-IR" dirty="0"/>
              <a:t>می شوند</a:t>
            </a:r>
          </a:p>
          <a:p>
            <a:pPr marL="137160" indent="0">
              <a:buNone/>
            </a:pPr>
            <a:endParaRPr lang="fa-IR" dirty="0"/>
          </a:p>
        </p:txBody>
      </p:sp>
    </p:spTree>
    <p:extLst>
      <p:ext uri="{BB962C8B-B14F-4D97-AF65-F5344CB8AC3E}">
        <p14:creationId xmlns:p14="http://schemas.microsoft.com/office/powerpoint/2010/main" val="29065020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fontScale="70000" lnSpcReduction="20000"/>
          </a:bodyPr>
          <a:lstStyle/>
          <a:p>
            <a:pPr marL="137160" indent="0">
              <a:buNone/>
            </a:pPr>
            <a:r>
              <a:rPr lang="fa-IR" dirty="0">
                <a:cs typeface="B Titr" pitchFamily="2" charset="-78"/>
              </a:rPr>
              <a:t>شرایط مسئول دانستن افراد در برابر قانون از نظر </a:t>
            </a:r>
            <a:r>
              <a:rPr lang="fa-IR" dirty="0" smtClean="0">
                <a:cs typeface="B Titr" pitchFamily="2" charset="-78"/>
              </a:rPr>
              <a:t>حقوقی</a:t>
            </a:r>
          </a:p>
          <a:p>
            <a:pPr marL="137160" indent="0">
              <a:buNone/>
            </a:pPr>
            <a:endParaRPr lang="fa-IR" dirty="0">
              <a:cs typeface="B Titr" pitchFamily="2" charset="-78"/>
            </a:endParaRPr>
          </a:p>
          <a:p>
            <a:pPr marL="137160" indent="0">
              <a:buNone/>
            </a:pPr>
            <a:r>
              <a:rPr lang="fa-IR" dirty="0">
                <a:cs typeface="B Titr" pitchFamily="2" charset="-78"/>
              </a:rPr>
              <a:t>1 – داشتن مسئولیت یا وظیفه مراقبت</a:t>
            </a:r>
          </a:p>
          <a:p>
            <a:pPr marL="137160" indent="0">
              <a:buNone/>
            </a:pPr>
            <a:r>
              <a:rPr lang="fa-IR" dirty="0" smtClean="0"/>
              <a:t>مثال </a:t>
            </a:r>
            <a:r>
              <a:rPr lang="fa-IR" dirty="0"/>
              <a:t>: ممکن است کشتی گیری در یک سالن ورزشی به علت عدم وجود تشک حین تمرین با نرده های اطراف برخورد کرده و دچار سانحه شده ، مسئولیت حقوقی این سانحه بر عهده چه کسی است ؟</a:t>
            </a:r>
          </a:p>
          <a:p>
            <a:pPr marL="137160" indent="0">
              <a:buNone/>
            </a:pPr>
            <a:r>
              <a:rPr lang="fa-IR" dirty="0" smtClean="0"/>
              <a:t>مسئولیت </a:t>
            </a:r>
            <a:r>
              <a:rPr lang="fa-IR" dirty="0"/>
              <a:t>این سانحه بر عهده مربی ، کارکنان و مدیریت سالن می باشد به دلیل این که همه آن ها موظفند با نصب تجهیزات ایمنی و فراهم اوردن شرایط ایمن برای ورزشکاران از بروز چنین حوادثی جلوگیری کنند .</a:t>
            </a:r>
          </a:p>
          <a:p>
            <a:pPr marL="137160" indent="0">
              <a:buNone/>
            </a:pPr>
            <a:endParaRPr lang="fa-IR" dirty="0"/>
          </a:p>
          <a:p>
            <a:pPr marL="137160" indent="0">
              <a:buNone/>
            </a:pPr>
            <a:r>
              <a:rPr lang="fa-IR" dirty="0">
                <a:cs typeface="B Titr" pitchFamily="2" charset="-78"/>
              </a:rPr>
              <a:t>2 – کوتاهی و تخطی از انجام مسئولیت</a:t>
            </a:r>
          </a:p>
          <a:p>
            <a:pPr marL="137160" indent="0">
              <a:buNone/>
            </a:pPr>
            <a:r>
              <a:rPr lang="fa-IR" dirty="0" smtClean="0"/>
              <a:t>اگر </a:t>
            </a:r>
            <a:r>
              <a:rPr lang="fa-IR" dirty="0"/>
              <a:t>شما سرناجی باشید مسئولیت سلامت افراد با شماست اگر شما کوتاهی کنید و کسی غرق شود مسئولیت با شماست .</a:t>
            </a:r>
          </a:p>
          <a:p>
            <a:pPr marL="137160" indent="0">
              <a:buNone/>
            </a:pPr>
            <a:endParaRPr lang="fa-IR" dirty="0">
              <a:cs typeface="B Titr" pitchFamily="2" charset="-78"/>
            </a:endParaRPr>
          </a:p>
          <a:p>
            <a:pPr marL="137160" indent="0">
              <a:buNone/>
            </a:pPr>
            <a:r>
              <a:rPr lang="fa-IR" dirty="0">
                <a:cs typeface="B Titr" pitchFamily="2" charset="-78"/>
              </a:rPr>
              <a:t>3 – مسبب اصلی حادثه</a:t>
            </a:r>
          </a:p>
          <a:p>
            <a:pPr marL="137160" indent="0">
              <a:buNone/>
            </a:pPr>
            <a:r>
              <a:rPr lang="fa-IR" dirty="0" smtClean="0"/>
              <a:t>مسئول </a:t>
            </a:r>
            <a:r>
              <a:rPr lang="fa-IR" dirty="0"/>
              <a:t>شناخته شدن یک فرد در صدمات ورزشی با در نظر گرفتن این که در حادثه به وجود آمده خطا و مسبب اصلی کوتاهی فرد از انجام وظیفه </a:t>
            </a:r>
            <a:r>
              <a:rPr lang="fa-IR" sz="2900" b="1" dirty="0" smtClean="0">
                <a:solidFill>
                  <a:srgbClr val="FFFF00"/>
                </a:solidFill>
              </a:rPr>
              <a:t>خو</a:t>
            </a:r>
            <a:r>
              <a:rPr lang="fa-IR" sz="3400" b="1" dirty="0" smtClean="0">
                <a:solidFill>
                  <a:srgbClr val="FFFF00"/>
                </a:solidFill>
              </a:rPr>
              <a:t>دفرد </a:t>
            </a:r>
            <a:r>
              <a:rPr lang="fa-IR" dirty="0"/>
              <a:t>بوده است </a:t>
            </a:r>
            <a:r>
              <a:rPr lang="fa-IR" dirty="0" smtClean="0"/>
              <a:t>.بنابراین </a:t>
            </a:r>
            <a:r>
              <a:rPr lang="fa-IR" dirty="0"/>
              <a:t>اگر در رابطه مستقیم بین تقصیر ، خسارات و صدمات به وجود آمده وجود نداشته باشد، نمی توان فرد را به دلیل داشتن مسئولیت در آن مکان مورد پیگیری و بازخواست قرار داد و مجرم شناخت</a:t>
            </a:r>
          </a:p>
          <a:p>
            <a:pPr marL="137160" indent="0">
              <a:buNone/>
            </a:pPr>
            <a:endParaRPr lang="fa-IR" dirty="0"/>
          </a:p>
          <a:p>
            <a:pPr marL="137160" indent="0">
              <a:buNone/>
            </a:pPr>
            <a:r>
              <a:rPr lang="fa-IR" dirty="0">
                <a:cs typeface="B Titr" pitchFamily="2" charset="-78"/>
              </a:rPr>
              <a:t>4 – جبران خسارت </a:t>
            </a:r>
          </a:p>
          <a:p>
            <a:pPr marL="137160" indent="0">
              <a:buNone/>
            </a:pPr>
            <a:r>
              <a:rPr lang="fa-IR" dirty="0" smtClean="0"/>
              <a:t>مسئول </a:t>
            </a:r>
            <a:r>
              <a:rPr lang="fa-IR" dirty="0"/>
              <a:t>دانستن افراد شاغل در ورزش ، قبول و جبران خسارتی که در اثر بروز صدمه و در حوزه مسئولیت او و به دلیل قصور وی در انجام وظیفه به وجد آمده . </a:t>
            </a:r>
            <a:endParaRPr lang="fa-IR" dirty="0" smtClean="0"/>
          </a:p>
          <a:p>
            <a:pPr marL="137160" indent="0">
              <a:buNone/>
            </a:pPr>
            <a:r>
              <a:rPr lang="fa-IR" dirty="0" smtClean="0"/>
              <a:t>این </a:t>
            </a:r>
            <a:r>
              <a:rPr lang="fa-IR" dirty="0"/>
              <a:t>شرط زمانی محقق می شود که شرط سوم یعنی مسبب اصلی حادثه ثابت باشد و دوم این که زیان و خسارتی وجود داشته باشد .</a:t>
            </a:r>
          </a:p>
          <a:p>
            <a:pPr marL="137160" indent="0">
              <a:buNone/>
            </a:pPr>
            <a:endParaRPr lang="fa-IR" dirty="0"/>
          </a:p>
        </p:txBody>
      </p:sp>
    </p:spTree>
    <p:extLst>
      <p:ext uri="{BB962C8B-B14F-4D97-AF65-F5344CB8AC3E}">
        <p14:creationId xmlns:p14="http://schemas.microsoft.com/office/powerpoint/2010/main" val="30992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حقوق ورزش در جهان:</a:t>
            </a:r>
            <a:endParaRPr lang="en-US" b="1" dirty="0"/>
          </a:p>
        </p:txBody>
      </p:sp>
      <p:sp>
        <p:nvSpPr>
          <p:cNvPr id="3" name="Content Placeholder 2"/>
          <p:cNvSpPr>
            <a:spLocks noGrp="1"/>
          </p:cNvSpPr>
          <p:nvPr>
            <p:ph idx="1"/>
          </p:nvPr>
        </p:nvSpPr>
        <p:spPr/>
        <p:txBody>
          <a:bodyPr>
            <a:normAutofit/>
          </a:bodyPr>
          <a:lstStyle/>
          <a:p>
            <a:pPr algn="r" rtl="1">
              <a:buNone/>
            </a:pPr>
            <a:r>
              <a:rPr lang="en-US" dirty="0" smtClean="0"/>
              <a:t>●</a:t>
            </a:r>
            <a:r>
              <a:rPr lang="fa-IR" dirty="0" smtClean="0"/>
              <a:t> </a:t>
            </a:r>
            <a:r>
              <a:rPr lang="fa-IR" dirty="0" smtClean="0">
                <a:cs typeface="B Zar" pitchFamily="2" charset="-78"/>
              </a:rPr>
              <a:t>کشور فرانسه دارای قانون خاص ورزشی است.این قانون در ژوئیه سال 2000 جایگزین قانون ژوئیه 1980 شده است.</a:t>
            </a:r>
          </a:p>
          <a:p>
            <a:pPr algn="just" rtl="1">
              <a:buNone/>
            </a:pPr>
            <a:r>
              <a:rPr lang="fa-IR" dirty="0" smtClean="0">
                <a:cs typeface="B Zar" pitchFamily="2" charset="-78"/>
              </a:rPr>
              <a:t>●</a:t>
            </a:r>
            <a:r>
              <a:rPr lang="fa-IR" dirty="0" smtClean="0"/>
              <a:t> </a:t>
            </a:r>
            <a:r>
              <a:rPr lang="fa-IR" dirty="0" smtClean="0">
                <a:cs typeface="B Zar" pitchFamily="2" charset="-78"/>
              </a:rPr>
              <a:t>در آمریکا نیز قواعد ورزشی آمیزه ای از قانون ، مقررات وتصمیمات قضایی است.این قواعد برای تنظیم روابط بین ورزشکاران وحل اختلاف وضع شده است .</a:t>
            </a:r>
          </a:p>
          <a:p>
            <a:pPr algn="just" rtl="1">
              <a:buNone/>
            </a:pPr>
            <a:r>
              <a:rPr lang="fa-IR" dirty="0" smtClean="0">
                <a:cs typeface="B Zar" pitchFamily="2" charset="-78"/>
              </a:rPr>
              <a:t>● در چین قوانین کنترل دولتی بر ورزش را با تکیه شدید بر استانداردهای ایدئولوژی سیاسی، سیاستگذاری متمرکز و اعمال مدیریت سنتی تأکید می کند تا به دولت ملی کمک کند به بسیاری از اهداف اصلی خود دست پیدا کندمعمولا چینی ها میانجیگری وداوری را به قضاوت ترجیح می دهند .</a:t>
            </a:r>
            <a:endParaRPr lang="en-US" dirty="0">
              <a:cs typeface="B Zar" pitchFamily="2" charset="-78"/>
            </a:endParaRPr>
          </a:p>
        </p:txBody>
      </p:sp>
    </p:spTree>
    <p:extLst>
      <p:ext uri="{BB962C8B-B14F-4D97-AF65-F5344CB8AC3E}">
        <p14:creationId xmlns:p14="http://schemas.microsoft.com/office/powerpoint/2010/main" val="2476367155"/>
      </p:ext>
    </p:extLst>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a:bodyPr>
          <a:lstStyle/>
          <a:p>
            <a:pPr marL="137160" indent="0">
              <a:buNone/>
            </a:pPr>
            <a:r>
              <a:rPr lang="fa-IR" dirty="0">
                <a:cs typeface="B Titr" pitchFamily="2" charset="-78"/>
              </a:rPr>
              <a:t>انواع مجرم از دیدگاه اجتماع و عرف</a:t>
            </a:r>
          </a:p>
          <a:p>
            <a:pPr marL="137160" indent="0">
              <a:buNone/>
            </a:pPr>
            <a:r>
              <a:rPr lang="fa-IR" dirty="0" smtClean="0"/>
              <a:t>1 </a:t>
            </a:r>
            <a:r>
              <a:rPr lang="fa-IR" dirty="0"/>
              <a:t>– مجرمانی که </a:t>
            </a:r>
            <a:r>
              <a:rPr lang="fa-IR" b="1" dirty="0">
                <a:solidFill>
                  <a:srgbClr val="FFFF00"/>
                </a:solidFill>
              </a:rPr>
              <a:t>علیه اشخاص عادی جامعه </a:t>
            </a:r>
            <a:r>
              <a:rPr lang="fa-IR" dirty="0"/>
              <a:t>رفتار و عمل می کنند و ارزش ها و شئونات اجتماعی و قانونی حاکم بر جامعه را و یا به عبارتی حاکم بر فرهنگ عادی مردم را زیر پا می گذارند . این افراد مرتکب اعمالی از قبیل قتل ، جنایت ، توهین ، ناسزا ، ضرب و جرح می شوند .</a:t>
            </a:r>
          </a:p>
          <a:p>
            <a:pPr marL="137160" indent="0">
              <a:buNone/>
            </a:pPr>
            <a:endParaRPr lang="fa-IR" dirty="0"/>
          </a:p>
          <a:p>
            <a:pPr marL="137160" indent="0">
              <a:buNone/>
            </a:pPr>
            <a:r>
              <a:rPr lang="fa-IR" dirty="0"/>
              <a:t>2 – دسته دوم مجرمانی هستند که </a:t>
            </a:r>
            <a:r>
              <a:rPr lang="fa-IR" b="1" dirty="0">
                <a:solidFill>
                  <a:srgbClr val="FFFF00"/>
                </a:solidFill>
              </a:rPr>
              <a:t>علیه نظم و سلامت عمومی </a:t>
            </a:r>
            <a:r>
              <a:rPr lang="fa-IR" dirty="0"/>
              <a:t>جامعه اقدامات یا اعمالی را انجام داده ( از قبیل فحشا ، قمار بازی ، مصرف مشروبات الکلی یا مواد مخدر و ... ) که ارتکاب به این اعمال باعث به خطر انداختن امنیت و بهداشت و سلامت اقشار جامعه و زوال و نابودی نسل بشر می </a:t>
            </a:r>
            <a:r>
              <a:rPr lang="fa-IR" dirty="0" smtClean="0"/>
              <a:t>شوند</a:t>
            </a:r>
            <a:endParaRPr lang="fa-IR" dirty="0"/>
          </a:p>
          <a:p>
            <a:pPr marL="137160" indent="0">
              <a:buNone/>
            </a:pPr>
            <a:r>
              <a:rPr lang="fa-IR" dirty="0"/>
              <a:t>3 -  افرادی هستند که با اقدام </a:t>
            </a:r>
            <a:r>
              <a:rPr lang="fa-IR" b="1" dirty="0">
                <a:solidFill>
                  <a:srgbClr val="FFFF00"/>
                </a:solidFill>
              </a:rPr>
              <a:t>علیه اموال و دارایی های دیگران </a:t>
            </a:r>
            <a:r>
              <a:rPr lang="fa-IR" dirty="0"/>
              <a:t>و توسل به روش های غیر قانونی و غیر شرعی نسبت به ملک یا املاک ، اسناد و مدارک شهروندان تعرض می نمایند و با ارتکاب به اعمالی از قبیل دزدی و سرقت ، جعل اسناد و کلاهبرداری و زمین خواری مجرم محسوب می شوند .</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31677995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fontScale="85000" lnSpcReduction="20000"/>
          </a:bodyPr>
          <a:lstStyle/>
          <a:p>
            <a:pPr marL="137160" indent="0">
              <a:buNone/>
            </a:pPr>
            <a:r>
              <a:rPr lang="fa-IR" sz="3100" b="1" dirty="0">
                <a:solidFill>
                  <a:srgbClr val="FFFF00"/>
                </a:solidFill>
              </a:rPr>
              <a:t>انواع جرم که در متون حقوقی تعریف شده است عبارت است از :</a:t>
            </a:r>
          </a:p>
          <a:p>
            <a:pPr marL="137160" indent="0">
              <a:buNone/>
            </a:pPr>
            <a:endParaRPr lang="fa-IR" dirty="0"/>
          </a:p>
          <a:p>
            <a:pPr marL="137160" indent="0">
              <a:buNone/>
            </a:pPr>
            <a:r>
              <a:rPr lang="fa-IR" dirty="0"/>
              <a:t>1 – </a:t>
            </a:r>
            <a:r>
              <a:rPr lang="fa-IR" sz="3600" b="1" dirty="0">
                <a:solidFill>
                  <a:srgbClr val="FFFF00"/>
                </a:solidFill>
              </a:rPr>
              <a:t>جرم تام : </a:t>
            </a:r>
            <a:endParaRPr lang="fa-IR" sz="3600" b="1" dirty="0" smtClean="0">
              <a:solidFill>
                <a:srgbClr val="FFFF00"/>
              </a:solidFill>
            </a:endParaRPr>
          </a:p>
          <a:p>
            <a:pPr marL="137160" indent="0">
              <a:buNone/>
            </a:pPr>
            <a:r>
              <a:rPr lang="fa-IR" dirty="0" smtClean="0"/>
              <a:t>به </a:t>
            </a:r>
            <a:r>
              <a:rPr lang="fa-IR" dirty="0"/>
              <a:t>جرایمی گفته می شود که فرد عمل خلافی را از ابتدا تا انتها انجام دهد و تمام مسئولیت های ناشی از آن را به عهده بگیرد .</a:t>
            </a:r>
          </a:p>
          <a:p>
            <a:pPr marL="137160" indent="0">
              <a:buNone/>
            </a:pPr>
            <a:r>
              <a:rPr lang="fa-IR" sz="3100" b="1" dirty="0" smtClean="0">
                <a:solidFill>
                  <a:srgbClr val="FFFF00"/>
                </a:solidFill>
              </a:rPr>
              <a:t>2 </a:t>
            </a:r>
            <a:r>
              <a:rPr lang="fa-IR" sz="3100" b="1" dirty="0">
                <a:solidFill>
                  <a:srgbClr val="FFFF00"/>
                </a:solidFill>
              </a:rPr>
              <a:t>-  جرم فوری : </a:t>
            </a:r>
            <a:endParaRPr lang="fa-IR" sz="3100" b="1" dirty="0" smtClean="0">
              <a:solidFill>
                <a:srgbClr val="FFFF00"/>
              </a:solidFill>
            </a:endParaRPr>
          </a:p>
          <a:p>
            <a:pPr marL="137160" indent="0">
              <a:buNone/>
            </a:pPr>
            <a:r>
              <a:rPr lang="fa-IR" dirty="0" smtClean="0"/>
              <a:t>جرمی </a:t>
            </a:r>
            <a:r>
              <a:rPr lang="fa-IR" dirty="0"/>
              <a:t>که در یک زمان معین شروع و تمام می شود مثل مشت زدن به فرد مقابل</a:t>
            </a:r>
          </a:p>
          <a:p>
            <a:pPr marL="137160" indent="0">
              <a:buNone/>
            </a:pPr>
            <a:r>
              <a:rPr lang="fa-IR" b="1" dirty="0" smtClean="0">
                <a:solidFill>
                  <a:srgbClr val="FFFF00"/>
                </a:solidFill>
              </a:rPr>
              <a:t>3 </a:t>
            </a:r>
            <a:r>
              <a:rPr lang="fa-IR" b="1" dirty="0">
                <a:solidFill>
                  <a:srgbClr val="FFFF00"/>
                </a:solidFill>
              </a:rPr>
              <a:t>– </a:t>
            </a:r>
            <a:r>
              <a:rPr lang="fa-IR" b="1" dirty="0" smtClean="0">
                <a:solidFill>
                  <a:srgbClr val="FFFF00"/>
                </a:solidFill>
              </a:rPr>
              <a:t>جرم </a:t>
            </a:r>
            <a:r>
              <a:rPr lang="fa-IR" b="1" dirty="0">
                <a:solidFill>
                  <a:srgbClr val="FFFF00"/>
                </a:solidFill>
              </a:rPr>
              <a:t>مستمر</a:t>
            </a:r>
            <a:r>
              <a:rPr lang="fa-IR" b="1" dirty="0" smtClean="0">
                <a:solidFill>
                  <a:srgbClr val="FFFF00"/>
                </a:solidFill>
              </a:rPr>
              <a:t>:</a:t>
            </a:r>
          </a:p>
          <a:p>
            <a:pPr marL="137160" indent="0">
              <a:buNone/>
            </a:pPr>
            <a:r>
              <a:rPr lang="fa-IR" b="1" dirty="0" smtClean="0">
                <a:solidFill>
                  <a:srgbClr val="FFFF00"/>
                </a:solidFill>
              </a:rPr>
              <a:t> </a:t>
            </a:r>
            <a:r>
              <a:rPr lang="fa-IR" dirty="0"/>
              <a:t>عبارت است از فعل یا ترک فعلی که در طول زمان به صورت مداوم و با عمل و یقین به تبعات ناشی از آن فرد مرتکب جرم می شود مانند دوپینگ کردن ورزشکاران و تبعات ناشی از آن</a:t>
            </a:r>
          </a:p>
          <a:p>
            <a:pPr marL="137160" indent="0">
              <a:buNone/>
            </a:pPr>
            <a:r>
              <a:rPr lang="fa-IR" b="1" dirty="0" smtClean="0">
                <a:solidFill>
                  <a:srgbClr val="FFFF00"/>
                </a:solidFill>
              </a:rPr>
              <a:t>4 </a:t>
            </a:r>
            <a:r>
              <a:rPr lang="fa-IR" b="1" dirty="0">
                <a:solidFill>
                  <a:srgbClr val="FFFF00"/>
                </a:solidFill>
              </a:rPr>
              <a:t>– جرم به عادت : </a:t>
            </a:r>
            <a:endParaRPr lang="fa-IR" b="1" dirty="0" smtClean="0">
              <a:solidFill>
                <a:srgbClr val="FFFF00"/>
              </a:solidFill>
            </a:endParaRPr>
          </a:p>
          <a:p>
            <a:pPr marL="137160" indent="0">
              <a:buNone/>
            </a:pPr>
            <a:r>
              <a:rPr lang="fa-IR" dirty="0" smtClean="0"/>
              <a:t>به </a:t>
            </a:r>
            <a:r>
              <a:rPr lang="fa-IR" dirty="0"/>
              <a:t>جرایمی گفته می شود که فرد به دفعات مکرر مرتکب آن عمل می شود .</a:t>
            </a:r>
          </a:p>
          <a:p>
            <a:pPr marL="137160" indent="0">
              <a:buNone/>
            </a:pPr>
            <a:r>
              <a:rPr lang="fa-IR" dirty="0" smtClean="0"/>
              <a:t>5</a:t>
            </a:r>
            <a:r>
              <a:rPr lang="fa-IR" b="1" dirty="0" smtClean="0">
                <a:solidFill>
                  <a:srgbClr val="FFFF00"/>
                </a:solidFill>
              </a:rPr>
              <a:t> </a:t>
            </a:r>
            <a:r>
              <a:rPr lang="fa-IR" b="1" dirty="0">
                <a:solidFill>
                  <a:srgbClr val="FFFF00"/>
                </a:solidFill>
              </a:rPr>
              <a:t>– جرم مقیّد : </a:t>
            </a:r>
            <a:endParaRPr lang="fa-IR" b="1" dirty="0" smtClean="0">
              <a:solidFill>
                <a:srgbClr val="FFFF00"/>
              </a:solidFill>
            </a:endParaRPr>
          </a:p>
          <a:p>
            <a:pPr marL="137160" indent="0">
              <a:buNone/>
            </a:pPr>
            <a:r>
              <a:rPr lang="fa-IR" dirty="0" smtClean="0"/>
              <a:t>به </a:t>
            </a:r>
            <a:r>
              <a:rPr lang="fa-IR" dirty="0"/>
              <a:t>جرمی گفته می شود که تحقق آن منوط به نتیجه ای باشد مانند تبانی در ورزش</a:t>
            </a:r>
          </a:p>
          <a:p>
            <a:pPr marL="137160" indent="0">
              <a:buNone/>
            </a:pPr>
            <a:r>
              <a:rPr lang="fa-IR" b="1" dirty="0" smtClean="0">
                <a:solidFill>
                  <a:srgbClr val="FFFF00"/>
                </a:solidFill>
              </a:rPr>
              <a:t>6 </a:t>
            </a:r>
            <a:r>
              <a:rPr lang="fa-IR" b="1" dirty="0">
                <a:solidFill>
                  <a:srgbClr val="FFFF00"/>
                </a:solidFill>
              </a:rPr>
              <a:t>– جرم مطلق : </a:t>
            </a:r>
            <a:endParaRPr lang="fa-IR" b="1" dirty="0" smtClean="0">
              <a:solidFill>
                <a:srgbClr val="FFFF00"/>
              </a:solidFill>
            </a:endParaRPr>
          </a:p>
          <a:p>
            <a:pPr marL="137160" indent="0">
              <a:buNone/>
            </a:pPr>
            <a:r>
              <a:rPr lang="fa-IR" dirty="0" smtClean="0"/>
              <a:t>به </a:t>
            </a:r>
            <a:r>
              <a:rPr lang="fa-IR" dirty="0"/>
              <a:t>جرمی گفته می شود که بدون توجه به نتیجه آن و آثار آن عمل از نظر قانونی جرم تلقی می شود . در این نوع جرم نفس عمل مهم است و وصول به نتیجه خاصی مهم نمی باشد مانند دخالت های افراد غیر مسئول در یک رویداد ورزشی</a:t>
            </a:r>
          </a:p>
          <a:p>
            <a:pPr marL="137160" indent="0">
              <a:buNone/>
            </a:pPr>
            <a:endParaRPr lang="fa-IR" dirty="0"/>
          </a:p>
        </p:txBody>
      </p:sp>
    </p:spTree>
    <p:extLst>
      <p:ext uri="{BB962C8B-B14F-4D97-AF65-F5344CB8AC3E}">
        <p14:creationId xmlns:p14="http://schemas.microsoft.com/office/powerpoint/2010/main" val="402007005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20000"/>
          </a:bodyPr>
          <a:lstStyle/>
          <a:p>
            <a:pPr marL="137160" indent="0">
              <a:buNone/>
            </a:pPr>
            <a:r>
              <a:rPr lang="fa-IR" b="1" dirty="0">
                <a:solidFill>
                  <a:srgbClr val="FFFF00"/>
                </a:solidFill>
              </a:rPr>
              <a:t>7 – جرم ساده : </a:t>
            </a:r>
            <a:endParaRPr lang="fa-IR" b="1" dirty="0" smtClean="0">
              <a:solidFill>
                <a:srgbClr val="FFFF00"/>
              </a:solidFill>
            </a:endParaRPr>
          </a:p>
          <a:p>
            <a:pPr marL="137160" indent="0">
              <a:buNone/>
            </a:pPr>
            <a:r>
              <a:rPr lang="fa-IR" dirty="0" smtClean="0"/>
              <a:t>آن </a:t>
            </a:r>
            <a:r>
              <a:rPr lang="fa-IR" dirty="0"/>
              <a:t>دسته از اعمال خلاف قانون که برای اجرای آن ها نیاز به اعمال و تدارک مقدماتی نمی باشد مانند سوء استفاده یا  برداشتن وسایل ورزشکاران از رختکن</a:t>
            </a:r>
          </a:p>
          <a:p>
            <a:pPr marL="137160" indent="0">
              <a:buNone/>
            </a:pPr>
            <a:r>
              <a:rPr lang="fa-IR" b="1" dirty="0" smtClean="0">
                <a:solidFill>
                  <a:srgbClr val="FFFF00"/>
                </a:solidFill>
              </a:rPr>
              <a:t>8 </a:t>
            </a:r>
            <a:r>
              <a:rPr lang="fa-IR" b="1" dirty="0">
                <a:solidFill>
                  <a:srgbClr val="FFFF00"/>
                </a:solidFill>
              </a:rPr>
              <a:t>– جرم مرکب‌ : </a:t>
            </a:r>
            <a:endParaRPr lang="fa-IR" b="1" dirty="0" smtClean="0">
              <a:solidFill>
                <a:srgbClr val="FFFF00"/>
              </a:solidFill>
            </a:endParaRPr>
          </a:p>
          <a:p>
            <a:pPr marL="137160" indent="0">
              <a:buNone/>
            </a:pPr>
            <a:r>
              <a:rPr lang="fa-IR" dirty="0" smtClean="0"/>
              <a:t>به </a:t>
            </a:r>
            <a:r>
              <a:rPr lang="fa-IR" dirty="0"/>
              <a:t>جرمی گفته می شود که اعمال آن نیازمند به کارگیری عملیات گوناگون و طراحی نقشه قبلی جهت اجرای آن می باشد مانند دلالی در ورزش</a:t>
            </a:r>
          </a:p>
          <a:p>
            <a:pPr marL="137160" indent="0">
              <a:buNone/>
            </a:pPr>
            <a:r>
              <a:rPr lang="fa-IR" b="1" dirty="0" smtClean="0">
                <a:solidFill>
                  <a:srgbClr val="FFFF00"/>
                </a:solidFill>
              </a:rPr>
              <a:t>9 </a:t>
            </a:r>
            <a:r>
              <a:rPr lang="fa-IR" b="1" dirty="0">
                <a:solidFill>
                  <a:srgbClr val="FFFF00"/>
                </a:solidFill>
              </a:rPr>
              <a:t>– جرم عقیم : </a:t>
            </a:r>
            <a:endParaRPr lang="fa-IR" b="1" dirty="0" smtClean="0">
              <a:solidFill>
                <a:srgbClr val="FFFF00"/>
              </a:solidFill>
            </a:endParaRPr>
          </a:p>
          <a:p>
            <a:pPr marL="137160" indent="0">
              <a:buNone/>
            </a:pPr>
            <a:r>
              <a:rPr lang="fa-IR" dirty="0" smtClean="0"/>
              <a:t>به </a:t>
            </a:r>
            <a:r>
              <a:rPr lang="fa-IR" dirty="0"/>
              <a:t>جرمی گفته می شود که مجرم به واسطه عدم مهارت ، بی فکری ، یا یک عامل خارجی و غیر قابل پیش بینی به نتیجه مورد نظر خود در قبال اعمال مجرمانه دست نمی یابد مانند این که فرد به قصد مصدوم ساختن ورزشکاری ضربه ای به او وارد می کند ولی موفق به مصدوم کردن او نمی </a:t>
            </a:r>
            <a:r>
              <a:rPr lang="fa-IR" dirty="0" smtClean="0"/>
              <a:t>شود</a:t>
            </a:r>
            <a:endParaRPr lang="fa-IR" dirty="0"/>
          </a:p>
          <a:p>
            <a:pPr marL="137160" indent="0">
              <a:buNone/>
            </a:pPr>
            <a:r>
              <a:rPr lang="fa-IR" b="1" dirty="0">
                <a:solidFill>
                  <a:srgbClr val="FFFF00"/>
                </a:solidFill>
              </a:rPr>
              <a:t>10 – جرم محال : </a:t>
            </a:r>
            <a:endParaRPr lang="fa-IR" b="1" dirty="0" smtClean="0">
              <a:solidFill>
                <a:srgbClr val="FFFF00"/>
              </a:solidFill>
            </a:endParaRPr>
          </a:p>
          <a:p>
            <a:pPr marL="137160" indent="0">
              <a:buNone/>
            </a:pPr>
            <a:r>
              <a:rPr lang="fa-IR" dirty="0" smtClean="0"/>
              <a:t>جرم </a:t>
            </a:r>
            <a:r>
              <a:rPr lang="fa-IR" dirty="0"/>
              <a:t>یا عملی که مجرم اعمال مجرمانه را انجام دهد ولی جرم محسوب نمی شود مانند استعمال شبه دارو با هدف و قصد دوپینگ کردن</a:t>
            </a:r>
          </a:p>
          <a:p>
            <a:pPr marL="137160" indent="0">
              <a:buNone/>
            </a:pPr>
            <a:r>
              <a:rPr lang="fa-IR" b="1" dirty="0" smtClean="0">
                <a:solidFill>
                  <a:srgbClr val="FFFF00"/>
                </a:solidFill>
              </a:rPr>
              <a:t>11 </a:t>
            </a:r>
            <a:r>
              <a:rPr lang="fa-IR" b="1" dirty="0">
                <a:solidFill>
                  <a:srgbClr val="FFFF00"/>
                </a:solidFill>
              </a:rPr>
              <a:t>– جرم شبه جرم : </a:t>
            </a:r>
            <a:endParaRPr lang="fa-IR" b="1" dirty="0" smtClean="0">
              <a:solidFill>
                <a:srgbClr val="FFFF00"/>
              </a:solidFill>
            </a:endParaRPr>
          </a:p>
          <a:p>
            <a:pPr marL="137160" indent="0">
              <a:buNone/>
            </a:pPr>
            <a:r>
              <a:rPr lang="fa-IR" dirty="0" smtClean="0"/>
              <a:t>به </a:t>
            </a:r>
            <a:r>
              <a:rPr lang="fa-IR" dirty="0"/>
              <a:t>عملی گفته می شود که بدون قصد و اراده قبلی انجام می شود ولی باعث مصدومیت فرد دیگری می شود مانند تکل زدن در فوتبال</a:t>
            </a:r>
          </a:p>
          <a:p>
            <a:pPr marL="137160" indent="0">
              <a:buNone/>
            </a:pPr>
            <a:endParaRPr lang="fa-IR" dirty="0"/>
          </a:p>
        </p:txBody>
      </p:sp>
    </p:spTree>
    <p:extLst>
      <p:ext uri="{BB962C8B-B14F-4D97-AF65-F5344CB8AC3E}">
        <p14:creationId xmlns:p14="http://schemas.microsoft.com/office/powerpoint/2010/main" val="40096918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96400" cy="6858000"/>
          </a:xfrm>
        </p:spPr>
        <p:txBody>
          <a:bodyPr>
            <a:normAutofit/>
          </a:bodyPr>
          <a:lstStyle/>
          <a:p>
            <a:pPr marL="137160" indent="0">
              <a:buNone/>
            </a:pPr>
            <a:r>
              <a:rPr lang="fa-IR" dirty="0"/>
              <a:t>تعریف</a:t>
            </a:r>
          </a:p>
          <a:p>
            <a:pPr marL="137160" indent="0">
              <a:buNone/>
            </a:pPr>
            <a:r>
              <a:rPr lang="fa-IR" b="1" dirty="0" smtClean="0">
                <a:solidFill>
                  <a:srgbClr val="FFFF00"/>
                </a:solidFill>
              </a:rPr>
              <a:t>مباشرت </a:t>
            </a:r>
            <a:r>
              <a:rPr lang="fa-IR" b="1" dirty="0">
                <a:solidFill>
                  <a:srgbClr val="FFFF00"/>
                </a:solidFill>
              </a:rPr>
              <a:t>در جرم : </a:t>
            </a:r>
            <a:endParaRPr lang="fa-IR" b="1" dirty="0" smtClean="0">
              <a:solidFill>
                <a:srgbClr val="FFFF00"/>
              </a:solidFill>
            </a:endParaRPr>
          </a:p>
          <a:p>
            <a:pPr marL="137160" indent="0">
              <a:buNone/>
            </a:pPr>
            <a:r>
              <a:rPr lang="fa-IR" dirty="0" smtClean="0"/>
              <a:t>به </a:t>
            </a:r>
            <a:r>
              <a:rPr lang="fa-IR" dirty="0"/>
              <a:t>معنی این است که فردی به تنهایی و بدون کمک و یاری گرفتن از افراد دیگر اعمال مجرمانه ای را انجام می دهد مانند برخورد فیزیکی با داور یا بازیکن حریف</a:t>
            </a:r>
          </a:p>
          <a:p>
            <a:pPr marL="137160" indent="0">
              <a:buNone/>
            </a:pPr>
            <a:r>
              <a:rPr lang="fa-IR" b="1" dirty="0" smtClean="0">
                <a:solidFill>
                  <a:srgbClr val="FFFF00"/>
                </a:solidFill>
              </a:rPr>
              <a:t>مشارکت </a:t>
            </a:r>
            <a:r>
              <a:rPr lang="fa-IR" b="1" dirty="0">
                <a:solidFill>
                  <a:srgbClr val="FFFF00"/>
                </a:solidFill>
              </a:rPr>
              <a:t>در جرم </a:t>
            </a:r>
            <a:r>
              <a:rPr lang="fa-IR" b="1" dirty="0" smtClean="0">
                <a:solidFill>
                  <a:srgbClr val="FFFF00"/>
                </a:solidFill>
              </a:rPr>
              <a:t>:</a:t>
            </a:r>
          </a:p>
          <a:p>
            <a:pPr marL="137160" indent="0">
              <a:buNone/>
            </a:pPr>
            <a:r>
              <a:rPr lang="fa-IR" b="1" dirty="0" smtClean="0">
                <a:solidFill>
                  <a:srgbClr val="FFFF00"/>
                </a:solidFill>
              </a:rPr>
              <a:t> </a:t>
            </a:r>
            <a:r>
              <a:rPr lang="fa-IR" dirty="0"/>
              <a:t>زمانی که چند نفر در انجام یک عمل مجرمانه سهیم هستند . در طی روال قانونی معمولاً یک یا دو نفر مجرم اصلی و بقیه به عنوان شریک جرم شناخته می شوند .</a:t>
            </a:r>
          </a:p>
          <a:p>
            <a:pPr marL="137160" indent="0">
              <a:buNone/>
            </a:pPr>
            <a:r>
              <a:rPr lang="fa-IR" b="1" dirty="0" smtClean="0">
                <a:solidFill>
                  <a:srgbClr val="FFFF00"/>
                </a:solidFill>
              </a:rPr>
              <a:t>معاونت </a:t>
            </a:r>
            <a:r>
              <a:rPr lang="fa-IR" b="1" dirty="0">
                <a:solidFill>
                  <a:srgbClr val="FFFF00"/>
                </a:solidFill>
              </a:rPr>
              <a:t>در جرم </a:t>
            </a:r>
            <a:r>
              <a:rPr lang="fa-IR" b="1" dirty="0" smtClean="0">
                <a:solidFill>
                  <a:srgbClr val="FFFF00"/>
                </a:solidFill>
              </a:rPr>
              <a:t>:</a:t>
            </a:r>
          </a:p>
          <a:p>
            <a:pPr marL="137160" indent="0">
              <a:buNone/>
            </a:pPr>
            <a:r>
              <a:rPr lang="fa-IR" b="1" dirty="0" smtClean="0">
                <a:solidFill>
                  <a:srgbClr val="FFFF00"/>
                </a:solidFill>
              </a:rPr>
              <a:t> </a:t>
            </a:r>
            <a:r>
              <a:rPr lang="fa-IR" dirty="0"/>
              <a:t>به فرد یا افرادی گفته می شود که بدون حضور در انجام یک عمل مجرمانه شرایط آن را </a:t>
            </a:r>
            <a:r>
              <a:rPr lang="fa-IR" dirty="0" smtClean="0"/>
              <a:t>مهیا </a:t>
            </a:r>
            <a:r>
              <a:rPr lang="fa-IR" dirty="0"/>
              <a:t>می سازند مانند تحریک تماشاگران جهت بر هم زدن نظم ورزشگاه</a:t>
            </a:r>
          </a:p>
          <a:p>
            <a:pPr marL="137160" indent="0">
              <a:buNone/>
            </a:pPr>
            <a:endParaRPr lang="fa-IR" dirty="0"/>
          </a:p>
          <a:p>
            <a:pPr marL="137160" indent="0">
              <a:buNone/>
            </a:pPr>
            <a:endParaRPr lang="fa-IR" dirty="0"/>
          </a:p>
        </p:txBody>
      </p:sp>
    </p:spTree>
    <p:extLst>
      <p:ext uri="{BB962C8B-B14F-4D97-AF65-F5344CB8AC3E}">
        <p14:creationId xmlns:p14="http://schemas.microsoft.com/office/powerpoint/2010/main" val="2409751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جعل : </a:t>
            </a:r>
          </a:p>
        </p:txBody>
      </p:sp>
      <p:sp>
        <p:nvSpPr>
          <p:cNvPr id="3" name="Content Placeholder 2"/>
          <p:cNvSpPr>
            <a:spLocks noGrp="1"/>
          </p:cNvSpPr>
          <p:nvPr>
            <p:ph idx="1"/>
          </p:nvPr>
        </p:nvSpPr>
        <p:spPr/>
        <p:txBody>
          <a:bodyPr/>
          <a:lstStyle/>
          <a:p>
            <a:pPr algn="r" rtl="1"/>
            <a:r>
              <a:rPr lang="fa-IR" dirty="0" smtClean="0"/>
              <a:t>ماده </a:t>
            </a:r>
            <a:r>
              <a:rPr lang="fa-IR" dirty="0"/>
              <a:t>537- عکسبرداری از کارت شناسایی، اوراق هویت شخصی و مدارک دولتی و عمومی و سایر مدارک مشابه در صورتی که موجب اشتباه با اصل شود باید ممهور به مهر یا علامتی باشد که نشان دهد آن مدارک رونوشت یا عکس می‌باشد، در غیر این صورت عمل فوق جعل محسوب می‌شود و تهیه‌کنندگان این گونه مدارک و استفاده‌کنندگان از آن‌ها به جای اصلی عالماً عامداً، علاوه بر جبران ‌خسارت به حبس از شش ماه تا دو سال و یا به سه تا دوازده میلیون ریال جزای نقدی محکوم خواهند شد.</a:t>
            </a:r>
          </a:p>
        </p:txBody>
      </p:sp>
    </p:spTree>
    <p:extLst>
      <p:ext uri="{BB962C8B-B14F-4D97-AF65-F5344CB8AC3E}">
        <p14:creationId xmlns:p14="http://schemas.microsoft.com/office/powerpoint/2010/main" val="1682746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cs typeface="B Titr" pitchFamily="2" charset="-78"/>
              </a:rPr>
              <a:t>تجاهر به استعمال مشروبات الكلي وقماربازي و ولگردي ماده </a:t>
            </a:r>
          </a:p>
        </p:txBody>
      </p:sp>
      <p:sp>
        <p:nvSpPr>
          <p:cNvPr id="3" name="Content Placeholder 2"/>
          <p:cNvSpPr>
            <a:spLocks noGrp="1"/>
          </p:cNvSpPr>
          <p:nvPr>
            <p:ph idx="1"/>
          </p:nvPr>
        </p:nvSpPr>
        <p:spPr>
          <a:xfrm>
            <a:off x="0" y="1600200"/>
            <a:ext cx="8991600" cy="4709160"/>
          </a:xfrm>
        </p:spPr>
        <p:txBody>
          <a:bodyPr>
            <a:normAutofit/>
          </a:bodyPr>
          <a:lstStyle/>
          <a:p>
            <a:pPr marL="137160" indent="0">
              <a:buNone/>
            </a:pPr>
            <a:r>
              <a:rPr lang="fa-IR" b="1" dirty="0" smtClean="0">
                <a:cs typeface="B Titr" pitchFamily="2" charset="-78"/>
              </a:rPr>
              <a:t>ماده701 </a:t>
            </a:r>
            <a:r>
              <a:rPr lang="fa-IR" b="1" dirty="0">
                <a:cs typeface="B Titr" pitchFamily="2" charset="-78"/>
              </a:rPr>
              <a:t>- </a:t>
            </a:r>
            <a:r>
              <a:rPr lang="fa-IR" dirty="0"/>
              <a:t>هركس متجاهرا" و به نحو </a:t>
            </a:r>
            <a:r>
              <a:rPr lang="fa-IR" dirty="0" smtClean="0"/>
              <a:t>علنی </a:t>
            </a:r>
            <a:r>
              <a:rPr lang="fa-IR" dirty="0"/>
              <a:t>دراماكن ومعابر ومجامع عمومي مشروبات الكلي استعمال نمايد ، علاوه بر اجراي حد شرعي شرب خمر به دو تا شش ماه </a:t>
            </a:r>
            <a:r>
              <a:rPr lang="fa-IR" dirty="0" smtClean="0"/>
              <a:t>حبس تعزيري </a:t>
            </a:r>
            <a:r>
              <a:rPr lang="fa-IR" dirty="0"/>
              <a:t>محكوم مي </a:t>
            </a:r>
            <a:r>
              <a:rPr lang="fa-IR" dirty="0" smtClean="0"/>
              <a:t>شود</a:t>
            </a:r>
          </a:p>
          <a:p>
            <a:pPr marL="137160" indent="0">
              <a:buNone/>
            </a:pPr>
            <a:r>
              <a:rPr lang="fa-IR" dirty="0" smtClean="0"/>
              <a:t> </a:t>
            </a:r>
            <a:r>
              <a:rPr lang="fa-IR" b="1" dirty="0" smtClean="0">
                <a:cs typeface="B Titr" pitchFamily="2" charset="-78"/>
              </a:rPr>
              <a:t>ماده </a:t>
            </a:r>
            <a:r>
              <a:rPr lang="fa-IR" b="1" dirty="0">
                <a:cs typeface="B Titr" pitchFamily="2" charset="-78"/>
              </a:rPr>
              <a:t>705 - </a:t>
            </a:r>
            <a:r>
              <a:rPr lang="fa-IR" dirty="0"/>
              <a:t>قماربازي باهروسيله اي ممنوع و مرتكبين آن به يك تا شش ماه </a:t>
            </a:r>
            <a:r>
              <a:rPr lang="fa-IR" dirty="0" smtClean="0"/>
              <a:t>حبس و </a:t>
            </a:r>
            <a:r>
              <a:rPr lang="fa-IR" dirty="0"/>
              <a:t>يا تا ( 74 ) ضربه شلاق محكوم مي شوند ودر صورت تجاهر به قماربازي به هر دو مجازات محكوم مي گردند </a:t>
            </a:r>
            <a:r>
              <a:rPr lang="fa-IR" dirty="0" smtClean="0"/>
              <a:t>.</a:t>
            </a:r>
          </a:p>
          <a:p>
            <a:pPr marL="137160" indent="0">
              <a:buNone/>
            </a:pPr>
            <a:r>
              <a:rPr lang="fa-IR" dirty="0" smtClean="0"/>
              <a:t> </a:t>
            </a:r>
            <a:r>
              <a:rPr lang="fa-IR" dirty="0">
                <a:cs typeface="B Titr" pitchFamily="2" charset="-78"/>
              </a:rPr>
              <a:t>ماده 706 - </a:t>
            </a:r>
            <a:r>
              <a:rPr lang="fa-IR" dirty="0"/>
              <a:t>هركس آلات و وسايل مخصوص به قماربازي را بخرد ياحمل يا نگهداري كند به يك تا سه ماه </a:t>
            </a:r>
            <a:r>
              <a:rPr lang="fa-IR" dirty="0" smtClean="0"/>
              <a:t>حبس يا </a:t>
            </a:r>
            <a:r>
              <a:rPr lang="fa-IR" dirty="0"/>
              <a:t>تا پانصد هزار تايك ميليون و پانصد هزار ريال جزاي نقدي محكوم مي شود .</a:t>
            </a:r>
          </a:p>
        </p:txBody>
      </p:sp>
    </p:spTree>
    <p:extLst>
      <p:ext uri="{BB962C8B-B14F-4D97-AF65-F5344CB8AC3E}">
        <p14:creationId xmlns:p14="http://schemas.microsoft.com/office/powerpoint/2010/main" val="9479814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cs typeface="B Titr" pitchFamily="2" charset="-78"/>
              </a:rPr>
              <a:t>قوانین افتراء و توهين و هتك حرمت ماده </a:t>
            </a:r>
          </a:p>
        </p:txBody>
      </p:sp>
      <p:sp>
        <p:nvSpPr>
          <p:cNvPr id="3" name="Content Placeholder 2"/>
          <p:cNvSpPr>
            <a:spLocks noGrp="1"/>
          </p:cNvSpPr>
          <p:nvPr>
            <p:ph idx="1"/>
          </p:nvPr>
        </p:nvSpPr>
        <p:spPr>
          <a:xfrm>
            <a:off x="457200" y="1143000"/>
            <a:ext cx="8458200" cy="5715000"/>
          </a:xfrm>
        </p:spPr>
        <p:txBody>
          <a:bodyPr>
            <a:normAutofit fontScale="92500" lnSpcReduction="10000"/>
          </a:bodyPr>
          <a:lstStyle/>
          <a:p>
            <a:pPr algn="r" rtl="1"/>
            <a:r>
              <a:rPr lang="fa-IR" dirty="0" smtClean="0"/>
              <a:t>697 </a:t>
            </a:r>
            <a:r>
              <a:rPr lang="fa-IR" dirty="0"/>
              <a:t>- هركس به وسيله اوراق چاپي يا خطي يا به وسيله درج در روزنامه و جرائد يا نطق در مجامع يا به هر وسيله ديگر به كسي امري را صريحا" نسبت دهد يا آنها را منتشر نمايد كه مطابق قانون آن امر جرم محسوب مي شود و نتواند صحت آن اسناد را ثابت نمايد جز در مواردي كه موجب حد است به يك ماه تايك سال </a:t>
            </a:r>
            <a:r>
              <a:rPr lang="fa-IR" dirty="0" smtClean="0"/>
              <a:t>حبس وتا </a:t>
            </a:r>
            <a:r>
              <a:rPr lang="fa-IR" dirty="0"/>
              <a:t>( 74 ) ضربه شلاق يا يكي از آنها حسب مورد محكوم خواهد شد </a:t>
            </a:r>
            <a:r>
              <a:rPr lang="fa-IR" dirty="0" smtClean="0"/>
              <a:t>.</a:t>
            </a:r>
          </a:p>
          <a:p>
            <a:pPr algn="r" rtl="1"/>
            <a:r>
              <a:rPr lang="fa-IR" dirty="0" smtClean="0"/>
              <a:t> </a:t>
            </a:r>
            <a:r>
              <a:rPr lang="fa-IR" dirty="0"/>
              <a:t>ماده 698 - هركس به قصد اضرار به غير يا تشويش اذهان عمومي يا مقامات رسمي به وسيله نامه يا شكواييه يا مراسلات يا عرايض يا گزارش يا توزيع هرگونه اوراق چاپي يا خطي با امضاء يا بدون امضاء اكاذيبي را اظهار نمايد يا با همان مقاصد اعمالي را بر خلاف حقيقت راسا" يا به عنوان نقل قول به شخص حقيقي يا حقوقي يا مقامات رسمي تصريحا" يا تلويحا" نسبت دهد اعم ازاينكه از طريق مزبور به نخوي از انحاء ضرر مادي يا معنوي به غير ورد شوديا نه علاوه بر اعاده حيثيت در صورت امكان ، بايد به حبساز دوماه تادو سال و يا شلاق تا ( 74 ) ضربه محكوم شود . </a:t>
            </a:r>
          </a:p>
        </p:txBody>
      </p:sp>
    </p:spTree>
    <p:extLst>
      <p:ext uri="{BB962C8B-B14F-4D97-AF65-F5344CB8AC3E}">
        <p14:creationId xmlns:p14="http://schemas.microsoft.com/office/powerpoint/2010/main" val="14996595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05800" cy="5745163"/>
          </a:xfrm>
        </p:spPr>
        <p:txBody>
          <a:bodyPr>
            <a:normAutofit fontScale="92500" lnSpcReduction="10000"/>
          </a:bodyPr>
          <a:lstStyle/>
          <a:p>
            <a:pPr algn="r" rtl="1"/>
            <a:r>
              <a:rPr lang="fa-IR" dirty="0"/>
              <a:t>ماده 699 - هركس عالما" عامدا" به قصد متهم نمودن ديگري آلات و ادوات جرم يا اشيايي را كه يافت شدن آن در تصرف يك نفر موجب اتهام او مي گردد بدون اطلاع آن شخص در منزل يا محل كسب ياجيب يا اشيايي كه متعلق به اوست بگذارد يا مخفي كند يا به نحوي متعلق به اوقلمداد نمايد و در اثر اين عمل شخص مزبور تعقيب گردد ، پس از صدور قرار منع تعقيب و يا اعلام برائت قطعي آن شخص ، مرتكب به حبساز شش ماه تا سه سال و يا تا ( 74 ) ضربه شلاق محكوم مي شود . ماده 700 - هركس با نظم يا نثر يا به صورت كتبي يا شفاهي كسي را هجو كند و يا هجويه را منتشر مايد به حبساز يك تا شش ماه محكوم مي شود .</a:t>
            </a:r>
          </a:p>
          <a:p>
            <a:pPr algn="r" rtl="1"/>
            <a:r>
              <a:rPr lang="fa-IR" dirty="0" smtClean="0"/>
              <a:t>جرايم </a:t>
            </a:r>
            <a:r>
              <a:rPr lang="fa-IR" dirty="0"/>
              <a:t>ضد عفت و اخلاق عمومي ماده 637 - هرگاه زن و مردي كه بين آنها علقه زوجيت نباشد ، مرتكب روابط نامشروع يا عمل منافي عفت غير از زنااز قبيل تقبيل يا مضاجعه شوند ، به شلاق تانودونه ضربه محكوم خواهند شد و اگر عمل با عنف واكراه باشد فقط اكراه كننده تعزير مي شود . </a:t>
            </a:r>
          </a:p>
        </p:txBody>
      </p:sp>
    </p:spTree>
    <p:extLst>
      <p:ext uri="{BB962C8B-B14F-4D97-AF65-F5344CB8AC3E}">
        <p14:creationId xmlns:p14="http://schemas.microsoft.com/office/powerpoint/2010/main" val="15204177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629400"/>
          </a:xfrm>
        </p:spPr>
        <p:txBody>
          <a:bodyPr>
            <a:normAutofit/>
          </a:bodyPr>
          <a:lstStyle/>
          <a:p>
            <a:pPr algn="r" rtl="1"/>
            <a:r>
              <a:rPr lang="fa-IR" dirty="0"/>
              <a:t>ماده 638 - هركس علنا" در انظار واماكن عمومي و معابر تظاهر به عمل حرامي نمايد علاوه بر كيفر عمل به حبس از ده روز تادوماه يا تا ( 74 ) ضربه شلاق محكوم ميگردد و در صورتي كه مرتكب عملي شود كه نفس آن عمل داراي كيفر نمي باشد ولي عفت عمومي را جريحه دار نمايد فقط به حبس از ده روز تا دو ماه يا تا ( 74 ) ضربه شلاق محكوم خواهد شد . تبصره - زناني كه بدون حجاب شرعي در معابر وانظار عمومي ظاهر شوند به حبس از ده روز تا دو ماه ويا از پنجاه هزار تا پانصد هزار ريال جزاي نقدي محكوم خواهند شد </a:t>
            </a:r>
            <a:r>
              <a:rPr lang="fa-IR" dirty="0" smtClean="0"/>
              <a:t>.. </a:t>
            </a:r>
            <a:endParaRPr lang="fa-IR" dirty="0"/>
          </a:p>
        </p:txBody>
      </p:sp>
    </p:spTree>
    <p:extLst>
      <p:ext uri="{BB962C8B-B14F-4D97-AF65-F5344CB8AC3E}">
        <p14:creationId xmlns:p14="http://schemas.microsoft.com/office/powerpoint/2010/main" val="98499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6156960"/>
          </a:xfrm>
        </p:spPr>
        <p:txBody>
          <a:bodyPr>
            <a:normAutofit lnSpcReduction="10000"/>
          </a:bodyPr>
          <a:lstStyle/>
          <a:p>
            <a:r>
              <a:rPr lang="fa-IR" dirty="0"/>
              <a:t>ماده 639 - افراد زير به حبس از يك تا ده سال محكوم ميشوندودر مورد بند ( الف ) علاوه بر مجازات مقرر ، محلمربوطه به طور موقت با نظر دادگاه بسته خواهد شد - الف - كسي كه مركز فساد ويا فحشا داير يا اداره كند . ب - كسي كه مردم را به فساد يا فحشا تشويق نموده يا موجبات آن را فراهم نمايد . تبصره - هرگاه بر عمل فوق عنوان قوادي صدق نمايد علاوه بر مجازات مذكور به حد قوادي نيز محكوم ميگردد </a:t>
            </a:r>
            <a:r>
              <a:rPr lang="fa-IR" dirty="0" smtClean="0"/>
              <a:t>.</a:t>
            </a:r>
          </a:p>
          <a:p>
            <a:r>
              <a:rPr lang="fa-IR" dirty="0" smtClean="0"/>
              <a:t> </a:t>
            </a:r>
            <a:r>
              <a:rPr lang="fa-IR" dirty="0"/>
              <a:t>ماده 640 - اشخاص ذيل به حبس از سه ماه تا يك سال و جزاي نقدي از يك ميليون و پانصدهزارريال تا شش ميليون ريال و تا( 74 ضربه شلاق يا به يك يا دو مجازات مذكور محكوم خواهند شد ) هركس نوشته يا طرح ، گراور ، نقاشي ، تصاوير ، مطبوعات ، اعلانات ، علايم ، فيلم ، نوارسينما و يا بطور كلي هر چيز كه عفت واخلاق عمومي را جريحه دار نمايد براي تجارت توزيع به نمايش ومعرض انظارعمومي گذارد يا بسازد يا براي تجارت و توزيع نگاهدارد </a:t>
            </a:r>
          </a:p>
        </p:txBody>
      </p:sp>
    </p:spTree>
    <p:extLst>
      <p:ext uri="{BB962C8B-B14F-4D97-AF65-F5344CB8AC3E}">
        <p14:creationId xmlns:p14="http://schemas.microsoft.com/office/powerpoint/2010/main" val="4187681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حقوق ورزشی در ایران:</a:t>
            </a:r>
            <a:endParaRPr lang="en-US" b="1" dirty="0"/>
          </a:p>
        </p:txBody>
      </p:sp>
      <p:sp>
        <p:nvSpPr>
          <p:cNvPr id="3" name="Content Placeholder 2"/>
          <p:cNvSpPr>
            <a:spLocks noGrp="1"/>
          </p:cNvSpPr>
          <p:nvPr>
            <p:ph idx="1"/>
          </p:nvPr>
        </p:nvSpPr>
        <p:spPr/>
        <p:txBody>
          <a:bodyPr>
            <a:normAutofit fontScale="85000" lnSpcReduction="20000"/>
          </a:bodyPr>
          <a:lstStyle/>
          <a:p>
            <a:pPr algn="just" rtl="1">
              <a:buNone/>
            </a:pPr>
            <a:r>
              <a:rPr lang="en-US" dirty="0" smtClean="0">
                <a:cs typeface="B Zar" pitchFamily="2" charset="-78"/>
              </a:rPr>
              <a:t>●</a:t>
            </a:r>
            <a:r>
              <a:rPr lang="fa-IR" dirty="0" smtClean="0">
                <a:cs typeface="B Zar" pitchFamily="2" charset="-78"/>
              </a:rPr>
              <a:t> تاریخچه حقوق ورزشی در ایران را به سه دوره تقسیم می کنند :دوره قبل از انقلاب مشروطیت</a:t>
            </a:r>
            <a:r>
              <a:rPr lang="fa-IR" sz="3300" dirty="0" smtClean="0">
                <a:cs typeface="B Zar" pitchFamily="2" charset="-78"/>
              </a:rPr>
              <a:t>(</a:t>
            </a:r>
            <a:r>
              <a:rPr lang="fa-IR" sz="2100" dirty="0" smtClean="0">
                <a:cs typeface="B Zar" pitchFamily="2" charset="-78"/>
              </a:rPr>
              <a:t>رعایت مقررات عرفی وشرعی در رسیدگی به امور قضایی الزامی بود</a:t>
            </a:r>
            <a:r>
              <a:rPr lang="fa-IR" sz="3300" dirty="0" smtClean="0">
                <a:cs typeface="B Zar" pitchFamily="2" charset="-78"/>
              </a:rPr>
              <a:t>)،</a:t>
            </a:r>
            <a:r>
              <a:rPr lang="fa-IR" sz="1900" dirty="0" smtClean="0">
                <a:cs typeface="B Zar" pitchFamily="2" charset="-78"/>
              </a:rPr>
              <a:t> </a:t>
            </a:r>
            <a:r>
              <a:rPr lang="fa-IR" sz="3300" dirty="0" smtClean="0">
                <a:cs typeface="B Zar" pitchFamily="2" charset="-78"/>
              </a:rPr>
              <a:t>دوره بعداز</a:t>
            </a:r>
            <a:r>
              <a:rPr lang="fa-IR" dirty="0" smtClean="0">
                <a:cs typeface="B Zar" pitchFamily="2" charset="-78"/>
              </a:rPr>
              <a:t> انقلاب مشروطیت(</a:t>
            </a:r>
            <a:r>
              <a:rPr lang="fa-IR" sz="1900" dirty="0" smtClean="0">
                <a:cs typeface="B Zar" pitchFamily="2" charset="-78"/>
              </a:rPr>
              <a:t>قوانین مدون و نیز نبودن ورزش به شکل امروزی سابقه ای از مسئولیت های قانونی وجود ندارد</a:t>
            </a:r>
            <a:r>
              <a:rPr lang="fa-IR" sz="1500" dirty="0" smtClean="0">
                <a:cs typeface="B Zar" pitchFamily="2" charset="-78"/>
              </a:rPr>
              <a:t> </a:t>
            </a:r>
            <a:r>
              <a:rPr lang="fa-IR" sz="3300" dirty="0" smtClean="0">
                <a:cs typeface="B Zar" pitchFamily="2" charset="-78"/>
              </a:rPr>
              <a:t>)</a:t>
            </a:r>
            <a:r>
              <a:rPr lang="fa-IR" dirty="0" smtClean="0">
                <a:cs typeface="B Zar" pitchFamily="2" charset="-78"/>
              </a:rPr>
              <a:t>،</a:t>
            </a:r>
            <a:r>
              <a:rPr lang="ar-SA" dirty="0" smtClean="0">
                <a:cs typeface="B Zar" pitchFamily="2" charset="-78"/>
              </a:rPr>
              <a:t> از سال 1352به بعد</a:t>
            </a:r>
            <a:r>
              <a:rPr lang="fa-IR" sz="2400" dirty="0" smtClean="0">
                <a:cs typeface="B Zar" pitchFamily="2" charset="-78"/>
              </a:rPr>
              <a:t>(بموجب ماده 42 قانون مجازات عمومی </a:t>
            </a:r>
            <a:r>
              <a:rPr lang="ar-SA" sz="2400" dirty="0" smtClean="0">
                <a:cs typeface="B Zar" pitchFamily="2" charset="-78"/>
              </a:rPr>
              <a:t>حوادث ناشی از عملیات ورزشی را مشروط به اینکه سبب آن ورزش باشد جرم تلقی نشد و برای اولین بار در تاریخ حقوق ایران حوادث ورزشی مشمول قانون خاص گردید</a:t>
            </a:r>
            <a:r>
              <a:rPr lang="fa-IR" sz="2400" dirty="0" smtClean="0">
                <a:cs typeface="B Zar" pitchFamily="2" charset="-78"/>
              </a:rPr>
              <a:t>.پس از پیروزی انقلاب اسلامی متن ماده 42قانون مجازات عمومی چون مغایرتی با اصول وموازین شرعی نداشت به همان صورت تنفیذ گردید با این قید که مقررات آن ورزش معارض با موازین شرعی نباشد و در حال حاضر نیز با اختلاف در شماره ماده قانونی لازم الاجراء است . یعنی در سال1361این قانون در بند 3 ماده 32 و در سال 1370در بند 3 ماده 59 قانون مجازات اسلامی جای گرفت ).</a:t>
            </a:r>
          </a:p>
          <a:p>
            <a:pPr algn="just" rtl="1">
              <a:buNone/>
            </a:pPr>
            <a:r>
              <a:rPr lang="fa-IR" dirty="0" smtClean="0">
                <a:cs typeface="B Zar" pitchFamily="2" charset="-78"/>
              </a:rPr>
              <a:t>●</a:t>
            </a:r>
            <a:r>
              <a:rPr lang="fa-IR" dirty="0" smtClean="0"/>
              <a:t> </a:t>
            </a:r>
            <a:r>
              <a:rPr lang="fa-IR" dirty="0" smtClean="0">
                <a:cs typeface="B Zar" pitchFamily="2" charset="-78"/>
              </a:rPr>
              <a:t>حقوق ورزشی به عنوان یک درس از سال 1355 در دانشکده تربیت بدنی و علوم ورزشی برای نخستین بار تدریس شد .وسپس در دانشکده های حقوق دانشگاههای ایران به ویژه دوره های کارشناسی ارشد و دکتری چه به عنوان پایان نامه های تحصیلی و یا تحقیق ، مورد توجه اساتید و دانشجویان بوده و به تدریج منابع بسیار مهمی به همین ترتیب فراهم آورده شده است.</a:t>
            </a:r>
            <a:endParaRPr lang="en-US" dirty="0">
              <a:cs typeface="B Zar" pitchFamily="2" charset="-78"/>
            </a:endParaRPr>
          </a:p>
        </p:txBody>
      </p:sp>
    </p:spTree>
    <p:extLst>
      <p:ext uri="{BB962C8B-B14F-4D97-AF65-F5344CB8AC3E}">
        <p14:creationId xmlns:p14="http://schemas.microsoft.com/office/powerpoint/2010/main" val="1836684650"/>
      </p:ext>
    </p:extLst>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067800" cy="5973763"/>
          </a:xfrm>
        </p:spPr>
        <p:txBody>
          <a:bodyPr>
            <a:normAutofit fontScale="92500" lnSpcReduction="20000"/>
          </a:bodyPr>
          <a:lstStyle/>
          <a:p>
            <a:pPr algn="r" rtl="1"/>
            <a:r>
              <a:rPr lang="fa-IR" dirty="0"/>
              <a:t>ماده 641 - هرگاه كسي به وسيله تلفن يا دستگاههاي مخابراتي ديگر براي اشخاص ايجاد مزاحمت نمايد علاوه بر اجراي مقررات خاص شركت مخابرات ، مرتكب به حبس از يك تا شش ماه محكوم خواهد شد .</a:t>
            </a:r>
          </a:p>
          <a:p>
            <a:pPr algn="r" rtl="1"/>
            <a:endParaRPr lang="fa-IR" dirty="0" smtClean="0">
              <a:cs typeface="B Titr" pitchFamily="2" charset="-78"/>
            </a:endParaRPr>
          </a:p>
          <a:p>
            <a:pPr algn="r" rtl="1"/>
            <a:r>
              <a:rPr lang="fa-IR" dirty="0" smtClean="0">
                <a:cs typeface="B Titr" pitchFamily="2" charset="-78"/>
              </a:rPr>
              <a:t>اهانت </a:t>
            </a:r>
            <a:r>
              <a:rPr lang="fa-IR" dirty="0">
                <a:cs typeface="B Titr" pitchFamily="2" charset="-78"/>
              </a:rPr>
              <a:t>به مقدسات مذهبي وسوءقصد به مقامات داخلي </a:t>
            </a:r>
            <a:endParaRPr lang="fa-IR" dirty="0" smtClean="0">
              <a:cs typeface="B Titr" pitchFamily="2" charset="-78"/>
            </a:endParaRPr>
          </a:p>
          <a:p>
            <a:pPr marL="137160" indent="0" algn="r" rtl="1">
              <a:buNone/>
            </a:pPr>
            <a:r>
              <a:rPr lang="fa-IR" dirty="0" smtClean="0"/>
              <a:t>ماده </a:t>
            </a:r>
            <a:r>
              <a:rPr lang="fa-IR" dirty="0"/>
              <a:t>513 - هركس به مقدسات اسلام و يا هر يك از انبياء عظام يا ائمه طاهرين ( ع ) يا حضرت صديقه طاهره ( س ) اهانت نمايد اگر مشمول حكم ساب النبي باشداعدام مي شود و در غير اين صورت به حبس از يك تا پنج سال محكوم خواهد شد . بنيانگذار جمهوري اسلامي رضوان ا000 عليه ومقام معظم رهبري به نحوي از انحاء اهانت نمايد به حبس از شش ماه تا دو سال محكوم خواهد شد . [رجوع شود به استفساریه مجلس در پائین صفحه] ماده 515 - هر كس به جان رهبر و هر يك از روساي قواي سه گانه و مراجع بزرگ تقليد ، سوءقصد نمايد چنانچه محارب شناخته نشود به حبس از سه تا ده سال محكوم خواهد شد آن به عهده حاكم شرع و ولي فقيه محول ميگردد. </a:t>
            </a:r>
            <a:endParaRPr lang="fa-IR" dirty="0" smtClean="0"/>
          </a:p>
          <a:p>
            <a:pPr marL="137160" indent="0" algn="r" rtl="1">
              <a:buNone/>
            </a:pPr>
            <a:r>
              <a:rPr lang="fa-IR" dirty="0" smtClean="0"/>
              <a:t>ماده </a:t>
            </a:r>
            <a:r>
              <a:rPr lang="fa-IR" dirty="0"/>
              <a:t>608 ـ توهین به افراد از قبیل فحاشی و استعمال الفاظ رکیک ‌چنانچه موجب حد قذف نباشد به مجازات شلاق تا (74) ضربه و یا پنجاه هزار تا یک میلیون ریال جزای نقدی خواهد بود.</a:t>
            </a:r>
          </a:p>
          <a:p>
            <a:pPr algn="r" rtl="1"/>
            <a:endParaRPr lang="fa-IR" dirty="0"/>
          </a:p>
        </p:txBody>
      </p:sp>
    </p:spTree>
    <p:extLst>
      <p:ext uri="{BB962C8B-B14F-4D97-AF65-F5344CB8AC3E}">
        <p14:creationId xmlns:p14="http://schemas.microsoft.com/office/powerpoint/2010/main" val="9881491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296400" cy="6553200"/>
          </a:xfrm>
        </p:spPr>
        <p:txBody>
          <a:bodyPr>
            <a:normAutofit fontScale="85000" lnSpcReduction="10000"/>
          </a:bodyPr>
          <a:lstStyle/>
          <a:p>
            <a:pPr marL="137160" indent="0" algn="r" rtl="1">
              <a:buNone/>
            </a:pPr>
            <a:r>
              <a:rPr lang="fa-IR" dirty="0">
                <a:cs typeface="B Titr" pitchFamily="2" charset="-78"/>
              </a:rPr>
              <a:t>موضوع استفساریه: </a:t>
            </a:r>
            <a:endParaRPr lang="fa-IR" dirty="0" smtClean="0">
              <a:cs typeface="B Titr" pitchFamily="2" charset="-78"/>
            </a:endParaRPr>
          </a:p>
          <a:p>
            <a:pPr marL="137160" indent="0" algn="r" rtl="1">
              <a:buNone/>
            </a:pPr>
            <a:r>
              <a:rPr lang="fa-IR" dirty="0" smtClean="0"/>
              <a:t>آیامنظورازعبارت(اهانت،توهین </a:t>
            </a:r>
            <a:r>
              <a:rPr lang="fa-IR" dirty="0"/>
              <a:t>ویاهتک حرمت )مندرج درمقررات جزائی ازجمله: مواد(513)،(514)،(608)و(609)قانون مجازات اسلامی وبندهای (7)و(8)ماده(6)ومواد(26)و(27)قانون مطبوعات عبارت است ازبه کاربردن الفاظی که دلالت صریح برفحاشی وسب ولعن داردیاخیر؟ودرصورت عدم صراحت مطلب وانکارمتهم برقصداهانت وهتک حرمت آیاموضوع ازمصادیق موادموردذکرمی باشدیاخیر؟</a:t>
            </a:r>
          </a:p>
          <a:p>
            <a:pPr algn="r" rtl="1"/>
            <a:endParaRPr lang="fa-IR" dirty="0"/>
          </a:p>
          <a:p>
            <a:pPr algn="r" rtl="1"/>
            <a:r>
              <a:rPr lang="fa-IR" dirty="0"/>
              <a:t>جرایم ماده 53 ـ اگر کسی بر اثر شرب خمر، مسلوب الاراده شده لکن ثابت شود که شرب خمر به منظور ارتکاب جرم بوده است مجرم علاوه ‌بر مجازات استعمال شرب خمر به مجازات جرمی که مرتکب شده است نیز محکوم خواهد شد. </a:t>
            </a:r>
            <a:endParaRPr lang="fa-IR" dirty="0" smtClean="0"/>
          </a:p>
          <a:p>
            <a:pPr algn="r" rtl="1"/>
            <a:r>
              <a:rPr lang="fa-IR" dirty="0" smtClean="0"/>
              <a:t>تبصره </a:t>
            </a:r>
            <a:r>
              <a:rPr lang="fa-IR" dirty="0"/>
              <a:t>1 ـ در صورتی که شراب خورده مدعی جهل به حکم یا موضوع باشد و صحت دعوای وی محتمل باشد محکوم به حد نخواهد شد. </a:t>
            </a:r>
            <a:endParaRPr lang="fa-IR" dirty="0" smtClean="0"/>
          </a:p>
          <a:p>
            <a:pPr algn="r" rtl="1"/>
            <a:r>
              <a:rPr lang="fa-IR" dirty="0" smtClean="0"/>
              <a:t>تبصره </a:t>
            </a:r>
            <a:r>
              <a:rPr lang="fa-IR" dirty="0"/>
              <a:t>2 ـ هرگاه کسی بداند که خوردن شراب حرام است و آن را بخورد محکوم به حد خواهد شد گرچه نداند که خوردن آن موجب‌حد می‌شود</a:t>
            </a:r>
            <a:r>
              <a:rPr lang="fa-IR" dirty="0" smtClean="0"/>
              <a:t>.</a:t>
            </a:r>
          </a:p>
          <a:p>
            <a:pPr algn="r" rtl="1"/>
            <a:r>
              <a:rPr lang="fa-IR" dirty="0" smtClean="0"/>
              <a:t> </a:t>
            </a:r>
            <a:r>
              <a:rPr lang="fa-IR" dirty="0"/>
              <a:t>ماده 174 ـ حد شرب مسکر برای مرد و یا زن‌، هشتاد تازیانه است‌. </a:t>
            </a:r>
            <a:endParaRPr lang="fa-IR" dirty="0" smtClean="0"/>
          </a:p>
          <a:p>
            <a:pPr algn="r" rtl="1"/>
            <a:r>
              <a:rPr lang="fa-IR" dirty="0" smtClean="0"/>
              <a:t>ماده </a:t>
            </a:r>
            <a:r>
              <a:rPr lang="fa-IR" dirty="0"/>
              <a:t>701 ـ هرکس متجاهرا و به نحو علن در اماکن و معابر و مجامع‌ عمومی مشروبات الکلی استعمال نماید، علاوه بر اجرای حد شرعی شرب خمر به دو تا شش ماه حبس تعزیری محکوم می‌شود.</a:t>
            </a:r>
          </a:p>
          <a:p>
            <a:pPr algn="r" rtl="1"/>
            <a:endParaRPr lang="fa-IR" dirty="0"/>
          </a:p>
        </p:txBody>
      </p:sp>
    </p:spTree>
    <p:extLst>
      <p:ext uri="{BB962C8B-B14F-4D97-AF65-F5344CB8AC3E}">
        <p14:creationId xmlns:p14="http://schemas.microsoft.com/office/powerpoint/2010/main" val="9016060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cs typeface="B Titr" pitchFamily="2" charset="-78"/>
              </a:rPr>
              <a:t>هتک حرمت اشخاص‌ ماده </a:t>
            </a:r>
          </a:p>
        </p:txBody>
      </p:sp>
      <p:sp>
        <p:nvSpPr>
          <p:cNvPr id="3" name="Content Placeholder 2"/>
          <p:cNvSpPr>
            <a:spLocks noGrp="1"/>
          </p:cNvSpPr>
          <p:nvPr>
            <p:ph idx="1"/>
          </p:nvPr>
        </p:nvSpPr>
        <p:spPr>
          <a:xfrm>
            <a:off x="0" y="1600200"/>
            <a:ext cx="9220200" cy="5029200"/>
          </a:xfrm>
        </p:spPr>
        <p:txBody>
          <a:bodyPr>
            <a:normAutofit/>
          </a:bodyPr>
          <a:lstStyle/>
          <a:p>
            <a:pPr algn="r" rtl="1"/>
            <a:r>
              <a:rPr lang="fa-IR" dirty="0" smtClean="0"/>
              <a:t>608 </a:t>
            </a:r>
            <a:r>
              <a:rPr lang="fa-IR" dirty="0"/>
              <a:t>ـ توهین به افراد از قبیل فحاشی و استعمال الفاظ رکیک ‌چنانچه موجب حد قذف نباشد به مجازات شلاق تا (74) ضربه و یا پنجاه هزار تا یک میلیون ریال جزای نقدی خواهد بود. </a:t>
            </a:r>
            <a:endParaRPr lang="fa-IR" dirty="0" smtClean="0"/>
          </a:p>
          <a:p>
            <a:pPr algn="r" rtl="1"/>
            <a:r>
              <a:rPr lang="fa-IR" dirty="0" smtClean="0"/>
              <a:t>ماده </a:t>
            </a:r>
            <a:r>
              <a:rPr lang="fa-IR" dirty="0"/>
              <a:t>609 ـ هرکس با توجه به سمت‌، یکی از روسای سه قوه یا معاونان رییس جمهور یا وزرا یا یکی از نمایندگان مجلس شورای‌اسلامی یا نمایندگان مجلس خبرگان یا اعضای شورای نگهبان یاقضات یا اعضای دیوان محاسبات یا کارکنان وزارتخانه‌ها ومؤسسات و شرکتهای دولتی و شهرداریها در حال انجام وظیفه یا به‌سبب آن توهین نماید به سه تا شش ماه حبس و یا تا (74) ضربه‌شلاق و یا پنجاه ‌هزار تا یک ‌میلیون‌ ریال جزای نقدی محکوم می‌شود.</a:t>
            </a:r>
          </a:p>
          <a:p>
            <a:pPr algn="r" rtl="1"/>
            <a:endParaRPr lang="fa-IR" dirty="0"/>
          </a:p>
          <a:p>
            <a:pPr algn="r" rtl="1"/>
            <a:endParaRPr lang="fa-IR" dirty="0"/>
          </a:p>
        </p:txBody>
      </p:sp>
    </p:spTree>
    <p:extLst>
      <p:ext uri="{BB962C8B-B14F-4D97-AF65-F5344CB8AC3E}">
        <p14:creationId xmlns:p14="http://schemas.microsoft.com/office/powerpoint/2010/main" val="25966509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fa-IR" dirty="0">
                <a:cs typeface="B Titr" pitchFamily="2" charset="-78"/>
              </a:rPr>
              <a:t>قسم و شهادت دروغ و افشای سر </a:t>
            </a:r>
          </a:p>
        </p:txBody>
      </p:sp>
      <p:sp>
        <p:nvSpPr>
          <p:cNvPr id="3" name="Content Placeholder 2"/>
          <p:cNvSpPr>
            <a:spLocks noGrp="1"/>
          </p:cNvSpPr>
          <p:nvPr>
            <p:ph idx="1"/>
          </p:nvPr>
        </p:nvSpPr>
        <p:spPr>
          <a:xfrm>
            <a:off x="152400" y="1371600"/>
            <a:ext cx="8991600" cy="5486400"/>
          </a:xfrm>
        </p:spPr>
        <p:txBody>
          <a:bodyPr>
            <a:normAutofit/>
          </a:bodyPr>
          <a:lstStyle/>
          <a:p>
            <a:pPr algn="r" rtl="1"/>
            <a:r>
              <a:rPr lang="fa-IR" dirty="0" smtClean="0">
                <a:cs typeface="B Titr" pitchFamily="2" charset="-78"/>
              </a:rPr>
              <a:t>ماده </a:t>
            </a:r>
            <a:r>
              <a:rPr lang="fa-IR" dirty="0">
                <a:cs typeface="B Titr" pitchFamily="2" charset="-78"/>
              </a:rPr>
              <a:t>۶۴۸ - </a:t>
            </a:r>
            <a:r>
              <a:rPr lang="fa-IR" dirty="0"/>
              <a:t>اطبا و جراحان و ماماها و داروفروشان و کلیه‌ی کسانی که به مناسبت شغل یا حرفه‌ی خود محرم اسرار می‌شوند هر گاه در غیر از موارد قانونی، اسرار مردم را افشا کنند به سه ماه و یک روز تا یک ‌سال حبس و یا به یک میلیون و پانصد هزار تا شش میلیون ریال ‌جزای نقدی محکوم می‌شوند</a:t>
            </a:r>
            <a:r>
              <a:rPr lang="fa-IR" dirty="0" smtClean="0"/>
              <a:t>.</a:t>
            </a:r>
          </a:p>
          <a:p>
            <a:pPr algn="r" rtl="1"/>
            <a:r>
              <a:rPr lang="fa-IR" dirty="0" smtClean="0">
                <a:cs typeface="B Titr" pitchFamily="2" charset="-78"/>
              </a:rPr>
              <a:t> </a:t>
            </a:r>
            <a:r>
              <a:rPr lang="fa-IR" dirty="0">
                <a:cs typeface="B Titr" pitchFamily="2" charset="-78"/>
              </a:rPr>
              <a:t>ماده 649 - </a:t>
            </a:r>
            <a:r>
              <a:rPr lang="fa-IR" dirty="0"/>
              <a:t>هر کس در دعوای حقوقی یا جزایی که قسم متوجه او شده باشد سوگند دروغ یاد نماید به شش ماه تا دوسال حبس‌ محکوم خواهد شد</a:t>
            </a:r>
            <a:r>
              <a:rPr lang="fa-IR" dirty="0" smtClean="0"/>
              <a:t>.</a:t>
            </a:r>
          </a:p>
          <a:p>
            <a:pPr algn="r" rtl="1"/>
            <a:r>
              <a:rPr lang="fa-IR" dirty="0" smtClean="0"/>
              <a:t> </a:t>
            </a:r>
            <a:r>
              <a:rPr lang="fa-IR" b="1" dirty="0">
                <a:cs typeface="B Titr" pitchFamily="2" charset="-78"/>
              </a:rPr>
              <a:t>ماده650 </a:t>
            </a:r>
            <a:r>
              <a:rPr lang="fa-IR" b="1" dirty="0" smtClean="0">
                <a:cs typeface="B Titr" pitchFamily="2" charset="-78"/>
              </a:rPr>
              <a:t>-</a:t>
            </a:r>
            <a:r>
              <a:rPr lang="fa-IR" dirty="0" smtClean="0"/>
              <a:t>هر </a:t>
            </a:r>
            <a:r>
              <a:rPr lang="fa-IR" dirty="0"/>
              <a:t>کس در دادگاه نزد مقامات رسمی شهادت دروغ بدهد به سه ماه و یک روز تا دو سال حبس و یا به یک میلیون و پانصد هزار تا دوازده میلیون ریال جزای نقدی محکوم خواهد شد. '''تبصره:''' مجازات مذکور در این ماده علاوه بر مجازاتی است که‌ در باب حدود و قصاص و دیات برای شهادت دروغ ذکر گردیده است</a:t>
            </a:r>
            <a:r>
              <a:rPr lang="fa-IR" dirty="0" smtClean="0"/>
              <a:t>.</a:t>
            </a:r>
          </a:p>
        </p:txBody>
      </p:sp>
    </p:spTree>
    <p:extLst>
      <p:ext uri="{BB962C8B-B14F-4D97-AF65-F5344CB8AC3E}">
        <p14:creationId xmlns:p14="http://schemas.microsoft.com/office/powerpoint/2010/main" val="25675187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 ماده 669- هر گاه کسی دیگری را به هر نحو تهدید به قتل یا ضررهای نفسی یا شرفی یا مالی و یا به افشای سری نسبت به خود یا بستگان او نماید، اعم از این که به این واسطه تقاضای وجه یا مال‌ یا تقاضای انجام امر یا ترک فعلی را نموده یا ننموده باشد به مجازات شلاق تا (۷۴) ضربه یا زندان از دو ماه تا دو سال محکوم‌خواهد شد.</a:t>
            </a:r>
          </a:p>
          <a:p>
            <a:endParaRPr lang="fa-IR" dirty="0"/>
          </a:p>
        </p:txBody>
      </p:sp>
    </p:spTree>
    <p:extLst>
      <p:ext uri="{BB962C8B-B14F-4D97-AF65-F5344CB8AC3E}">
        <p14:creationId xmlns:p14="http://schemas.microsoft.com/office/powerpoint/2010/main" val="20679621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fa-IR" dirty="0">
                <a:cs typeface="B Titr" pitchFamily="2" charset="-78"/>
              </a:rPr>
              <a:t>جرایم علیه اشخاص و اطفال </a:t>
            </a:r>
          </a:p>
        </p:txBody>
      </p:sp>
      <p:sp>
        <p:nvSpPr>
          <p:cNvPr id="3" name="Content Placeholder 2"/>
          <p:cNvSpPr>
            <a:spLocks noGrp="1"/>
          </p:cNvSpPr>
          <p:nvPr>
            <p:ph idx="1"/>
          </p:nvPr>
        </p:nvSpPr>
        <p:spPr>
          <a:xfrm>
            <a:off x="457200" y="1143000"/>
            <a:ext cx="8686800" cy="6477000"/>
          </a:xfrm>
        </p:spPr>
        <p:txBody>
          <a:bodyPr>
            <a:normAutofit/>
          </a:bodyPr>
          <a:lstStyle/>
          <a:p>
            <a:pPr algn="r" rtl="1"/>
            <a:r>
              <a:rPr lang="fa-IR" dirty="0" smtClean="0">
                <a:cs typeface="B Titr" pitchFamily="2" charset="-78"/>
              </a:rPr>
              <a:t>ماده </a:t>
            </a:r>
            <a:r>
              <a:rPr lang="fa-IR" dirty="0">
                <a:cs typeface="B Titr" pitchFamily="2" charset="-78"/>
              </a:rPr>
              <a:t>612 </a:t>
            </a:r>
            <a:r>
              <a:rPr lang="fa-IR" dirty="0"/>
              <a:t>- هر کس مرتکب قتل عمد شود و شاکی نداشته یا شاکی ‌داشته ولی از قصاص گذشت کرده باشد و یا به هر علت قصاص نشود در صورتی که اقدام وی موجب اخلال در نظم و صیانت و امنیت ‌جامعه یا بیم تجری مرتکب یا دیگران گردد دادگاه مرتکب را به‌ حبس از سه تا ده سال محکوم می‌نماید. '''تبصره:''' در این مورد معاونت در قتل عمد موجب حبس از یک تا پنج سال خواهد بود</a:t>
            </a:r>
            <a:r>
              <a:rPr lang="fa-IR" dirty="0" smtClean="0"/>
              <a:t>.</a:t>
            </a:r>
          </a:p>
          <a:p>
            <a:pPr algn="r" rtl="1"/>
            <a:r>
              <a:rPr lang="fa-IR" dirty="0" smtClean="0"/>
              <a:t> </a:t>
            </a:r>
            <a:r>
              <a:rPr lang="fa-IR" dirty="0"/>
              <a:t>ما</a:t>
            </a:r>
            <a:r>
              <a:rPr lang="fa-IR" dirty="0">
                <a:cs typeface="B Titr" pitchFamily="2" charset="-78"/>
              </a:rPr>
              <a:t>ده 613 </a:t>
            </a:r>
            <a:r>
              <a:rPr lang="fa-IR" dirty="0"/>
              <a:t>- هر گاه کسی شروع به قتل عمد نماید ولی نتیجه منظور بدون اراده وی محقق نگردد به شش ماه تا سه سال حبس تعزیری‌ محکوم خواهد شد. </a:t>
            </a:r>
            <a:endParaRPr lang="fa-IR" dirty="0" smtClean="0"/>
          </a:p>
        </p:txBody>
      </p:sp>
    </p:spTree>
    <p:extLst>
      <p:ext uri="{BB962C8B-B14F-4D97-AF65-F5344CB8AC3E}">
        <p14:creationId xmlns:p14="http://schemas.microsoft.com/office/powerpoint/2010/main" val="5840376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a-IR" dirty="0"/>
              <a:t>ماده 614 - هر کس عمداً به دیگری جرح یا ضربی وارد آورد که موجب نقصان یا شکستن یا از کار افتادن عضوی از اعضا یا منتهی به مرض دائمی یا فقدان یا نقص یکی از حواس یا منافع یا زوال عقل مجنی‌علیه گردد در مواردی که قصاص امکان نداشته باشد چنانچه اقدام وی موجب اخلال در نظم و صیانت و امنیت جامعه یا بیم تجری مرتکب یا دیگران گردد به دو تا پنج سال حبس محکوم خواهد شد و در صورت درخواست مجنی‌علیه مرتکب به پرداخت دیه نیز محکوم می‌شود. '''تبصره:''' در صورتی که جرح وارده منتهی به ضایعات فوق نشود و آلت جرح اسلحه یا چاقو و امثال آن باشد مرتکب به سه ماه تا یک ‌سال حبس محکوم خواهد شد.</a:t>
            </a:r>
          </a:p>
          <a:p>
            <a:endParaRPr lang="fa-IR" dirty="0"/>
          </a:p>
        </p:txBody>
      </p:sp>
    </p:spTree>
    <p:extLst>
      <p:ext uri="{BB962C8B-B14F-4D97-AF65-F5344CB8AC3E}">
        <p14:creationId xmlns:p14="http://schemas.microsoft.com/office/powerpoint/2010/main" val="33328421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marL="137160" indent="0" algn="r" rtl="1">
              <a:buNone/>
            </a:pPr>
            <a:r>
              <a:rPr lang="fa-IR" dirty="0">
                <a:cs typeface="B Titr" pitchFamily="2" charset="-78"/>
              </a:rPr>
              <a:t>ماده 615 - </a:t>
            </a:r>
            <a:r>
              <a:rPr lang="fa-IR" dirty="0"/>
              <a:t>هر گاه عده‌ای با یکدیگر منازعه نمایند هر یک از شرکت‌کنندگان در نزاع حسب مورد به مجازات زیر محکوم می‌شوند</a:t>
            </a:r>
            <a:r>
              <a:rPr lang="fa-IR" dirty="0" smtClean="0"/>
              <a:t>:</a:t>
            </a:r>
          </a:p>
          <a:p>
            <a:pPr marL="137160" indent="0" algn="r" rtl="1">
              <a:buNone/>
            </a:pPr>
            <a:r>
              <a:rPr lang="fa-IR" dirty="0" smtClean="0"/>
              <a:t> </a:t>
            </a:r>
            <a:r>
              <a:rPr lang="fa-IR" dirty="0"/>
              <a:t>'''۱-''' در صورتی که نزاع منتهی به قتل شود به حبس از یک تا سه سال‌. </a:t>
            </a:r>
            <a:endParaRPr lang="fa-IR" dirty="0" smtClean="0"/>
          </a:p>
          <a:p>
            <a:pPr marL="137160" indent="0" algn="r" rtl="1">
              <a:buNone/>
            </a:pPr>
            <a:r>
              <a:rPr lang="fa-IR" dirty="0" smtClean="0"/>
              <a:t>''</a:t>
            </a:r>
            <a:r>
              <a:rPr lang="fa-IR" dirty="0"/>
              <a:t>'۲-''' </a:t>
            </a:r>
            <a:r>
              <a:rPr lang="fa-IR" sz="2400" dirty="0">
                <a:cs typeface="B Titr" pitchFamily="2" charset="-78"/>
              </a:rPr>
              <a:t>در صورتی که منتهی به نقص عضو شود به حبس از شش ماه تا سه سال‌. </a:t>
            </a:r>
            <a:endParaRPr lang="fa-IR" sz="2400" dirty="0" smtClean="0">
              <a:cs typeface="B Titr" pitchFamily="2" charset="-78"/>
            </a:endParaRPr>
          </a:p>
          <a:p>
            <a:pPr marL="137160" indent="0" algn="r" rtl="1">
              <a:buNone/>
            </a:pPr>
            <a:r>
              <a:rPr lang="fa-IR" dirty="0" smtClean="0"/>
              <a:t>''</a:t>
            </a:r>
            <a:r>
              <a:rPr lang="fa-IR" dirty="0"/>
              <a:t>'۳-''' </a:t>
            </a:r>
            <a:r>
              <a:rPr lang="fa-IR" sz="2400" dirty="0">
                <a:cs typeface="B Titr" pitchFamily="2" charset="-78"/>
              </a:rPr>
              <a:t>در صورتی که منتهی به ضرب و جرح شود به حبس از سه ماه تا یک سال‌. </a:t>
            </a:r>
            <a:endParaRPr lang="fa-IR" sz="2400" dirty="0" smtClean="0">
              <a:cs typeface="B Titr" pitchFamily="2" charset="-78"/>
            </a:endParaRPr>
          </a:p>
          <a:p>
            <a:pPr marL="137160" indent="0" algn="r" rtl="1">
              <a:buNone/>
            </a:pPr>
            <a:r>
              <a:rPr lang="fa-IR" dirty="0" smtClean="0"/>
              <a:t>''</a:t>
            </a:r>
            <a:r>
              <a:rPr lang="fa-IR" dirty="0"/>
              <a:t>'تبصره ۱:''' در صورتی که اقدام شخص، دفاع مشروع تشخیص داده شود مشمول این ماده نخواهد بود</a:t>
            </a:r>
            <a:r>
              <a:rPr lang="fa-IR" dirty="0" smtClean="0"/>
              <a:t>.</a:t>
            </a:r>
          </a:p>
          <a:p>
            <a:pPr marL="137160" indent="0" algn="r" rtl="1">
              <a:buNone/>
            </a:pPr>
            <a:r>
              <a:rPr lang="fa-IR" dirty="0" smtClean="0"/>
              <a:t> </a:t>
            </a:r>
            <a:r>
              <a:rPr lang="fa-IR" dirty="0"/>
              <a:t>'''تبصره ‌۲:''' مجازات‌های فوق مانع اجرای مقررات قصاص یا دیه حسب مورد نخواهد شد. </a:t>
            </a:r>
            <a:endParaRPr lang="fa-IR" dirty="0" smtClean="0"/>
          </a:p>
          <a:p>
            <a:pPr marL="137160" indent="0" algn="r" rtl="1">
              <a:buNone/>
            </a:pPr>
            <a:r>
              <a:rPr lang="fa-IR" dirty="0" smtClean="0">
                <a:cs typeface="B Titr" pitchFamily="2" charset="-78"/>
              </a:rPr>
              <a:t>ماده </a:t>
            </a:r>
            <a:r>
              <a:rPr lang="fa-IR" dirty="0">
                <a:cs typeface="B Titr" pitchFamily="2" charset="-78"/>
              </a:rPr>
              <a:t>617-</a:t>
            </a:r>
            <a:r>
              <a:rPr lang="fa-IR" dirty="0"/>
              <a:t> هر کس به وسیله‌ی چاقو و یا هر نوع اسلحه‌ی دیگر تظاهر یا قدرت‌نمایی کند یا آن را وسیله مزاحمت اشخاص یا اخاذی یا تهدید قرار دهد یا با کسی گلاویز شود در صورتی که از مصادیق محارب نباشد به حبس از شش ماه تا دو سال و تا (۷۴) ضربه شلاق محکوم خواهد شد.</a:t>
            </a:r>
          </a:p>
        </p:txBody>
      </p:sp>
    </p:spTree>
    <p:extLst>
      <p:ext uri="{BB962C8B-B14F-4D97-AF65-F5344CB8AC3E}">
        <p14:creationId xmlns:p14="http://schemas.microsoft.com/office/powerpoint/2010/main" val="13047427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705600"/>
          </a:xfrm>
        </p:spPr>
        <p:txBody>
          <a:bodyPr>
            <a:normAutofit/>
          </a:bodyPr>
          <a:lstStyle/>
          <a:p>
            <a:pPr marL="137160" indent="0" algn="r" rtl="1">
              <a:buNone/>
            </a:pPr>
            <a:r>
              <a:rPr lang="fa-IR" dirty="0">
                <a:cs typeface="B Titr" pitchFamily="2" charset="-78"/>
              </a:rPr>
              <a:t>ماده 618-</a:t>
            </a:r>
            <a:r>
              <a:rPr lang="fa-IR" dirty="0"/>
              <a:t> هر کس با هیاهو و جنجال یا حرکات غیرمتعارف یا تعرض به افراد موجب اخلال نظم و آسایش و آرامش عمومی گردد یا مردم را از کسب و کار باز دارد به حبس از سه ماه تا یک سال و تا (۷۴) ضربه شلاق محکوم خواهد شد. </a:t>
            </a:r>
            <a:endParaRPr lang="fa-IR" dirty="0" smtClean="0"/>
          </a:p>
          <a:p>
            <a:pPr marL="137160" indent="0" algn="r" rtl="1">
              <a:buNone/>
            </a:pPr>
            <a:r>
              <a:rPr lang="fa-IR" dirty="0" smtClean="0">
                <a:cs typeface="B Titr" pitchFamily="2" charset="-78"/>
              </a:rPr>
              <a:t>ماده </a:t>
            </a:r>
            <a:r>
              <a:rPr lang="fa-IR" dirty="0">
                <a:cs typeface="B Titr" pitchFamily="2" charset="-78"/>
              </a:rPr>
              <a:t>619-</a:t>
            </a:r>
            <a:r>
              <a:rPr lang="fa-IR" dirty="0"/>
              <a:t> هر کس در اماکن عمومی یا معابر متعرض یا مزاحم اطفال یا زنان بشود یا با الفاظ و حرکات مخالف شئون و حیثیت به آنان توهین نماید به حبس از دو تا شش ماه و تا (۷۴) ضربه شلاق محکوم خواهد شد</a:t>
            </a:r>
            <a:r>
              <a:rPr lang="fa-IR" dirty="0" smtClean="0"/>
              <a:t>.</a:t>
            </a:r>
          </a:p>
          <a:p>
            <a:pPr algn="r" rtl="1"/>
            <a:r>
              <a:rPr lang="fa-IR" dirty="0" smtClean="0"/>
              <a:t> </a:t>
            </a:r>
            <a:r>
              <a:rPr lang="fa-IR" dirty="0">
                <a:cs typeface="B Titr" pitchFamily="2" charset="-78"/>
              </a:rPr>
              <a:t>ماده ۶۲۰ - </a:t>
            </a:r>
            <a:r>
              <a:rPr lang="fa-IR" dirty="0"/>
              <a:t>هر گاه جرایم مذکور در مواد (۶۱۶) و (۶۱۷) و (۶۱۸) در نتیجه‌ی توطئه‌ی قبلی و دسته‌جمعی واقع شود هر یک از مرتکبین به حداکثر مجازات مقرر محکوم خواهد شد. </a:t>
            </a:r>
            <a:endParaRPr lang="fa-IR" dirty="0" smtClean="0"/>
          </a:p>
          <a:p>
            <a:pPr algn="r" rtl="1"/>
            <a:r>
              <a:rPr lang="fa-IR" dirty="0" smtClean="0">
                <a:cs typeface="B Titr" pitchFamily="2" charset="-78"/>
              </a:rPr>
              <a:t>ماده </a:t>
            </a:r>
            <a:r>
              <a:rPr lang="fa-IR" dirty="0">
                <a:cs typeface="B Titr" pitchFamily="2" charset="-78"/>
              </a:rPr>
              <a:t>۶۲۲ - </a:t>
            </a:r>
            <a:r>
              <a:rPr lang="fa-IR" dirty="0"/>
              <a:t>هر کس عالماً عامداً به واسطه‌ی ضرب یا اذیت و آزار زن حامله، موجب سقط جنین وی شود علاوه بر پرداخت دیه یا قصاص حسب مورد به حبس از یک تا سه سال محکوم خواهد شد.</a:t>
            </a:r>
          </a:p>
          <a:p>
            <a:pPr algn="r" rtl="1"/>
            <a:endParaRPr lang="fa-IR" dirty="0"/>
          </a:p>
          <a:p>
            <a:pPr algn="r" rtl="1"/>
            <a:endParaRPr lang="fa-IR" dirty="0"/>
          </a:p>
        </p:txBody>
      </p:sp>
    </p:spTree>
    <p:extLst>
      <p:ext uri="{BB962C8B-B14F-4D97-AF65-F5344CB8AC3E}">
        <p14:creationId xmlns:p14="http://schemas.microsoft.com/office/powerpoint/2010/main" val="39971675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067800" cy="6781800"/>
          </a:xfrm>
        </p:spPr>
        <p:txBody>
          <a:bodyPr>
            <a:normAutofit fontScale="92500"/>
          </a:bodyPr>
          <a:lstStyle/>
          <a:p>
            <a:pPr algn="r" rtl="1"/>
            <a:r>
              <a:rPr lang="fa-IR" dirty="0">
                <a:cs typeface="B Titr" pitchFamily="2" charset="-78"/>
              </a:rPr>
              <a:t>ماده ۶۲۷ - </a:t>
            </a:r>
            <a:r>
              <a:rPr lang="fa-IR" dirty="0"/>
              <a:t>دفاع در مواقعی صادق است که‌: '''الف-''' خوف برای نفس یا عرض یا ناموس یا مال مستند به قراین معقول باشد. '''ب-''' دفاع متناسب با حمله باشد. '''ج-''' توسل به قوای دولتی یا هر گونه وسیله‌ی آسان‌تری برای نجات ‌میسر نباشد. </a:t>
            </a:r>
            <a:endParaRPr lang="fa-IR" dirty="0" smtClean="0"/>
          </a:p>
          <a:p>
            <a:pPr algn="r" rtl="1"/>
            <a:r>
              <a:rPr lang="fa-IR" dirty="0" smtClean="0">
                <a:cs typeface="B Titr" pitchFamily="2" charset="-78"/>
              </a:rPr>
              <a:t>ماده </a:t>
            </a:r>
            <a:r>
              <a:rPr lang="fa-IR" dirty="0">
                <a:cs typeface="B Titr" pitchFamily="2" charset="-78"/>
              </a:rPr>
              <a:t>۶۲۸ - </a:t>
            </a:r>
            <a:r>
              <a:rPr lang="fa-IR" dirty="0"/>
              <a:t>مقاومت در مقابل نیروهای انتظامی و دیگر ضابطین دادگستری در موقعی که مشغول انجام وظیفه خود باشند دفاع محسوب نمی‌شود ولی هر گاه اشخاص مزبور از حدود وظیفه‌ی خود خارج شوند و بر حسب ادله و قراین موجود خوف آن باشد که ‌عملیات آن‌ها موجب قتل یا جرح یا تعرض به عرض یا مال گردد در این صورت دفاع در مقابل آن‌ها نیز جایز است‌. </a:t>
            </a:r>
            <a:endParaRPr lang="fa-IR" dirty="0" smtClean="0"/>
          </a:p>
          <a:p>
            <a:pPr algn="r" rtl="1"/>
            <a:r>
              <a:rPr lang="fa-IR" dirty="0" smtClean="0">
                <a:cs typeface="B Titr" pitchFamily="2" charset="-78"/>
              </a:rPr>
              <a:t>ماده </a:t>
            </a:r>
            <a:r>
              <a:rPr lang="fa-IR" dirty="0">
                <a:cs typeface="B Titr" pitchFamily="2" charset="-78"/>
              </a:rPr>
              <a:t>۶۳۳ - </a:t>
            </a:r>
            <a:r>
              <a:rPr lang="fa-IR" dirty="0"/>
              <a:t>هر گاه کسی شخصاً یا به دستور دیگری طفل یا شخصی را که قادر به محافظت خود نمی‌باشد در محلی که خالی از سکنه است رها نماید به حبس از شش ماه تا دو سال و یا جزای نقدی از سه میلیون تا دوازده میلیون ریال محکوم خواهد شد و اگر در آبادی و جایی که دارای سکنه باشد رها کند تا نصف مجازات مذکور محکوم خواهد شد و چنان چه این اقدام سبب وارد آمدن صدمه یا آسیب یا فوت شود رهاکننده علاوه بر مجازات فوق حسب مورد به قصاص یا دیه یا ارش نیز محکوم خواهد شد.</a:t>
            </a:r>
          </a:p>
          <a:p>
            <a:pPr algn="r" rtl="1"/>
            <a:endParaRPr lang="fa-IR" dirty="0"/>
          </a:p>
          <a:p>
            <a:pPr algn="r" rtl="1"/>
            <a:endParaRPr lang="fa-IR" dirty="0"/>
          </a:p>
        </p:txBody>
      </p:sp>
    </p:spTree>
    <p:extLst>
      <p:ext uri="{BB962C8B-B14F-4D97-AF65-F5344CB8AC3E}">
        <p14:creationId xmlns:p14="http://schemas.microsoft.com/office/powerpoint/2010/main" val="348702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5699760"/>
          </a:xfrm>
        </p:spPr>
        <p:txBody>
          <a:bodyPr/>
          <a:lstStyle/>
          <a:p>
            <a:pPr marL="137160" indent="0" algn="ctr" rtl="1">
              <a:buNone/>
            </a:pPr>
            <a:r>
              <a:rPr lang="fa-IR" sz="6000" b="1" dirty="0" smtClean="0">
                <a:solidFill>
                  <a:srgbClr val="92D050"/>
                </a:solidFill>
                <a:cs typeface="B Titr" pitchFamily="2" charset="-78"/>
              </a:rPr>
              <a:t>بخش اول</a:t>
            </a:r>
          </a:p>
          <a:p>
            <a:pPr algn="ctr" rtl="1"/>
            <a:endParaRPr lang="fa-IR" dirty="0">
              <a:cs typeface="B Titr" pitchFamily="2" charset="-78"/>
            </a:endParaRPr>
          </a:p>
          <a:p>
            <a:pPr algn="ctr" rtl="1"/>
            <a:endParaRPr lang="fa-IR" dirty="0" smtClean="0">
              <a:cs typeface="B Titr" pitchFamily="2" charset="-78"/>
            </a:endParaRPr>
          </a:p>
          <a:p>
            <a:pPr algn="ctr" rtl="1"/>
            <a:endParaRPr lang="fa-IR" dirty="0" smtClean="0">
              <a:cs typeface="B Titr" pitchFamily="2" charset="-78"/>
            </a:endParaRPr>
          </a:p>
          <a:p>
            <a:pPr marL="0" indent="0" algn="ctr" rtl="1">
              <a:buNone/>
            </a:pPr>
            <a:r>
              <a:rPr lang="fa-IR" dirty="0" smtClean="0">
                <a:cs typeface="B Titr" pitchFamily="2" charset="-78"/>
              </a:rPr>
              <a:t>• </a:t>
            </a:r>
            <a:r>
              <a:rPr lang="fa-IR" dirty="0">
                <a:cs typeface="B Titr" pitchFamily="2" charset="-78"/>
              </a:rPr>
              <a:t>قواعد عمومی حقوق </a:t>
            </a:r>
            <a:r>
              <a:rPr lang="fa-IR" dirty="0" smtClean="0">
                <a:cs typeface="B Titr" pitchFamily="2" charset="-78"/>
              </a:rPr>
              <a:t>و </a:t>
            </a:r>
            <a:r>
              <a:rPr lang="fa-IR" dirty="0">
                <a:cs typeface="B Titr" pitchFamily="2" charset="-78"/>
              </a:rPr>
              <a:t>کاربرد آن </a:t>
            </a:r>
            <a:r>
              <a:rPr lang="fa-IR" dirty="0" smtClean="0">
                <a:cs typeface="B Titr" pitchFamily="2" charset="-78"/>
              </a:rPr>
              <a:t>در </a:t>
            </a:r>
            <a:r>
              <a:rPr lang="fa-IR" dirty="0">
                <a:cs typeface="B Titr" pitchFamily="2" charset="-78"/>
              </a:rPr>
              <a:t>حقوق ورزش</a:t>
            </a:r>
            <a:br>
              <a:rPr lang="fa-IR" dirty="0">
                <a:cs typeface="B Titr" pitchFamily="2" charset="-78"/>
              </a:rPr>
            </a:br>
            <a:endParaRPr lang="fa-IR" dirty="0">
              <a:cs typeface="B Titr" pitchFamily="2" charset="-78"/>
            </a:endParaRPr>
          </a:p>
        </p:txBody>
      </p:sp>
    </p:spTree>
    <p:extLst>
      <p:ext uri="{BB962C8B-B14F-4D97-AF65-F5344CB8AC3E}">
        <p14:creationId xmlns:p14="http://schemas.microsoft.com/office/powerpoint/2010/main" val="110181110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fa-IR" dirty="0">
                <a:cs typeface="B Titr" pitchFamily="2" charset="-78"/>
              </a:rPr>
              <a:t>اصطلاحات حقوقی </a:t>
            </a:r>
          </a:p>
        </p:txBody>
      </p:sp>
      <p:sp>
        <p:nvSpPr>
          <p:cNvPr id="3" name="Content Placeholder 2"/>
          <p:cNvSpPr>
            <a:spLocks noGrp="1"/>
          </p:cNvSpPr>
          <p:nvPr>
            <p:ph idx="1"/>
          </p:nvPr>
        </p:nvSpPr>
        <p:spPr>
          <a:xfrm>
            <a:off x="457200" y="838200"/>
            <a:ext cx="8458200" cy="6172200"/>
          </a:xfrm>
        </p:spPr>
        <p:txBody>
          <a:bodyPr>
            <a:normAutofit/>
          </a:bodyPr>
          <a:lstStyle/>
          <a:p>
            <a:pPr algn="r" rtl="1"/>
            <a:r>
              <a:rPr lang="fa-IR" b="1" dirty="0" smtClean="0"/>
              <a:t>جنحه:</a:t>
            </a:r>
          </a:p>
          <a:p>
            <a:pPr algn="r" rtl="1"/>
            <a:r>
              <a:rPr lang="fa-IR" dirty="0" smtClean="0"/>
              <a:t>ازکلمه </a:t>
            </a:r>
            <a:r>
              <a:rPr lang="fa-IR" dirty="0"/>
              <a:t>گناه فارسی گرفته شده است ولغت تجنیح را به عربی ازجنحه تراشیده اند.دراصطلاح نوعی جرم است که مجازات آن پایین ترازجنایت وبالاترازخلاف است</a:t>
            </a:r>
            <a:r>
              <a:rPr lang="fa-IR" dirty="0" smtClean="0"/>
              <a:t>.</a:t>
            </a:r>
          </a:p>
          <a:p>
            <a:pPr algn="r" rtl="1"/>
            <a:r>
              <a:rPr lang="fa-IR" dirty="0" smtClean="0"/>
              <a:t> </a:t>
            </a:r>
            <a:r>
              <a:rPr lang="fa-IR" dirty="0"/>
              <a:t>تعریف جنحه درگذشته: "به جرائمی که دارای مجازات حداقل حبس بیش از سه سال بود جرم جنائی گفته میشد و جرائم دارای حداکثر مجازات سه سال حبس جنحه تلقی میگردید و امور خلافی به تخلفاتی اطلاق میشد که مجازات آن جریمه نقدی و با مجازاتهای خیلی سبک تعیین میگردید که این تقسیم بندی امروزه با وجود قوانین مؤخر منسوخ شده است</a:t>
            </a:r>
            <a:r>
              <a:rPr lang="fa-IR" dirty="0" smtClean="0"/>
              <a:t>.</a:t>
            </a:r>
          </a:p>
          <a:p>
            <a:pPr algn="r" rtl="1"/>
            <a:r>
              <a:rPr lang="fa-IR" dirty="0" smtClean="0"/>
              <a:t>" </a:t>
            </a:r>
            <a:r>
              <a:rPr lang="fa-IR" dirty="0"/>
              <a:t>مجنی علیه:کسی که جرمی به ضرراوواقع شده است</a:t>
            </a:r>
            <a:r>
              <a:rPr lang="fa-IR" dirty="0" smtClean="0"/>
              <a:t>.</a:t>
            </a:r>
          </a:p>
          <a:p>
            <a:pPr algn="r" rtl="1"/>
            <a:r>
              <a:rPr lang="fa-IR" dirty="0" smtClean="0"/>
              <a:t>جدیدالحدوث</a:t>
            </a:r>
            <a:r>
              <a:rPr lang="fa-IR" dirty="0"/>
              <a:t>: تازه پیداشدن</a:t>
            </a:r>
            <a:r>
              <a:rPr lang="fa-IR" dirty="0" smtClean="0"/>
              <a:t>.</a:t>
            </a:r>
          </a:p>
          <a:p>
            <a:pPr algn="r" rtl="1"/>
            <a:r>
              <a:rPr lang="fa-IR" dirty="0" smtClean="0"/>
              <a:t> </a:t>
            </a:r>
            <a:r>
              <a:rPr lang="fa-IR" dirty="0"/>
              <a:t>نقض مقررات:ویران کردن ،ازبین بردن قوانین.</a:t>
            </a:r>
          </a:p>
          <a:p>
            <a:pPr algn="r" rtl="1"/>
            <a:endParaRPr lang="fa-IR" dirty="0"/>
          </a:p>
          <a:p>
            <a:pPr algn="r" rtl="1"/>
            <a:endParaRPr lang="fa-IR" dirty="0"/>
          </a:p>
        </p:txBody>
      </p:sp>
    </p:spTree>
    <p:extLst>
      <p:ext uri="{BB962C8B-B14F-4D97-AF65-F5344CB8AC3E}">
        <p14:creationId xmlns:p14="http://schemas.microsoft.com/office/powerpoint/2010/main" val="96609071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296400" cy="6477000"/>
          </a:xfrm>
        </p:spPr>
        <p:txBody>
          <a:bodyPr>
            <a:normAutofit/>
          </a:bodyPr>
          <a:lstStyle/>
          <a:p>
            <a:pPr algn="r" rtl="1"/>
            <a:r>
              <a:rPr lang="fa-IR" dirty="0"/>
              <a:t>مصونیت قضایی: مصونيت در لغت به معني مصون ماندن و محفوظ بودن آمده است و در اصطلاح حقوقي، چنين بيان مي‌شود كه تعقيب كيفري افراد به لحاظ وظايف خاص اجتماعي، سياسي، و يا قضايي كه به عهده دارند با تشريفات خاصي صورت مي‌گيرد، براي مثال نمايندگان سياسي كشورهاي خارجي مقيم جمهوري اسلامي ايران را نمي‌توان در ايران تحت تعقيب كيفري قرار داد كه آن را مصونيت سياسي مي‌گويند و نمايندگان مجلس شوراي اسلامي را نمي‌توان به سبب نظراتي كه در مجلس اظهار كرده‌اند يا آرائي‌كه در مقام وظايف نمايندگي خود داده‌اند تعقيب يا توقیف نمود كه به عنوان مصونيت پارلماني معروف است تعقيب كيفري قضات تابع تشريفات ويژه‌اي است كه مصونيت قضايي ناميده مي‌شود.. </a:t>
            </a:r>
            <a:endParaRPr lang="fa-IR" dirty="0" smtClean="0"/>
          </a:p>
          <a:p>
            <a:pPr algn="r" rtl="1"/>
            <a:r>
              <a:rPr lang="fa-IR" dirty="0" smtClean="0"/>
              <a:t>هدف </a:t>
            </a:r>
            <a:r>
              <a:rPr lang="fa-IR" dirty="0"/>
              <a:t>از شناسايي اين مزايا و مصونيت‌ها منتفع ساختن و بلامجازات گذاشتن افراد مذكور نيست بلكه مراد قانون‌گذار، تأمين حسن اجراي وظايف شغلي آنان است.</a:t>
            </a:r>
          </a:p>
        </p:txBody>
      </p:sp>
    </p:spTree>
    <p:extLst>
      <p:ext uri="{BB962C8B-B14F-4D97-AF65-F5344CB8AC3E}">
        <p14:creationId xmlns:p14="http://schemas.microsoft.com/office/powerpoint/2010/main" val="33522063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marL="137160" indent="0" algn="r" rtl="1">
              <a:buNone/>
            </a:pPr>
            <a:r>
              <a:rPr lang="fa-IR" dirty="0"/>
              <a:t>ایذاء:آزاررسانیدن واذیت کردن. حدیث قدسی: کلامي است که معناي آن بر پيغمبر اکرم وحي شده و آن حضرت آن معنا را بهر نحو که مقصد را برساند در قالب الفاظ درمياورد. وجوه ديگري هم در فرق بين قرآن و حديث قدسي گفته‌اند که آن وجوه فرق ماهوي نيست و مربوط بآثار و احکام آنها است مانند آنکه</a:t>
            </a:r>
            <a:r>
              <a:rPr lang="fa-IR" dirty="0" smtClean="0"/>
              <a:t>:</a:t>
            </a:r>
          </a:p>
          <a:p>
            <a:pPr marL="137160" indent="0" algn="r" rtl="1">
              <a:buNone/>
            </a:pPr>
            <a:r>
              <a:rPr lang="fa-IR" dirty="0" smtClean="0"/>
              <a:t> 1ـ </a:t>
            </a:r>
            <a:r>
              <a:rPr lang="fa-IR" dirty="0"/>
              <a:t>قرآن معجزه است در صورتيکه حديث قدسي معجزه محسوب </a:t>
            </a:r>
            <a:r>
              <a:rPr lang="fa-IR" dirty="0" smtClean="0"/>
              <a:t>نميشود</a:t>
            </a:r>
          </a:p>
          <a:p>
            <a:pPr marL="137160" indent="0" algn="r" rtl="1">
              <a:buNone/>
            </a:pPr>
            <a:r>
              <a:rPr lang="fa-IR" dirty="0" smtClean="0"/>
              <a:t> </a:t>
            </a:r>
            <a:r>
              <a:rPr lang="fa-IR" dirty="0"/>
              <a:t>2ـ در قرائت نماز بايد قرآن قرائت شود و قرائت حديث قدسي کافي نبوده بلکه جائز هم </a:t>
            </a:r>
            <a:r>
              <a:rPr lang="fa-IR" dirty="0" smtClean="0"/>
              <a:t>نيست</a:t>
            </a:r>
          </a:p>
          <a:p>
            <a:pPr marL="137160" indent="0" algn="r" rtl="1">
              <a:buNone/>
            </a:pPr>
            <a:r>
              <a:rPr lang="fa-IR" dirty="0" smtClean="0"/>
              <a:t> </a:t>
            </a:r>
            <a:r>
              <a:rPr lang="fa-IR" dirty="0"/>
              <a:t>3ـ مس قرآن بدون طهارت جائز نيست در صورتيکه مسح حديث قدسي اشکال </a:t>
            </a:r>
            <a:r>
              <a:rPr lang="fa-IR" dirty="0" smtClean="0"/>
              <a:t>ندارد</a:t>
            </a:r>
          </a:p>
          <a:p>
            <a:pPr marL="137160" indent="0" algn="r" rtl="1">
              <a:buNone/>
            </a:pPr>
            <a:r>
              <a:rPr lang="fa-IR" dirty="0" smtClean="0"/>
              <a:t> </a:t>
            </a:r>
            <a:r>
              <a:rPr lang="fa-IR" dirty="0"/>
              <a:t>4ـ کسي که قرآن را انکار نمايد و جاحد آن باشد کافر است و احکام کافر بروي مترتب ميباشد درصورتيکه جاحد حديث قدسي کافر شمرده نميشود.</a:t>
            </a:r>
          </a:p>
          <a:p>
            <a:pPr marL="137160" indent="0" algn="r" rtl="1">
              <a:buNone/>
            </a:pPr>
            <a:endParaRPr lang="fa-IR" dirty="0"/>
          </a:p>
          <a:p>
            <a:pPr marL="137160" indent="0" algn="r" rtl="1">
              <a:buNone/>
            </a:pPr>
            <a:endParaRPr lang="fa-IR" dirty="0"/>
          </a:p>
        </p:txBody>
      </p:sp>
    </p:spTree>
    <p:extLst>
      <p:ext uri="{BB962C8B-B14F-4D97-AF65-F5344CB8AC3E}">
        <p14:creationId xmlns:p14="http://schemas.microsoft.com/office/powerpoint/2010/main" val="37429723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705600"/>
          </a:xfrm>
        </p:spPr>
        <p:txBody>
          <a:bodyPr>
            <a:normAutofit lnSpcReduction="10000"/>
          </a:bodyPr>
          <a:lstStyle/>
          <a:p>
            <a:pPr algn="r" rtl="1"/>
            <a:r>
              <a:rPr lang="fa-IR" dirty="0"/>
              <a:t>حدیث نبوی</a:t>
            </a:r>
            <a:r>
              <a:rPr lang="fa-IR" dirty="0" smtClean="0"/>
              <a:t>:</a:t>
            </a:r>
          </a:p>
          <a:p>
            <a:pPr algn="r" rtl="1"/>
            <a:r>
              <a:rPr lang="fa-IR" dirty="0" smtClean="0"/>
              <a:t>احادیثی </a:t>
            </a:r>
            <a:r>
              <a:rPr lang="fa-IR" dirty="0"/>
              <a:t>که ازپیامبرمکرم اسلام نقل شده است . </a:t>
            </a:r>
            <a:endParaRPr lang="fa-IR" dirty="0" smtClean="0"/>
          </a:p>
          <a:p>
            <a:pPr algn="r" rtl="1"/>
            <a:r>
              <a:rPr lang="fa-IR" dirty="0" smtClean="0"/>
              <a:t>فقه:</a:t>
            </a:r>
          </a:p>
          <a:p>
            <a:pPr algn="r" rtl="1"/>
            <a:r>
              <a:rPr lang="fa-IR" dirty="0" smtClean="0"/>
              <a:t>دریافتن‌ودانستن,عالم‌بودن‌بچیزی,فهم,دانش,علم‌به‌احکام‌</a:t>
            </a:r>
          </a:p>
          <a:p>
            <a:pPr algn="r" rtl="1"/>
            <a:r>
              <a:rPr lang="fa-IR" dirty="0" smtClean="0"/>
              <a:t>شرع </a:t>
            </a:r>
          </a:p>
          <a:p>
            <a:pPr algn="r" rtl="1"/>
            <a:r>
              <a:rPr lang="fa-IR" dirty="0" smtClean="0"/>
              <a:t>فقه‌اللغه:لغت‌شناسی </a:t>
            </a:r>
            <a:r>
              <a:rPr lang="fa-IR" dirty="0"/>
              <a:t>. </a:t>
            </a:r>
            <a:endParaRPr lang="fa-IR" dirty="0" smtClean="0"/>
          </a:p>
          <a:p>
            <a:pPr algn="r" rtl="1"/>
            <a:r>
              <a:rPr lang="fa-IR" dirty="0" smtClean="0"/>
              <a:t>امامیه:</a:t>
            </a:r>
          </a:p>
          <a:p>
            <a:pPr marL="0" indent="0" algn="r" rtl="1">
              <a:buNone/>
            </a:pPr>
            <a:r>
              <a:rPr lang="fa-IR" dirty="0" smtClean="0"/>
              <a:t>فرقه </a:t>
            </a:r>
            <a:r>
              <a:rPr lang="fa-IR" dirty="0"/>
              <a:t>مهم و اساسی از شیعه که دعوتشان حول امام به تعیین و نص دور میزند و این فرقه بزرگ به شعب متعدد مانند : اسماعیلیه کیسانیه اثنا عشریه و غیره تقسیم می شود </a:t>
            </a:r>
            <a:endParaRPr lang="fa-IR" dirty="0" smtClean="0"/>
          </a:p>
          <a:p>
            <a:pPr algn="r" rtl="1"/>
            <a:r>
              <a:rPr lang="fa-IR" dirty="0" smtClean="0"/>
              <a:t>امامیه:</a:t>
            </a:r>
          </a:p>
          <a:p>
            <a:pPr marL="0" indent="0" algn="r" rtl="1">
              <a:buNone/>
            </a:pPr>
            <a:r>
              <a:rPr lang="fa-IR" dirty="0" smtClean="0"/>
              <a:t>مسلمانانی‌که‌معتقدبه‌امامت </a:t>
            </a:r>
            <a:r>
              <a:rPr lang="fa-IR" dirty="0"/>
              <a:t>وجانشینی‌بلافصل علی‌بن‌ابیطالب </a:t>
            </a:r>
            <a:r>
              <a:rPr lang="fa-IR" dirty="0" smtClean="0"/>
              <a:t>می‌باشند</a:t>
            </a:r>
          </a:p>
          <a:p>
            <a:pPr algn="r" rtl="1"/>
            <a:r>
              <a:rPr lang="fa-IR" dirty="0" smtClean="0"/>
              <a:t>مقنن:</a:t>
            </a:r>
          </a:p>
          <a:p>
            <a:pPr marL="0" indent="0" algn="r" rtl="1">
              <a:buNone/>
            </a:pPr>
            <a:r>
              <a:rPr lang="fa-IR" dirty="0" smtClean="0"/>
              <a:t> </a:t>
            </a:r>
            <a:r>
              <a:rPr lang="fa-IR" dirty="0"/>
              <a:t>قانونگذار</a:t>
            </a:r>
          </a:p>
        </p:txBody>
      </p:sp>
    </p:spTree>
    <p:extLst>
      <p:ext uri="{BB962C8B-B14F-4D97-AF65-F5344CB8AC3E}">
        <p14:creationId xmlns:p14="http://schemas.microsoft.com/office/powerpoint/2010/main" val="28658391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5897563"/>
          </a:xfrm>
        </p:spPr>
        <p:txBody>
          <a:bodyPr>
            <a:normAutofit fontScale="92500" lnSpcReduction="20000"/>
          </a:bodyPr>
          <a:lstStyle/>
          <a:p>
            <a:pPr algn="r" rtl="1"/>
            <a:r>
              <a:rPr lang="fa-IR" dirty="0"/>
              <a:t>مقنن: </a:t>
            </a:r>
            <a:endParaRPr lang="fa-IR" dirty="0" smtClean="0"/>
          </a:p>
          <a:p>
            <a:pPr marL="0" indent="0" algn="r" rtl="1">
              <a:buNone/>
            </a:pPr>
            <a:r>
              <a:rPr lang="fa-IR" dirty="0" smtClean="0"/>
              <a:t>قانونگذار </a:t>
            </a:r>
            <a:r>
              <a:rPr lang="fa-IR" dirty="0"/>
              <a:t>متجاهر:متجاهر به گناه كسى است كه از نظر شرعى براى رفتارش توجیه درستى نداشته باشد؛ به این معنا كه گناه بودن آن عمل نزد او و همگان مسلم باشد و با این حال آن را آشكارا انجام دهد؛ اما در صورتى كه حقیقت رفتارى از نظر شخص غیبت كننده گناه باشد، ولى انجام دهنده عمل (كسى كه از او غیبت مى‏شود) براى آن توجیه شرعى درستى داشته باشد، آن فرد متجاهر به فسق شمرده نمى‏شود و غیبت از او نیز جایز نیست؛ چه رسد به این كه غیبت كننده، وجود توجیه صحیحى براى آن عمل را محتمل بداند. </a:t>
            </a:r>
            <a:endParaRPr lang="fa-IR" dirty="0" smtClean="0"/>
          </a:p>
          <a:p>
            <a:pPr marL="0" indent="0" algn="r" rtl="1">
              <a:buNone/>
            </a:pPr>
            <a:r>
              <a:rPr lang="fa-IR" dirty="0" smtClean="0"/>
              <a:t>حد:</a:t>
            </a:r>
          </a:p>
          <a:p>
            <a:pPr marL="0" indent="0" algn="r" rtl="1">
              <a:buNone/>
            </a:pPr>
            <a:r>
              <a:rPr lang="fa-IR" dirty="0" smtClean="0"/>
              <a:t> </a:t>
            </a:r>
            <a:r>
              <a:rPr lang="fa-IR" dirty="0"/>
              <a:t>حدبه معنی مطلق مجازات است خواه مصرع درقانون جزاباشدیاباختیارقاضی بوده باشد. </a:t>
            </a:r>
            <a:endParaRPr lang="fa-IR" dirty="0" smtClean="0"/>
          </a:p>
          <a:p>
            <a:pPr marL="0" indent="0" algn="r" rtl="1">
              <a:buNone/>
            </a:pPr>
            <a:r>
              <a:rPr lang="fa-IR" dirty="0" smtClean="0"/>
              <a:t>قذف :</a:t>
            </a:r>
          </a:p>
          <a:p>
            <a:pPr marL="0" indent="0" algn="r" rtl="1">
              <a:buNone/>
            </a:pPr>
            <a:r>
              <a:rPr lang="fa-IR" dirty="0" smtClean="0"/>
              <a:t>(</a:t>
            </a:r>
            <a:r>
              <a:rPr lang="fa-IR" dirty="0"/>
              <a:t>فقه)اسنادزنایالواط است به شنونده یاغایب بشرط اینکه </a:t>
            </a:r>
            <a:r>
              <a:rPr lang="fa-IR" dirty="0" smtClean="0"/>
              <a:t>:</a:t>
            </a:r>
          </a:p>
          <a:p>
            <a:pPr marL="0" indent="0" algn="r" rtl="1">
              <a:buNone/>
            </a:pPr>
            <a:r>
              <a:rPr lang="fa-IR" dirty="0" smtClean="0"/>
              <a:t>اولا- </a:t>
            </a:r>
            <a:r>
              <a:rPr lang="fa-IR" dirty="0"/>
              <a:t>گوینده (یاقاذف یعنی کسی که مرتکب جرم قذف شده است) به آنچه میگویدعلم داشته باشد.</a:t>
            </a:r>
          </a:p>
        </p:txBody>
      </p:sp>
    </p:spTree>
    <p:extLst>
      <p:ext uri="{BB962C8B-B14F-4D97-AF65-F5344CB8AC3E}">
        <p14:creationId xmlns:p14="http://schemas.microsoft.com/office/powerpoint/2010/main" val="5376186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37160" indent="0">
              <a:buNone/>
            </a:pPr>
            <a:r>
              <a:rPr lang="fa-IR" sz="8800" dirty="0">
                <a:cs typeface="B Titr" pitchFamily="2" charset="-78"/>
              </a:rPr>
              <a:t>قراردادهای ورزشی </a:t>
            </a:r>
          </a:p>
        </p:txBody>
      </p:sp>
    </p:spTree>
    <p:extLst>
      <p:ext uri="{BB962C8B-B14F-4D97-AF65-F5344CB8AC3E}">
        <p14:creationId xmlns:p14="http://schemas.microsoft.com/office/powerpoint/2010/main" val="204035412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marL="137160" indent="0">
              <a:buNone/>
            </a:pPr>
            <a:r>
              <a:rPr lang="fa-IR" dirty="0"/>
              <a:t>قراردادهای ورزشی ( توافقات ورزشی ) عبارتند از :</a:t>
            </a:r>
          </a:p>
          <a:p>
            <a:pPr marL="137160" indent="0">
              <a:buNone/>
            </a:pPr>
            <a:r>
              <a:rPr lang="fa-IR" dirty="0"/>
              <a:t>1 – قرارداد برای فعالیت ورزشی   2 – قرارداد </a:t>
            </a:r>
            <a:r>
              <a:rPr lang="fa-IR" dirty="0" smtClean="0"/>
              <a:t>مدیریتی</a:t>
            </a:r>
          </a:p>
          <a:p>
            <a:pPr marL="137160" indent="0">
              <a:buNone/>
            </a:pPr>
            <a:r>
              <a:rPr lang="fa-IR" dirty="0" smtClean="0"/>
              <a:t>  </a:t>
            </a:r>
            <a:r>
              <a:rPr lang="fa-IR" dirty="0"/>
              <a:t>3 – قرارداد حمایت مالی</a:t>
            </a:r>
          </a:p>
          <a:p>
            <a:pPr marL="137160" indent="0">
              <a:buNone/>
            </a:pPr>
            <a:r>
              <a:rPr lang="fa-IR" dirty="0">
                <a:cs typeface="B Titr" pitchFamily="2" charset="-78"/>
              </a:rPr>
              <a:t>قرارداد ورزشی : </a:t>
            </a:r>
            <a:r>
              <a:rPr lang="fa-IR" dirty="0"/>
              <a:t>به </a:t>
            </a:r>
            <a:r>
              <a:rPr lang="fa-IR" dirty="0" smtClean="0"/>
              <a:t>قراردادی </a:t>
            </a:r>
            <a:r>
              <a:rPr lang="fa-IR" dirty="0"/>
              <a:t>گفته می شود که ورزشکاران حرفه ای بر طبق آن موظف و مکلف می شوند که منحصرا برای یک مجموعه و یا یک تیم بازی کنند .</a:t>
            </a:r>
          </a:p>
          <a:p>
            <a:pPr marL="137160" indent="0">
              <a:buNone/>
            </a:pPr>
            <a:r>
              <a:rPr lang="fa-IR" dirty="0"/>
              <a:t>این امر با امضای قراردادی که در برگیرنده عوض مالی ( پرداختن وجه ) است و در برابر آن ورزشکار حرفه ای موظف است برای مدت معینی با درنظر گرفتن حقوق و تعهداتی بازی نماید .</a:t>
            </a:r>
          </a:p>
          <a:p>
            <a:pPr marL="137160" indent="0">
              <a:buNone/>
            </a:pPr>
            <a:r>
              <a:rPr lang="fa-IR" dirty="0">
                <a:cs typeface="B Titr" pitchFamily="2" charset="-78"/>
              </a:rPr>
              <a:t>قرارداد مدیریتی : </a:t>
            </a:r>
            <a:r>
              <a:rPr lang="fa-IR" dirty="0"/>
              <a:t>سازمان های حرفه ای ورزشی قراردادهایی جامع و طولانی امضاء‌ می نمایند که بر طبق آن تعهداتی را به مدیران سازمان ها یا افراد خاص درگیر در رقابت های ورزشی ایجاب می نماید .</a:t>
            </a:r>
          </a:p>
          <a:p>
            <a:pPr marL="137160" indent="0" algn="r" rtl="1">
              <a:buNone/>
            </a:pPr>
            <a:endParaRPr lang="fa-IR" dirty="0"/>
          </a:p>
        </p:txBody>
      </p:sp>
    </p:spTree>
    <p:extLst>
      <p:ext uri="{BB962C8B-B14F-4D97-AF65-F5344CB8AC3E}">
        <p14:creationId xmlns:p14="http://schemas.microsoft.com/office/powerpoint/2010/main" val="316203746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781800"/>
          </a:xfrm>
        </p:spPr>
        <p:txBody>
          <a:bodyPr>
            <a:normAutofit/>
          </a:bodyPr>
          <a:lstStyle/>
          <a:p>
            <a:pPr marL="137160" indent="0">
              <a:buNone/>
            </a:pPr>
            <a:r>
              <a:rPr lang="fa-IR" dirty="0">
                <a:cs typeface="B Titr" pitchFamily="2" charset="-78"/>
              </a:rPr>
              <a:t>قراردادهای حمایت مالی : </a:t>
            </a:r>
            <a:endParaRPr lang="fa-IR" dirty="0" smtClean="0">
              <a:cs typeface="B Titr" pitchFamily="2" charset="-78"/>
            </a:endParaRPr>
          </a:p>
          <a:p>
            <a:pPr marL="137160" indent="0">
              <a:buNone/>
            </a:pPr>
            <a:r>
              <a:rPr lang="fa-IR" sz="3200" dirty="0" smtClean="0"/>
              <a:t>باید </a:t>
            </a:r>
            <a:r>
              <a:rPr lang="fa-IR" sz="3200" dirty="0"/>
              <a:t>با توجه به درآمدزا بودن ورزش حرفه ای میزان پولی که از طرفین ان صرف امور بازاریابی ورزش حرفه ای ( کالا ، لوازم و تجهیزات و خدمات ) در گردش مالی قرار می گیرد بسیاری از ورزشکاران یا تیم ها از یک یا چندین حامی مالی استفاده می نمایند .</a:t>
            </a:r>
          </a:p>
          <a:p>
            <a:pPr marL="137160" indent="0">
              <a:buNone/>
            </a:pPr>
            <a:r>
              <a:rPr lang="fa-IR" sz="3200" dirty="0"/>
              <a:t>وجوه قرارداد مشروع و دارای الزام ( الزام آور ) بین طرفین ( بازیکن یا باشگاه و حامیان مالی) به این معناست که طی مدت زمان معینی مجموعه ورزشی تحت حمایت مالی شرکت ها یا موسسات خاصی قرار می گیرد و این شرکت ها از طریق دسترسی به گروه های هدف ( مشتریانی که مخاطب ورزش حرفه ای هستند ) سودهای مالی کلانی به دست می آورند .</a:t>
            </a:r>
          </a:p>
          <a:p>
            <a:pPr marL="137160" indent="0">
              <a:buNone/>
            </a:pPr>
            <a:endParaRPr lang="fa-IR" sz="3200" dirty="0"/>
          </a:p>
        </p:txBody>
      </p:sp>
    </p:spTree>
    <p:extLst>
      <p:ext uri="{BB962C8B-B14F-4D97-AF65-F5344CB8AC3E}">
        <p14:creationId xmlns:p14="http://schemas.microsoft.com/office/powerpoint/2010/main" val="38379441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220200" cy="7086600"/>
          </a:xfrm>
        </p:spPr>
        <p:txBody>
          <a:bodyPr>
            <a:normAutofit lnSpcReduction="10000"/>
          </a:bodyPr>
          <a:lstStyle/>
          <a:p>
            <a:pPr marL="137160" indent="0">
              <a:buNone/>
            </a:pPr>
            <a:r>
              <a:rPr lang="fa-IR" dirty="0">
                <a:cs typeface="B Titr" pitchFamily="2" charset="-78"/>
              </a:rPr>
              <a:t>بیمه ورزشی</a:t>
            </a:r>
          </a:p>
          <a:p>
            <a:pPr marL="137160" indent="0">
              <a:buNone/>
            </a:pPr>
            <a:r>
              <a:rPr lang="fa-IR" dirty="0"/>
              <a:t>بیمه ورزشی دو رکن مهم دارد که عبارت است از </a:t>
            </a:r>
            <a:r>
              <a:rPr lang="fa-IR" dirty="0" smtClean="0"/>
              <a:t>:</a:t>
            </a:r>
          </a:p>
          <a:p>
            <a:pPr marL="137160" indent="0">
              <a:buNone/>
            </a:pPr>
            <a:r>
              <a:rPr lang="fa-IR" dirty="0" smtClean="0"/>
              <a:t> </a:t>
            </a:r>
            <a:r>
              <a:rPr lang="fa-IR" dirty="0"/>
              <a:t>1 – بیمه گر   2 – بیمه گذار</a:t>
            </a:r>
          </a:p>
          <a:p>
            <a:pPr marL="137160" indent="0">
              <a:buNone/>
            </a:pPr>
            <a:r>
              <a:rPr lang="fa-IR" dirty="0">
                <a:cs typeface="B Titr" pitchFamily="2" charset="-78"/>
              </a:rPr>
              <a:t>بیمه گر : </a:t>
            </a:r>
            <a:r>
              <a:rPr lang="fa-IR" dirty="0"/>
              <a:t>شخصی است حقوقی که در برابر دریافت حق بیمه از بیمه </a:t>
            </a:r>
            <a:r>
              <a:rPr lang="fa-IR" dirty="0" smtClean="0"/>
              <a:t>گذاربه شکل  </a:t>
            </a:r>
            <a:r>
              <a:rPr lang="fa-IR" dirty="0"/>
              <a:t>تعهد جبران خسارت ( پرداخت وجه معینی ) را در صورت وقوع </a:t>
            </a:r>
            <a:r>
              <a:rPr lang="fa-IR" dirty="0" smtClean="0"/>
              <a:t>حادثه به </a:t>
            </a:r>
            <a:r>
              <a:rPr lang="fa-IR" dirty="0"/>
              <a:t>عهده می گیرد .</a:t>
            </a:r>
          </a:p>
          <a:p>
            <a:pPr marL="137160" indent="0">
              <a:buNone/>
            </a:pPr>
            <a:r>
              <a:rPr lang="fa-IR" dirty="0">
                <a:cs typeface="B Titr" pitchFamily="2" charset="-78"/>
              </a:rPr>
              <a:t>بیمه گذار </a:t>
            </a:r>
            <a:r>
              <a:rPr lang="fa-IR">
                <a:cs typeface="B Titr" pitchFamily="2" charset="-78"/>
              </a:rPr>
              <a:t>: </a:t>
            </a:r>
            <a:r>
              <a:rPr lang="fa-IR" smtClean="0"/>
              <a:t>شخصی </a:t>
            </a:r>
            <a:r>
              <a:rPr lang="fa-IR" dirty="0"/>
              <a:t>است حقیقی یا حقوقی که طرف تعهد بیمه گر می باشد و با پرداخت وجه ( حق) بیمه خود ، خانواده و یا مجموعه سازمانی خویش را ( جان ،‌مال یا مسئولیت ) را برای مدت معین تحت پوشش قرار می دهد .</a:t>
            </a:r>
          </a:p>
          <a:p>
            <a:pPr marL="137160" indent="0">
              <a:buNone/>
            </a:pPr>
            <a:r>
              <a:rPr lang="fa-IR" dirty="0"/>
              <a:t>قرارداد بیمه توافقی است که بر اساس آن بیمه گر در مقابل دریافت حق بیمه به جبران خسارت بیمه گذار در موقع بروز حادثه می پردازد .</a:t>
            </a:r>
          </a:p>
          <a:p>
            <a:pPr marL="137160" indent="0">
              <a:buNone/>
            </a:pPr>
            <a:r>
              <a:rPr lang="fa-IR" dirty="0"/>
              <a:t>هنگام بستن قرارداد بیمه مواردی را باید مورد نظر قرارداد که اعم آنها عبارتند از :</a:t>
            </a:r>
          </a:p>
          <a:p>
            <a:pPr marL="137160" indent="0">
              <a:buNone/>
            </a:pPr>
            <a:r>
              <a:rPr lang="fa-IR" dirty="0"/>
              <a:t>1 – بیمه با کمترین هزینه ،‌اهداف فرد یا سازمان را برآورده سازد .</a:t>
            </a:r>
          </a:p>
          <a:p>
            <a:pPr marL="137160" indent="0">
              <a:buNone/>
            </a:pPr>
            <a:r>
              <a:rPr lang="fa-IR" dirty="0"/>
              <a:t>2 – مازاد مقداری که بیمه گذار باید در زمان وقوع حادثه خاص به بیمه گر بپردازد را در زمان عقد قرارداد مد نظر قرار دهد </a:t>
            </a:r>
          </a:p>
          <a:p>
            <a:pPr marL="137160" indent="0">
              <a:buNone/>
            </a:pPr>
            <a:endParaRPr lang="fa-IR" dirty="0"/>
          </a:p>
        </p:txBody>
      </p:sp>
    </p:spTree>
    <p:extLst>
      <p:ext uri="{BB962C8B-B14F-4D97-AF65-F5344CB8AC3E}">
        <p14:creationId xmlns:p14="http://schemas.microsoft.com/office/powerpoint/2010/main" val="7178813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137160" indent="0">
              <a:buNone/>
            </a:pPr>
            <a:r>
              <a:rPr lang="fa-IR" sz="3200" dirty="0">
                <a:cs typeface="B Titr" pitchFamily="2" charset="-78"/>
              </a:rPr>
              <a:t>بیمه مسئولیت عمومی</a:t>
            </a:r>
          </a:p>
          <a:p>
            <a:pPr marL="137160" indent="0">
              <a:buNone/>
            </a:pPr>
            <a:r>
              <a:rPr lang="fa-IR" dirty="0"/>
              <a:t>این بیمه نامه مسئولیت قانونی افراد را در قبال صدمه و زیان به طور ناخواسته ( غیر  عمد ) به دیگران وارد آورد تحت پوشش قرار می دهد .</a:t>
            </a:r>
          </a:p>
          <a:p>
            <a:pPr marL="137160" indent="0">
              <a:buNone/>
            </a:pPr>
            <a:r>
              <a:rPr lang="fa-IR" dirty="0"/>
              <a:t>حادثه باید در طول زمان بیمه اتفاق افتد که بیمه گذار قابلیت پیگیری را داشته باشد .</a:t>
            </a:r>
          </a:p>
          <a:p>
            <a:pPr marL="137160" indent="0">
              <a:buNone/>
            </a:pPr>
            <a:r>
              <a:rPr lang="fa-IR" dirty="0"/>
              <a:t>بیمه مسئولیت عمومی در حیطه ورزش می تواند شامل مربیان ، ورزشکاران ، کارمندان و اعضای سازمان ورزشی ، مربیان کودکان و تمامی دست اندرکاران درگیر می باشد.</a:t>
            </a:r>
          </a:p>
          <a:p>
            <a:pPr marL="137160" indent="0">
              <a:buNone/>
            </a:pPr>
            <a:r>
              <a:rPr lang="fa-IR" dirty="0">
                <a:cs typeface="B Titr" pitchFamily="2" charset="-78"/>
              </a:rPr>
              <a:t>بیمه مسئولیت تولید</a:t>
            </a:r>
          </a:p>
          <a:p>
            <a:pPr marL="137160" indent="0">
              <a:buNone/>
            </a:pPr>
            <a:r>
              <a:rPr lang="fa-IR" dirty="0"/>
              <a:t>چنانچه یک سازمان ورزشی در خلال یک رویداد ، غذا و نوشیدنی ارائه دهد یا بفروشد اگر این محصوصلات کیفیت لازم و مطلوب را نداشته باشد و فاسد شده باشد و موجب مسمومیت یا بیماری یا فوت گردد زیان های ناشی از این موارد را می توان با استفاده از بیمه نامه مسئولیت تولیدکنندگان و فروشندگان محصول جبران نمود .</a:t>
            </a:r>
          </a:p>
          <a:p>
            <a:pPr marL="137160" indent="0">
              <a:buNone/>
            </a:pPr>
            <a:r>
              <a:rPr lang="fa-IR" dirty="0"/>
              <a:t>در حیطه ورزش وسایل ، لوازم ، ابزار ، پوشاک می توانند در حیطه بیمه مسئولیت تولید قرار بگیرند .</a:t>
            </a:r>
          </a:p>
          <a:p>
            <a:pPr marL="137160" indent="0">
              <a:buNone/>
            </a:pPr>
            <a:endParaRPr lang="fa-IR" dirty="0"/>
          </a:p>
        </p:txBody>
      </p:sp>
    </p:spTree>
    <p:extLst>
      <p:ext uri="{BB962C8B-B14F-4D97-AF65-F5344CB8AC3E}">
        <p14:creationId xmlns:p14="http://schemas.microsoft.com/office/powerpoint/2010/main" val="632646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normAutofit fontScale="92500"/>
          </a:bodyPr>
          <a:lstStyle/>
          <a:p>
            <a:pPr algn="r" rtl="1"/>
            <a:endParaRPr lang="fa-IR" dirty="0"/>
          </a:p>
          <a:p>
            <a:pPr algn="r" rtl="1"/>
            <a:r>
              <a:rPr lang="fa-IR" dirty="0"/>
              <a:t>حقوق ورزشی آمیخته‌ای از دو </a:t>
            </a:r>
            <a:r>
              <a:rPr lang="fa-IR" sz="3500" b="1" dirty="0" smtClean="0">
                <a:solidFill>
                  <a:srgbClr val="92D050"/>
                </a:solidFill>
              </a:rPr>
              <a:t>علم( </a:t>
            </a:r>
            <a:r>
              <a:rPr lang="fa-IR" sz="3500" b="1" dirty="0">
                <a:solidFill>
                  <a:srgbClr val="92D050"/>
                </a:solidFill>
              </a:rPr>
              <a:t>حقوق </a:t>
            </a:r>
            <a:r>
              <a:rPr lang="fa-IR" dirty="0"/>
              <a:t>و </a:t>
            </a:r>
            <a:r>
              <a:rPr lang="fa-IR" sz="3500" b="1" dirty="0" smtClean="0">
                <a:solidFill>
                  <a:srgbClr val="FFC000"/>
                </a:solidFill>
              </a:rPr>
              <a:t>ورزش)</a:t>
            </a:r>
            <a:r>
              <a:rPr lang="fa-IR" dirty="0" smtClean="0"/>
              <a:t> </a:t>
            </a:r>
            <a:r>
              <a:rPr lang="fa-IR" dirty="0"/>
              <a:t>است که به نحو تفکیک ‌ناپذیری باید مورد مطالعه قرار گیرد. </a:t>
            </a:r>
            <a:r>
              <a:rPr lang="fa-IR" b="1" dirty="0">
                <a:solidFill>
                  <a:srgbClr val="FFFF00"/>
                </a:solidFill>
              </a:rPr>
              <a:t>جهل به قانون رافع مسئولیت </a:t>
            </a:r>
            <a:r>
              <a:rPr lang="fa-IR" b="1" dirty="0" smtClean="0">
                <a:solidFill>
                  <a:srgbClr val="FFFF00"/>
                </a:solidFill>
              </a:rPr>
              <a:t>نیست.</a:t>
            </a:r>
            <a:r>
              <a:rPr lang="fa-IR" dirty="0" smtClean="0"/>
              <a:t> لازم </a:t>
            </a:r>
            <a:r>
              <a:rPr lang="fa-IR" dirty="0"/>
              <a:t>است شهروندان آشنائی کافی با قواعد عمومی علم حقوق داشته باشند. از نظر قانونگذار علی‌الاصول فرض بر این است که کلیه افراد جامعه از تمامی قوانین مطلع هستند و ادعای خلاف آن را نمی‌پذیرند و به‌عبارت دیگر جهل به قانون رافع مسئولیت </a:t>
            </a:r>
            <a:r>
              <a:rPr lang="fa-IR" dirty="0" smtClean="0"/>
              <a:t>نیست و </a:t>
            </a:r>
            <a:r>
              <a:rPr lang="fa-IR" dirty="0"/>
              <a:t>هیچکس نمی‌تواند به بهانه عدم اطلاع ،خود را به اثبات برساند. </a:t>
            </a:r>
            <a:endParaRPr lang="fa-IR" dirty="0" smtClean="0"/>
          </a:p>
          <a:p>
            <a:pPr algn="r" rtl="1"/>
            <a:r>
              <a:rPr lang="fa-IR" dirty="0" smtClean="0"/>
              <a:t>حادثه </a:t>
            </a:r>
            <a:r>
              <a:rPr lang="fa-IR" dirty="0"/>
              <a:t>با ورزش اصولاً تفکیک‌ناپذیر و غیرقابل اجتناب است ضرورت اطلاع از قواعد حقوقی به‌منظور اتخاذ تدابیر لازم برای جلوگیری از وقوع حادثه و یا برائت از مسئولیت در صورت تحقق آن، برای همه اهالی ورزش به نحو ملموس‌تری احساس می‌شود.</a:t>
            </a:r>
          </a:p>
          <a:p>
            <a:pPr algn="r" rtl="1"/>
            <a:r>
              <a:rPr lang="fa-IR" dirty="0"/>
              <a:t>در تفصیل قواعد عمومی به دو نکته باید توجه می‌شود • اول، عنوان بحث یعنی ”حقوق ورزشی“ که حقوق صرف نیست • دوم، ویژگی مخاطبان اصلی یعنی جامعه ورزشی که واجد وصف ورزشی هستند و نه حقوقی.</a:t>
            </a:r>
          </a:p>
          <a:p>
            <a:pPr algn="r" rtl="1"/>
            <a:endParaRPr lang="fa-IR" dirty="0"/>
          </a:p>
        </p:txBody>
      </p:sp>
    </p:spTree>
    <p:extLst>
      <p:ext uri="{BB962C8B-B14F-4D97-AF65-F5344CB8AC3E}">
        <p14:creationId xmlns:p14="http://schemas.microsoft.com/office/powerpoint/2010/main" val="242146726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fontScale="92500" lnSpcReduction="20000"/>
          </a:bodyPr>
          <a:lstStyle/>
          <a:p>
            <a:pPr marL="137160" indent="0">
              <a:buNone/>
            </a:pPr>
            <a:r>
              <a:rPr lang="fa-IR" sz="3300" dirty="0">
                <a:cs typeface="B Titr" pitchFamily="2" charset="-78"/>
              </a:rPr>
              <a:t>بیمه جبران خسارت حرفه ای</a:t>
            </a:r>
          </a:p>
          <a:p>
            <a:pPr marL="137160" indent="0">
              <a:buNone/>
            </a:pPr>
            <a:r>
              <a:rPr lang="fa-IR" dirty="0"/>
              <a:t>در بیمه های خسارت حرفه ای فرد باید در هنگام اقامه و دعوا ( در دادگاه ها ) بیمه باشد چون ممکن است شکایت پس از گذشت مدت زمان طولانی از وقوع حادثه صورت گیرد بهتر است فرد تحت پوشش این بیمه قرار داشته باشد</a:t>
            </a:r>
          </a:p>
          <a:p>
            <a:pPr marL="137160" indent="0">
              <a:buNone/>
            </a:pPr>
            <a:r>
              <a:rPr lang="fa-IR" dirty="0">
                <a:cs typeface="B Titr" pitchFamily="2" charset="-78"/>
              </a:rPr>
              <a:t>بیمه مدیران و کارمندان</a:t>
            </a:r>
          </a:p>
          <a:p>
            <a:pPr marL="137160" indent="0">
              <a:buNone/>
            </a:pPr>
            <a:r>
              <a:rPr lang="fa-IR" dirty="0"/>
              <a:t>کارمندان و مدیران ممکن است در سازمانهای ورزشی به دلیل نقض وظایف توسط سازمان و یا شخص دیگری مورد شکایت قرار بگیرند . می توان با استفاده از بیمه شخص ثالث مدیران و کارمندان را مشمول این نوع بیمه نمود به شرطی که مسئولیت در اثر فقدان حسن نیت نباشد .</a:t>
            </a:r>
          </a:p>
          <a:p>
            <a:pPr marL="137160" indent="0">
              <a:buNone/>
            </a:pPr>
            <a:r>
              <a:rPr lang="fa-IR" dirty="0">
                <a:cs typeface="B Titr" pitchFamily="2" charset="-78"/>
              </a:rPr>
              <a:t>بیمه مربوط به وسایل و ابزار ناقص و معیوب</a:t>
            </a:r>
          </a:p>
          <a:p>
            <a:pPr marL="137160" indent="0">
              <a:buNone/>
            </a:pPr>
            <a:r>
              <a:rPr lang="fa-IR" dirty="0"/>
              <a:t>برخی از بیمه ها می توانند با استفاده از قوانین به حمایت از خریداران کالاهای مصرفی بپردازند .</a:t>
            </a:r>
          </a:p>
          <a:p>
            <a:pPr marL="137160" indent="0">
              <a:buNone/>
            </a:pPr>
            <a:r>
              <a:rPr lang="fa-IR" dirty="0"/>
              <a:t>خدمات ناشی از ابزار و وسایل معیوب در حیطه ورزش و رویدادهای ورزشی می توانند مشمول این نوع بیمه بشوند . ( عدم رعایت استانداردهای وسایل ، تجهیزات و ابزار ورزشی )</a:t>
            </a:r>
          </a:p>
          <a:p>
            <a:pPr marL="137160" indent="0">
              <a:buNone/>
            </a:pPr>
            <a:r>
              <a:rPr lang="fa-IR" dirty="0">
                <a:cs typeface="B Titr" pitchFamily="2" charset="-78"/>
              </a:rPr>
              <a:t>قوانین کلی برای بیمه کردن</a:t>
            </a:r>
          </a:p>
          <a:p>
            <a:pPr marL="137160" indent="0">
              <a:buNone/>
            </a:pPr>
            <a:r>
              <a:rPr lang="fa-IR" dirty="0"/>
              <a:t>1 – خواندن بیمه    2 – تذکرات زیر بیمه نامه  3 – نپذیرفتن مسئولیت   4 – حذف خلاء ها و نارسایی های احتمالی  5 – محدودیت های جبران خسارت</a:t>
            </a:r>
          </a:p>
          <a:p>
            <a:pPr marL="137160" indent="0">
              <a:buNone/>
            </a:pPr>
            <a:endParaRPr lang="fa-IR" dirty="0"/>
          </a:p>
        </p:txBody>
      </p:sp>
    </p:spTree>
    <p:extLst>
      <p:ext uri="{BB962C8B-B14F-4D97-AF65-F5344CB8AC3E}">
        <p14:creationId xmlns:p14="http://schemas.microsoft.com/office/powerpoint/2010/main" val="15330762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137160" indent="0">
              <a:buNone/>
            </a:pPr>
            <a:r>
              <a:rPr lang="fa-IR" dirty="0">
                <a:cs typeface="B Titr" pitchFamily="2" charset="-78"/>
              </a:rPr>
              <a:t>مبانی حقوق قراردادها</a:t>
            </a:r>
          </a:p>
          <a:p>
            <a:pPr marL="137160" indent="0">
              <a:buNone/>
            </a:pPr>
            <a:r>
              <a:rPr lang="fa-IR" dirty="0"/>
              <a:t>قرارداد دارای سیستم قانونی و حقوقی می باشد به عنوان مثال چه در هنگام خرید ، رفت و آمد یا هر کسب و کاری دیگر که در دو سوی آن طرفین مشمول موارد الزام آوری می شوند و متعهد و مکلف به انجام این موارد هستند یعنی این که اصول قرار داد بین طرفین پذیرفته شده است به عبارتی قرارداد نوعی توافق است بین دو نفر یا بیشتر که تعهداتی را برای طرفین بصورت کاملا قانونی در بر می گیرد .</a:t>
            </a:r>
          </a:p>
          <a:p>
            <a:pPr marL="137160" indent="0">
              <a:buNone/>
            </a:pPr>
            <a:r>
              <a:rPr lang="fa-IR" dirty="0"/>
              <a:t>قرارداد می تواند شفاهی یا کتبی باشد .</a:t>
            </a:r>
          </a:p>
          <a:p>
            <a:pPr marL="137160" indent="0">
              <a:buNone/>
            </a:pPr>
            <a:r>
              <a:rPr lang="fa-IR" dirty="0">
                <a:cs typeface="B Titr" pitchFamily="2" charset="-78"/>
              </a:rPr>
              <a:t>سه مولفه اساسی قراردادها</a:t>
            </a:r>
          </a:p>
          <a:p>
            <a:pPr marL="137160" indent="0">
              <a:buNone/>
            </a:pPr>
            <a:r>
              <a:rPr lang="fa-IR" dirty="0"/>
              <a:t>1 – اصولا باید بدانیم که توافقی وجود دارد یا نه ؟</a:t>
            </a:r>
          </a:p>
          <a:p>
            <a:pPr marL="137160" indent="0">
              <a:buNone/>
            </a:pPr>
            <a:r>
              <a:rPr lang="fa-IR" dirty="0"/>
              <a:t>2 – آیا این توافق به شکلی است که بصورت قانونی رسمیت دارد و قابل اجرا می باشد ؟</a:t>
            </a:r>
          </a:p>
          <a:p>
            <a:pPr marL="137160" indent="0">
              <a:buNone/>
            </a:pPr>
            <a:r>
              <a:rPr lang="fa-IR" dirty="0"/>
              <a:t>3 – این توافق چگونه اجرا می شود و یا به عبارتی اگر از سوی  طرفین نقض مفاد قرارداد صورت گیرد آیا راه هایی برای جبران خسارت فرد زیان دیده وجود دارد ؟</a:t>
            </a:r>
          </a:p>
          <a:p>
            <a:pPr marL="137160" indent="0">
              <a:buNone/>
            </a:pPr>
            <a:endParaRPr lang="fa-IR" dirty="0"/>
          </a:p>
        </p:txBody>
      </p:sp>
    </p:spTree>
    <p:extLst>
      <p:ext uri="{BB962C8B-B14F-4D97-AF65-F5344CB8AC3E}">
        <p14:creationId xmlns:p14="http://schemas.microsoft.com/office/powerpoint/2010/main" val="252991535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137160" indent="0">
              <a:buNone/>
            </a:pPr>
            <a:endParaRPr lang="fa-IR" dirty="0" smtClean="0">
              <a:cs typeface="B Titr" pitchFamily="2" charset="-78"/>
            </a:endParaRPr>
          </a:p>
          <a:p>
            <a:pPr marL="137160" indent="0">
              <a:buNone/>
            </a:pPr>
            <a:r>
              <a:rPr lang="fa-IR" dirty="0">
                <a:cs typeface="B Titr" pitchFamily="2" charset="-78"/>
              </a:rPr>
              <a:t>موارد تشکیل دهنده یک قرار داد :</a:t>
            </a:r>
          </a:p>
          <a:p>
            <a:pPr marL="137160" indent="0">
              <a:buNone/>
            </a:pPr>
            <a:r>
              <a:rPr lang="fa-IR" dirty="0">
                <a:cs typeface="B Zar" pitchFamily="2" charset="-78"/>
              </a:rPr>
              <a:t>قرارداد شفاهی هم می تواند همانند قرار داد کتبی تعهد آور باشد .</a:t>
            </a:r>
          </a:p>
          <a:p>
            <a:pPr marL="137160" indent="0">
              <a:buNone/>
            </a:pPr>
            <a:r>
              <a:rPr lang="fa-IR" dirty="0">
                <a:cs typeface="B Zar" pitchFamily="2" charset="-78"/>
              </a:rPr>
              <a:t>فایده قرارداد کتبی ( به عبارتی سند نوشته شده ) این است که اثبات قرار داد و محتوای آن را در مراجع رسیدگی کننده ( دادگاه ها ) آسان تر می سازد .</a:t>
            </a:r>
          </a:p>
          <a:p>
            <a:pPr marL="137160" indent="0">
              <a:buNone/>
            </a:pPr>
            <a:endParaRPr lang="fa-IR" dirty="0">
              <a:cs typeface="B Titr" pitchFamily="2" charset="-78"/>
            </a:endParaRPr>
          </a:p>
          <a:p>
            <a:pPr marL="137160" indent="0">
              <a:buNone/>
            </a:pPr>
            <a:r>
              <a:rPr lang="fa-IR" dirty="0" smtClean="0">
                <a:cs typeface="B Titr" pitchFamily="2" charset="-78"/>
              </a:rPr>
              <a:t>شرایط </a:t>
            </a:r>
            <a:r>
              <a:rPr lang="fa-IR" dirty="0">
                <a:cs typeface="B Titr" pitchFamily="2" charset="-78"/>
              </a:rPr>
              <a:t>قرارداد</a:t>
            </a:r>
          </a:p>
          <a:p>
            <a:pPr marL="137160" indent="0">
              <a:buNone/>
            </a:pPr>
            <a:r>
              <a:rPr lang="fa-IR" dirty="0" smtClean="0"/>
              <a:t>سه </a:t>
            </a:r>
            <a:r>
              <a:rPr lang="fa-IR" dirty="0"/>
              <a:t>مورد مهم از شرایط قرار داد در ابتدا عبارت است از </a:t>
            </a:r>
            <a:r>
              <a:rPr lang="fa-IR" dirty="0" smtClean="0"/>
              <a:t>:</a:t>
            </a:r>
          </a:p>
          <a:p>
            <a:pPr marL="137160" indent="0">
              <a:buNone/>
            </a:pPr>
            <a:r>
              <a:rPr lang="fa-IR" dirty="0" smtClean="0">
                <a:cs typeface="B Titr" pitchFamily="2" charset="-78"/>
              </a:rPr>
              <a:t>1- </a:t>
            </a:r>
            <a:r>
              <a:rPr lang="fa-IR" dirty="0">
                <a:cs typeface="B Titr" pitchFamily="2" charset="-78"/>
              </a:rPr>
              <a:t>ایجاب و قبول و عوض</a:t>
            </a:r>
          </a:p>
          <a:p>
            <a:pPr marL="137160" indent="0">
              <a:buNone/>
            </a:pPr>
            <a:r>
              <a:rPr lang="fa-IR" dirty="0" smtClean="0"/>
              <a:t>ایجاب </a:t>
            </a:r>
            <a:r>
              <a:rPr lang="fa-IR" dirty="0"/>
              <a:t>یعنی این که کالا یا خدماتی را پیشنهاد داده و فرد قبول می نماید مثلا فردی شی </a:t>
            </a:r>
            <a:r>
              <a:rPr lang="en-US" dirty="0"/>
              <a:t>x </a:t>
            </a:r>
            <a:r>
              <a:rPr lang="fa-IR" dirty="0"/>
              <a:t>را به فرد دیگری پیشنهاد می دهد و در عوض این شرایط  ایجاب فرد با صراحت یا با فعل و عمل و خود آن را بپذیرد .</a:t>
            </a:r>
          </a:p>
          <a:p>
            <a:pPr marL="137160" indent="0">
              <a:buNone/>
            </a:pPr>
            <a:r>
              <a:rPr lang="fa-IR" dirty="0"/>
              <a:t>عوض برای قرارداد لازم الاجرا و ضروری می باشد و آن چیزی است که قانون می شناسد و از طریق دادگاه اجرا می شود </a:t>
            </a:r>
            <a:r>
              <a:rPr lang="fa-IR" dirty="0" smtClean="0"/>
              <a:t>.عوض </a:t>
            </a:r>
            <a:r>
              <a:rPr lang="fa-IR" dirty="0"/>
              <a:t>باید واقعیت داشته باشد و بصورت وهمی نباشد .</a:t>
            </a:r>
          </a:p>
          <a:p>
            <a:pPr marL="137160" indent="0">
              <a:buNone/>
            </a:pPr>
            <a:r>
              <a:rPr lang="fa-IR" dirty="0">
                <a:cs typeface="B Titr" pitchFamily="2" charset="-78"/>
              </a:rPr>
              <a:t>2 – معلوم بودن قرار داد</a:t>
            </a:r>
          </a:p>
          <a:p>
            <a:pPr marL="137160" indent="0">
              <a:buNone/>
            </a:pPr>
            <a:r>
              <a:rPr lang="fa-IR" dirty="0"/>
              <a:t>شرایط قرارداد باید برای طرفین بصورت صریح و روشن بیان شده باشد و بصورت ساده و قابل فهم باشد .</a:t>
            </a:r>
          </a:p>
          <a:p>
            <a:pPr marL="137160" indent="0">
              <a:buNone/>
            </a:pPr>
            <a:r>
              <a:rPr lang="fa-IR" dirty="0">
                <a:cs typeface="B Titr" pitchFamily="2" charset="-78"/>
              </a:rPr>
              <a:t>3 – قصد</a:t>
            </a:r>
          </a:p>
          <a:p>
            <a:pPr marL="137160" indent="0">
              <a:buNone/>
            </a:pPr>
            <a:r>
              <a:rPr lang="fa-IR" dirty="0"/>
              <a:t>یعنی زمانی قرارداد قابلیت اجرایی قانونی دارد که طرفین باید قصد کنند قرارداد یا توافقشان الزام آور باشد .</a:t>
            </a:r>
          </a:p>
          <a:p>
            <a:pPr marL="137160" indent="0">
              <a:buNone/>
            </a:pPr>
            <a:endParaRPr lang="fa-IR" dirty="0"/>
          </a:p>
        </p:txBody>
      </p:sp>
    </p:spTree>
    <p:extLst>
      <p:ext uri="{BB962C8B-B14F-4D97-AF65-F5344CB8AC3E}">
        <p14:creationId xmlns:p14="http://schemas.microsoft.com/office/powerpoint/2010/main" val="37989503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705600"/>
          </a:xfrm>
        </p:spPr>
        <p:txBody>
          <a:bodyPr>
            <a:normAutofit fontScale="92500" lnSpcReduction="20000"/>
          </a:bodyPr>
          <a:lstStyle/>
          <a:p>
            <a:pPr marL="137160" indent="0">
              <a:buNone/>
            </a:pPr>
            <a:r>
              <a:rPr lang="fa-IR" dirty="0">
                <a:cs typeface="B Titr" pitchFamily="2" charset="-78"/>
              </a:rPr>
              <a:t> 4 – اهلیت</a:t>
            </a:r>
          </a:p>
          <a:p>
            <a:pPr marL="137160" indent="0">
              <a:buNone/>
            </a:pPr>
            <a:r>
              <a:rPr lang="fa-IR" dirty="0"/>
              <a:t>یعنی این که طرفین قرارداد باید اهلیت ورود به قراردادهای الزام آور را داشته باشند به عنوان مثال بچه های زیر 18 سال فاقد اهلیت ورود به قرارداد معین هستند .</a:t>
            </a:r>
          </a:p>
          <a:p>
            <a:pPr marL="137160" indent="0">
              <a:buNone/>
            </a:pPr>
            <a:r>
              <a:rPr lang="fa-IR" dirty="0"/>
              <a:t>افرادی که فاقد اهلیت هستند عبارتند از : افراد تحت تاثیر مصرف مواد مخدر و الکل ، بیماران روانی و یا دیوانه و یا کسانی که ناتوانی عقلی دارند .</a:t>
            </a:r>
          </a:p>
          <a:p>
            <a:pPr marL="137160" indent="0">
              <a:buNone/>
            </a:pPr>
            <a:r>
              <a:rPr lang="fa-IR" dirty="0">
                <a:cs typeface="B Titr" pitchFamily="2" charset="-78"/>
              </a:rPr>
              <a:t>5 – توافقات غیر مشروع</a:t>
            </a:r>
          </a:p>
          <a:p>
            <a:pPr marL="137160" indent="0">
              <a:buNone/>
            </a:pPr>
            <a:r>
              <a:rPr lang="fa-IR" dirty="0"/>
              <a:t>حقوق و موارد مفاد حقوقی قراردادهای غیر مشروع  و  اجرای آن ها را رد می کند به عنوان مثال قراردادی که بین دو فرد دزد یا قاچاقچی بسته می شود مشمول حقوق قانونی نمی باشد .</a:t>
            </a:r>
          </a:p>
          <a:p>
            <a:pPr marL="137160" indent="0">
              <a:buNone/>
            </a:pPr>
            <a:r>
              <a:rPr lang="fa-IR" dirty="0">
                <a:cs typeface="B Titr" pitchFamily="2" charset="-78"/>
              </a:rPr>
              <a:t>6 – طرفین</a:t>
            </a:r>
          </a:p>
          <a:p>
            <a:pPr marL="137160" indent="0">
              <a:buNone/>
            </a:pPr>
            <a:r>
              <a:rPr lang="fa-IR" dirty="0"/>
              <a:t>قراردادها باید دارای طرفین باشند . احراز قرارداد طرفین واقعی در ورزش تا حدود زیادی پیچیده و مبهم می باشد و این موارد باعث اختلال و خلاء قانونی شده است .</a:t>
            </a:r>
          </a:p>
          <a:p>
            <a:pPr marL="137160" indent="0">
              <a:buNone/>
            </a:pPr>
            <a:r>
              <a:rPr lang="fa-IR" dirty="0">
                <a:cs typeface="B Titr" pitchFamily="2" charset="-78"/>
              </a:rPr>
              <a:t>7 – جبران خسارت</a:t>
            </a:r>
          </a:p>
          <a:p>
            <a:pPr marL="137160" indent="0">
              <a:buNone/>
            </a:pPr>
            <a:r>
              <a:rPr lang="fa-IR" dirty="0"/>
              <a:t>اگر شرایط قرارداد نقض شود یکی از طرفین ممکن است برای اجرا و گرفتن خسارت به دادگاه ها و مراجع ذیصلاح مراجعه نماید و فردی که کوتالهی کرده باید سهم خود را بر اساس قرارداد اجرا و به فرد زیان دیده خسارت پرداخت نماید .</a:t>
            </a:r>
          </a:p>
          <a:p>
            <a:pPr marL="137160" indent="0">
              <a:buNone/>
            </a:pPr>
            <a:endParaRPr lang="fa-IR" dirty="0"/>
          </a:p>
        </p:txBody>
      </p:sp>
    </p:spTree>
    <p:extLst>
      <p:ext uri="{BB962C8B-B14F-4D97-AF65-F5344CB8AC3E}">
        <p14:creationId xmlns:p14="http://schemas.microsoft.com/office/powerpoint/2010/main" val="2629086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1048</TotalTime>
  <Words>14194</Words>
  <Application>Microsoft Office PowerPoint</Application>
  <PresentationFormat>On-screen Show (4:3)</PresentationFormat>
  <Paragraphs>552</Paragraphs>
  <Slides>93</Slides>
  <Notes>0</Notes>
  <HiddenSlides>0</HiddenSlides>
  <MMClips>0</MMClips>
  <ScaleCrop>false</ScaleCrop>
  <HeadingPairs>
    <vt:vector size="4" baseType="variant">
      <vt:variant>
        <vt:lpstr>Theme</vt:lpstr>
      </vt:variant>
      <vt:variant>
        <vt:i4>1</vt:i4>
      </vt:variant>
      <vt:variant>
        <vt:lpstr>Slide Titles</vt:lpstr>
      </vt:variant>
      <vt:variant>
        <vt:i4>93</vt:i4>
      </vt:variant>
    </vt:vector>
  </HeadingPairs>
  <TitlesOfParts>
    <vt:vector size="94" baseType="lpstr">
      <vt:lpstr>Apex</vt:lpstr>
      <vt:lpstr>حقوق ورزش</vt:lpstr>
      <vt:lpstr>PowerPoint Presentation</vt:lpstr>
      <vt:lpstr>PowerPoint Presentation</vt:lpstr>
      <vt:lpstr>PowerPoint Presentation</vt:lpstr>
      <vt:lpstr>حقوق ورزش در جهان:</vt:lpstr>
      <vt:lpstr>حقوق ورزش در جهان:</vt:lpstr>
      <vt:lpstr>حقوق ورزشی در ایران:</vt:lpstr>
      <vt:lpstr>PowerPoint Presentation</vt:lpstr>
      <vt:lpstr>PowerPoint Presentation</vt:lpstr>
      <vt:lpstr>تعریف حقوق</vt:lpstr>
      <vt:lpstr>منظور از حقوقِ ورزش چیست؟ </vt:lpstr>
      <vt:lpstr>حقوق ورزشي دو بخش دارد  • حقوق جزايي  • حقوق مدني </vt:lpstr>
      <vt:lpstr>حقوق جزاي عمومي اسلام: </vt:lpstr>
      <vt:lpstr>الف- حقوق جزايي ومصونیت ورزشکاران: </vt:lpstr>
      <vt:lpstr>PowerPoint Presentation</vt:lpstr>
      <vt:lpstr>PowerPoint Presentation</vt:lpstr>
      <vt:lpstr>PowerPoint Presentation</vt:lpstr>
      <vt:lpstr>PowerPoint Presentation</vt:lpstr>
      <vt:lpstr>PowerPoint Presentation</vt:lpstr>
      <vt:lpstr>حقوقِ ورزش در اسلام</vt:lpstr>
      <vt:lpstr>PowerPoint Presentation</vt:lpstr>
      <vt:lpstr>PowerPoint Presentation</vt:lpstr>
      <vt:lpstr>مسئولیت مدنی در ورزش:</vt:lpstr>
      <vt:lpstr>PowerPoint Presentation</vt:lpstr>
      <vt:lpstr>PowerPoint Presentation</vt:lpstr>
      <vt:lpstr>PowerPoint Presentation</vt:lpstr>
      <vt:lpstr>تحلیل حقوقی ماده واحده قانون مجازات خودداری از کمک به مصدومین و دفع مخاطرات جانی مصوب 1354 </vt:lpstr>
      <vt:lpstr>PowerPoint Presentation</vt:lpstr>
      <vt:lpstr>مواردي که منجر به رفع مسئوليت قانوني مربيان و مديران مي شود</vt:lpstr>
      <vt:lpstr>PowerPoint Presentation</vt:lpstr>
      <vt:lpstr>PowerPoint Presentation</vt:lpstr>
      <vt:lpstr>حوادث ورزشی ناشی از تقصیر </vt:lpstr>
      <vt:lpstr>حادثه در تمرین یا مسابقه؟ </vt:lpstr>
      <vt:lpstr>تحليل حقوقي ماده 59 قانون مجازات اسلامي :‌ </vt:lpstr>
      <vt:lpstr>PowerPoint Presentation</vt:lpstr>
      <vt:lpstr>فحاشی یا کتک کاری ورزشکاران </vt:lpstr>
      <vt:lpstr>مهمترین دلایل جرم ندانستن حوادث ناشی از ورزش </vt:lpstr>
      <vt:lpstr>PowerPoint Presentation</vt:lpstr>
      <vt:lpstr>علل موجهه ای که باعث می شود حوادث ناشي از عمليات ورزشي به هر گونه‌اي که باشدجرم محسوب نشوند  </vt:lpstr>
      <vt:lpstr>PowerPoint Presentation</vt:lpstr>
      <vt:lpstr>PowerPoint Presentation</vt:lpstr>
      <vt:lpstr>PowerPoint Presentation</vt:lpstr>
      <vt:lpstr>حقوق جزایی در ورزش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جعل : </vt:lpstr>
      <vt:lpstr>تجاهر به استعمال مشروبات الكلي وقماربازي و ولگردي ماده </vt:lpstr>
      <vt:lpstr>قوانین افتراء و توهين و هتك حرمت ماده </vt:lpstr>
      <vt:lpstr>PowerPoint Presentation</vt:lpstr>
      <vt:lpstr>PowerPoint Presentation</vt:lpstr>
      <vt:lpstr>PowerPoint Presentation</vt:lpstr>
      <vt:lpstr>PowerPoint Presentation</vt:lpstr>
      <vt:lpstr>PowerPoint Presentation</vt:lpstr>
      <vt:lpstr>هتک حرمت اشخاص‌ ماده </vt:lpstr>
      <vt:lpstr>قسم و شهادت دروغ و افشای سر </vt:lpstr>
      <vt:lpstr>PowerPoint Presentation</vt:lpstr>
      <vt:lpstr>جرایم علیه اشخاص و اطفال </vt:lpstr>
      <vt:lpstr>PowerPoint Presentation</vt:lpstr>
      <vt:lpstr>PowerPoint Presentation</vt:lpstr>
      <vt:lpstr>PowerPoint Presentation</vt:lpstr>
      <vt:lpstr>PowerPoint Presentation</vt:lpstr>
      <vt:lpstr>اصطلاحات حقوقی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آشنایی با حقوق ورزش</dc:title>
  <dc:creator>TOSHIBA</dc:creator>
  <cp:lastModifiedBy>TOSHIBA</cp:lastModifiedBy>
  <cp:revision>51</cp:revision>
  <dcterms:created xsi:type="dcterms:W3CDTF">2006-08-16T00:00:00Z</dcterms:created>
  <dcterms:modified xsi:type="dcterms:W3CDTF">2019-12-07T12:46:05Z</dcterms:modified>
</cp:coreProperties>
</file>