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به نام خدا</a:t>
            </a:r>
          </a:p>
        </p:txBody>
      </p:sp>
      <p:sp>
        <p:nvSpPr>
          <p:cNvPr id="4" name="Content Placeholder 3"/>
          <p:cNvSpPr>
            <a:spLocks noGrp="1"/>
          </p:cNvSpPr>
          <p:nvPr>
            <p:ph idx="1"/>
          </p:nvPr>
        </p:nvSpPr>
        <p:spPr/>
        <p:txBody>
          <a:bodyPr/>
          <a:lstStyle/>
          <a:p>
            <a:pPr marL="0" indent="0" algn="r" rtl="1">
              <a:buNone/>
            </a:pPr>
            <a:r>
              <a:rPr lang="fa-IR" dirty="0"/>
              <a:t>آسیب </a:t>
            </a:r>
            <a:r>
              <a:rPr lang="fa-IR" dirty="0" err="1"/>
              <a:t>شناسی</a:t>
            </a:r>
            <a:r>
              <a:rPr lang="fa-IR" dirty="0"/>
              <a:t> ورزشی - شکستگی ها</a:t>
            </a:r>
          </a:p>
          <a:p>
            <a:pPr marL="0" indent="0" algn="r" rtl="1">
              <a:buNone/>
            </a:pPr>
            <a:endParaRPr lang="fa-IR" dirty="0"/>
          </a:p>
          <a:p>
            <a:pPr marL="0" indent="0" algn="r" rtl="1">
              <a:buNone/>
            </a:pPr>
            <a:r>
              <a:rPr lang="fa-IR" dirty="0"/>
              <a:t>مدرس:روح الله حق شناس</a:t>
            </a:r>
          </a:p>
          <a:p>
            <a:pPr marL="0" indent="0" algn="r" rtl="1">
              <a:buNone/>
            </a:pPr>
            <a:endParaRPr lang="fa-IR" dirty="0"/>
          </a:p>
        </p:txBody>
      </p:sp>
    </p:spTree>
    <p:extLst>
      <p:ext uri="{BB962C8B-B14F-4D97-AF65-F5344CB8AC3E}">
        <p14:creationId xmlns:p14="http://schemas.microsoft.com/office/powerpoint/2010/main" val="223272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531813"/>
            <a:ext cx="76866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59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3" y="304800"/>
            <a:ext cx="8087396" cy="60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9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t>شکستگی بر اثرفشار دراستخوان ها</a:t>
            </a:r>
            <a:br>
              <a:rPr lang="fa-IR" dirty="0"/>
            </a:br>
            <a:r>
              <a:rPr lang="fa-IR" sz="2400" dirty="0">
                <a:solidFill>
                  <a:srgbClr val="FF0000"/>
                </a:solidFill>
              </a:rPr>
              <a:t>استرس فراکچر</a:t>
            </a:r>
            <a:endParaRPr lang="fa-IR"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rtl="1"/>
            <a:r>
              <a:rPr lang="fa-IR" b="1" dirty="0"/>
              <a:t>شکستگی بر اثر فشار(که شکستگی ناشی از خستگی یا ضعف و عدم کفایت نیز نامیده می شود) اغلب در نتیجه وارد آمدن فشار مکرر در مدت طولانی در استخوان ایجاد می گردد و احتمالا التهاب ضریع استخوانی مقدم بر آن ظاهر شود. البته این اضافه بار به حدی نیست که موجب شکستگی حاد در استخوان ها شود بلکه در مدت زمان طولانی اثر خود را به جا می گذارد.</a:t>
            </a:r>
          </a:p>
          <a:p>
            <a:pPr algn="just" rtl="1"/>
            <a:r>
              <a:rPr lang="fa-IR" b="1" dirty="0">
                <a:solidFill>
                  <a:srgbClr val="FF0000"/>
                </a:solidFill>
              </a:rPr>
              <a:t>راه پیمایی های طولانی و غیرمعمول، دویدن بیش از اندازه و طولانی، فعالیت های ورزشی شدید و رژه رفتن سربازان از عوامل مهم شکستگی استرس هستند.</a:t>
            </a:r>
          </a:p>
        </p:txBody>
      </p:sp>
    </p:spTree>
    <p:extLst>
      <p:ext uri="{BB962C8B-B14F-4D97-AF65-F5344CB8AC3E}">
        <p14:creationId xmlns:p14="http://schemas.microsoft.com/office/powerpoint/2010/main" val="293207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علل</a:t>
            </a:r>
          </a:p>
        </p:txBody>
      </p:sp>
      <p:sp>
        <p:nvSpPr>
          <p:cNvPr id="3" name="Content Placeholder 2"/>
          <p:cNvSpPr>
            <a:spLocks noGrp="1"/>
          </p:cNvSpPr>
          <p:nvPr>
            <p:ph idx="1"/>
          </p:nvPr>
        </p:nvSpPr>
        <p:spPr/>
        <p:txBody>
          <a:bodyPr/>
          <a:lstStyle/>
          <a:p>
            <a:pPr algn="just" rtl="1"/>
            <a:r>
              <a:rPr lang="fa-IR" dirty="0"/>
              <a:t>استرس فراکچر در نتیجه سه مکانیسم زیر به وجود می آید.</a:t>
            </a:r>
          </a:p>
          <a:p>
            <a:pPr algn="just" rtl="1"/>
            <a:r>
              <a:rPr lang="fa-IR" dirty="0"/>
              <a:t>1.بار طبیعی با تکرار زیاد: دو استقامت-دو ماراتن</a:t>
            </a:r>
          </a:p>
          <a:p>
            <a:pPr algn="just" rtl="1"/>
            <a:r>
              <a:rPr lang="fa-IR" dirty="0"/>
              <a:t>2.بار سنگین با تکرار طبیعی:دو صد متر در حالی که نفر دیگری را حمل می کنیم.</a:t>
            </a:r>
          </a:p>
          <a:p>
            <a:pPr marL="0" indent="0" algn="just" rtl="1">
              <a:buNone/>
            </a:pPr>
            <a:r>
              <a:rPr lang="en-US" dirty="0"/>
              <a:t> </a:t>
            </a:r>
            <a:r>
              <a:rPr lang="fa-IR" dirty="0"/>
              <a:t>3. بار سنگین با تکرار زیاد: تمرین های سنگین با وزنه</a:t>
            </a:r>
          </a:p>
        </p:txBody>
      </p:sp>
    </p:spTree>
    <p:extLst>
      <p:ext uri="{BB962C8B-B14F-4D97-AF65-F5344CB8AC3E}">
        <p14:creationId xmlns:p14="http://schemas.microsoft.com/office/powerpoint/2010/main" val="195289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rtl="1"/>
            <a:r>
              <a:rPr lang="fa-IR" dirty="0"/>
              <a:t>مسئله بعدی که مهمترین خطر تلقی می شود نه فقط وقوع استرس فراکچر بلکه فشار بیش از حد بر سایر بافت ها است.</a:t>
            </a:r>
          </a:p>
          <a:p>
            <a:pPr algn="just" rtl="1"/>
            <a:r>
              <a:rPr lang="fa-IR" dirty="0"/>
              <a:t>در ریشه یابی استرس فراکچر دو دیدگاه خستگی و بار اضافی وجود دارد.</a:t>
            </a:r>
          </a:p>
          <a:p>
            <a:pPr algn="just" rtl="1"/>
            <a:r>
              <a:rPr lang="fa-IR" dirty="0"/>
              <a:t>1. </a:t>
            </a:r>
            <a:r>
              <a:rPr lang="fa-IR" dirty="0">
                <a:solidFill>
                  <a:srgbClr val="FF0000"/>
                </a:solidFill>
              </a:rPr>
              <a:t>خستگی:خسته شدن عضلات و عدم حمایت از استخوان در برابر فشارهای ورزشی</a:t>
            </a:r>
          </a:p>
          <a:p>
            <a:pPr algn="just" rtl="1"/>
            <a:r>
              <a:rPr lang="fa-IR" dirty="0">
                <a:solidFill>
                  <a:srgbClr val="FF0000"/>
                </a:solidFill>
              </a:rPr>
              <a:t>2.بار اضافی:انقباض گروههای عضلانی خاص سبب خمیدگی و شکستگی استخوان می شود مانند عضلات پشت ساق که سبب شکستن درشت نی می شوند.</a:t>
            </a:r>
          </a:p>
          <a:p>
            <a:pPr algn="r"/>
            <a:endParaRPr lang="fa-IR" dirty="0">
              <a:solidFill>
                <a:srgbClr val="FF0000"/>
              </a:solidFill>
            </a:endParaRPr>
          </a:p>
        </p:txBody>
      </p:sp>
    </p:spTree>
    <p:extLst>
      <p:ext uri="{BB962C8B-B14F-4D97-AF65-F5344CB8AC3E}">
        <p14:creationId xmlns:p14="http://schemas.microsoft.com/office/powerpoint/2010/main" val="108373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a:t>موضع</a:t>
            </a:r>
          </a:p>
        </p:txBody>
      </p:sp>
      <p:sp>
        <p:nvSpPr>
          <p:cNvPr id="3" name="Content Placeholder 2"/>
          <p:cNvSpPr>
            <a:spLocks noGrp="1"/>
          </p:cNvSpPr>
          <p:nvPr>
            <p:ph idx="1"/>
          </p:nvPr>
        </p:nvSpPr>
        <p:spPr/>
        <p:txBody>
          <a:bodyPr/>
          <a:lstStyle/>
          <a:p>
            <a:pPr algn="just" rtl="1"/>
            <a:r>
              <a:rPr lang="fa-IR" dirty="0"/>
              <a:t>استخوان هایی که وزن بدن را تحمل می کنند بیشتر به استرس فراکچر دچار می شوند و حدود 20 تا 25 درصد از این نوع شکستگی در نازک نی درشت نی و استخوانهای کف پا بروز می یابد.</a:t>
            </a:r>
          </a:p>
          <a:p>
            <a:pPr algn="just" rtl="1"/>
            <a:r>
              <a:rPr lang="fa-IR" dirty="0"/>
              <a:t>استخوان های پاشنه، ناوی، بازو، ران، لگن و مهره ها کمتر در می شوند.</a:t>
            </a:r>
          </a:p>
        </p:txBody>
      </p:sp>
    </p:spTree>
    <p:extLst>
      <p:ext uri="{BB962C8B-B14F-4D97-AF65-F5344CB8AC3E}">
        <p14:creationId xmlns:p14="http://schemas.microsoft.com/office/powerpoint/2010/main" val="68068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نواحی شایع</a:t>
            </a:r>
          </a:p>
        </p:txBody>
      </p:sp>
      <p:sp>
        <p:nvSpPr>
          <p:cNvPr id="3" name="Content Placeholder 2"/>
          <p:cNvSpPr>
            <a:spLocks noGrp="1"/>
          </p:cNvSpPr>
          <p:nvPr>
            <p:ph idx="1"/>
          </p:nvPr>
        </p:nvSpPr>
        <p:spPr/>
        <p:txBody>
          <a:bodyPr/>
          <a:lstStyle/>
          <a:p>
            <a:pPr algn="just" rtl="1"/>
            <a:r>
              <a:rPr lang="fa-IR" dirty="0"/>
              <a:t>درشت نی: در دو سوم بالایی بیشتر شایع است</a:t>
            </a:r>
          </a:p>
          <a:p>
            <a:pPr marL="0" indent="0" algn="just" rtl="1">
              <a:buNone/>
            </a:pPr>
            <a:r>
              <a:rPr lang="fa-IR" dirty="0"/>
              <a:t>متری بالای قوزک خارجی.</a:t>
            </a:r>
            <a:r>
              <a:rPr lang="en-US" dirty="0"/>
              <a:t> </a:t>
            </a:r>
            <a:r>
              <a:rPr lang="fa-IR" dirty="0"/>
              <a:t>نازک نی: کتا7 سانتی</a:t>
            </a:r>
          </a:p>
          <a:p>
            <a:pPr marL="0" indent="0" algn="just" rtl="1">
              <a:buNone/>
            </a:pPr>
            <a:r>
              <a:rPr lang="fa-IR" dirty="0"/>
              <a:t>کف پا: در سومین استخوان کف پایی(شکستگی مارش)</a:t>
            </a:r>
          </a:p>
        </p:txBody>
      </p:sp>
    </p:spTree>
    <p:extLst>
      <p:ext uri="{BB962C8B-B14F-4D97-AF65-F5344CB8AC3E}">
        <p14:creationId xmlns:p14="http://schemas.microsoft.com/office/powerpoint/2010/main" val="23270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a:t>در ورزش های مختلف</a:t>
            </a:r>
          </a:p>
        </p:txBody>
      </p:sp>
      <p:sp>
        <p:nvSpPr>
          <p:cNvPr id="3" name="Content Placeholder 2"/>
          <p:cNvSpPr>
            <a:spLocks noGrp="1"/>
          </p:cNvSpPr>
          <p:nvPr>
            <p:ph idx="1"/>
          </p:nvPr>
        </p:nvSpPr>
        <p:spPr/>
        <p:txBody>
          <a:bodyPr/>
          <a:lstStyle/>
          <a:p>
            <a:pPr marL="0" indent="0" algn="just" rtl="1">
              <a:buNone/>
            </a:pPr>
            <a:r>
              <a:rPr lang="fa-IR" dirty="0"/>
              <a:t>دوندگان استقامت و صحرانوردی: دوسوم بالایی درشت نی</a:t>
            </a:r>
          </a:p>
          <a:p>
            <a:pPr marL="0" indent="0" algn="just" rtl="1">
              <a:buNone/>
            </a:pPr>
            <a:r>
              <a:rPr lang="fa-IR" dirty="0"/>
              <a:t>دوندگان پیست دو ومیدانی کوتاه وسر پوشیده: یک سوم نازک نی</a:t>
            </a:r>
          </a:p>
          <a:p>
            <a:pPr marL="0" indent="0" algn="just" rtl="1">
              <a:buNone/>
            </a:pPr>
            <a:r>
              <a:rPr lang="fa-IR" dirty="0"/>
              <a:t>پرتاب کنندگان نیزه: بازو</a:t>
            </a:r>
          </a:p>
        </p:txBody>
      </p:sp>
    </p:spTree>
    <p:extLst>
      <p:ext uri="{BB962C8B-B14F-4D97-AF65-F5344CB8AC3E}">
        <p14:creationId xmlns:p14="http://schemas.microsoft.com/office/powerpoint/2010/main" val="345124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443596" cy="630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4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a:t>علائم و تشخیص</a:t>
            </a:r>
          </a:p>
        </p:txBody>
      </p:sp>
      <p:sp>
        <p:nvSpPr>
          <p:cNvPr id="3" name="Content Placeholder 2"/>
          <p:cNvSpPr>
            <a:spLocks noGrp="1"/>
          </p:cNvSpPr>
          <p:nvPr>
            <p:ph idx="1"/>
          </p:nvPr>
        </p:nvSpPr>
        <p:spPr/>
        <p:txBody>
          <a:bodyPr>
            <a:normAutofit lnSpcReduction="10000"/>
          </a:bodyPr>
          <a:lstStyle/>
          <a:p>
            <a:pPr marL="0" indent="0" algn="just" rtl="1">
              <a:buNone/>
            </a:pPr>
            <a:r>
              <a:rPr lang="en-US" dirty="0"/>
              <a:t>  </a:t>
            </a:r>
            <a:r>
              <a:rPr lang="fa-IR" dirty="0"/>
              <a:t>-در هفته اول ظهور علائم درد و حساسیت با شروع فعالیت وفروکش نمودن آن با قطع فعالیت.</a:t>
            </a:r>
          </a:p>
          <a:p>
            <a:pPr marL="0" indent="0" algn="just" rtl="1">
              <a:buNone/>
            </a:pPr>
            <a:r>
              <a:rPr lang="fa-IR" dirty="0"/>
              <a:t>-در 50درصد موارد رادیوگرافی ابتدایی علائم رانشان نمی دهد. اگر رادیوگرافی منفی بود ولی علائم ادامه داشت رادیوگرافی مستمر مهم و ضروری است.</a:t>
            </a:r>
          </a:p>
          <a:p>
            <a:pPr marL="0" indent="0" algn="just" rtl="1">
              <a:buNone/>
            </a:pPr>
            <a:r>
              <a:rPr lang="fa-IR" dirty="0"/>
              <a:t>-در صورت عدم تشخیص می توان از اسکن رادیوتراپ استفاده کرد.</a:t>
            </a:r>
          </a:p>
          <a:p>
            <a:pPr marL="0" indent="0" algn="just" rtl="1">
              <a:buNone/>
            </a:pPr>
            <a:r>
              <a:rPr lang="fa-IR" sz="2400" dirty="0"/>
              <a:t>درافرادی که درد پایین ساق پادارند و به رغم استراحت علائم برای بیش از2 هفته باقی می ماند احتمال ابتلای آنان به استرس فراکچر وجوددارد وبایدرادیوگرافی به عمل آورند</a:t>
            </a:r>
          </a:p>
        </p:txBody>
      </p:sp>
    </p:spTree>
    <p:extLst>
      <p:ext uri="{BB962C8B-B14F-4D97-AF65-F5344CB8AC3E}">
        <p14:creationId xmlns:p14="http://schemas.microsoft.com/office/powerpoint/2010/main" val="40914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460375"/>
            <a:ext cx="79533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08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a:t>درمان</a:t>
            </a:r>
          </a:p>
        </p:txBody>
      </p:sp>
      <p:sp>
        <p:nvSpPr>
          <p:cNvPr id="3" name="Content Placeholder 2"/>
          <p:cNvSpPr>
            <a:spLocks noGrp="1"/>
          </p:cNvSpPr>
          <p:nvPr>
            <p:ph idx="1"/>
          </p:nvPr>
        </p:nvSpPr>
        <p:spPr/>
        <p:txBody>
          <a:bodyPr/>
          <a:lstStyle/>
          <a:p>
            <a:pPr algn="just" rtl="1"/>
            <a:r>
              <a:rPr lang="fa-IR" dirty="0"/>
              <a:t>-استراحت 4 تا 6 هفته</a:t>
            </a:r>
          </a:p>
          <a:p>
            <a:pPr algn="just" rtl="1"/>
            <a:r>
              <a:rPr lang="fa-IR" dirty="0"/>
              <a:t>-استفاده از گچ برای 2 تا 6 هفته(چنانچه شکستگی در درشت نی اتفاق افتاده باشد)</a:t>
            </a:r>
          </a:p>
          <a:p>
            <a:pPr algn="just" rtl="1"/>
            <a:r>
              <a:rPr lang="fa-IR" dirty="0"/>
              <a:t>-استفاده از عصا(برای آزاد ساختن بخش مصدوم)</a:t>
            </a:r>
          </a:p>
          <a:p>
            <a:pPr algn="just" rtl="1"/>
            <a:r>
              <a:rPr lang="fa-IR" dirty="0"/>
              <a:t>-انجام رادیوگرافی(برای بررسی بهبودی)</a:t>
            </a:r>
          </a:p>
        </p:txBody>
      </p:sp>
    </p:spTree>
    <p:extLst>
      <p:ext uri="{BB962C8B-B14F-4D97-AF65-F5344CB8AC3E}">
        <p14:creationId xmlns:p14="http://schemas.microsoft.com/office/powerpoint/2010/main" val="137592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512763"/>
            <a:ext cx="780097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6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340299" cy="643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02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555625"/>
            <a:ext cx="76485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56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584200"/>
            <a:ext cx="7648575"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777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46100"/>
            <a:ext cx="75723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349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69900"/>
            <a:ext cx="78390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66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6100"/>
            <a:ext cx="78390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742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531813"/>
            <a:ext cx="77628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075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546100"/>
            <a:ext cx="79152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97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98475"/>
            <a:ext cx="79152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251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565150"/>
            <a:ext cx="76485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212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598488"/>
            <a:ext cx="780097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844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588963"/>
            <a:ext cx="73818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14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579438"/>
            <a:ext cx="76866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663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50863"/>
            <a:ext cx="757237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392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669925"/>
            <a:ext cx="76104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272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1338"/>
            <a:ext cx="78390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153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546100"/>
            <a:ext cx="78009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012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1"/>
            <a:ext cx="7182853" cy="58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033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شکستگی بوکسورها </a:t>
            </a:r>
            <a:r>
              <a:rPr lang="en-US" b="1" dirty="0">
                <a:solidFill>
                  <a:srgbClr val="FF0000"/>
                </a:solidFill>
              </a:rPr>
              <a:t> Boxer's fracture</a:t>
            </a:r>
            <a:endParaRPr lang="fa-IR" b="1" dirty="0">
              <a:solidFill>
                <a:srgbClr val="FF0000"/>
              </a:solidFill>
            </a:endParaRPr>
          </a:p>
        </p:txBody>
      </p:sp>
      <p:sp>
        <p:nvSpPr>
          <p:cNvPr id="3" name="Content Placeholder 2"/>
          <p:cNvSpPr>
            <a:spLocks noGrp="1"/>
          </p:cNvSpPr>
          <p:nvPr>
            <p:ph idx="1"/>
          </p:nvPr>
        </p:nvSpPr>
        <p:spPr/>
        <p:txBody>
          <a:bodyPr>
            <a:normAutofit/>
          </a:bodyPr>
          <a:lstStyle/>
          <a:p>
            <a:pPr marL="0" indent="0" algn="r" rtl="1">
              <a:buNone/>
            </a:pPr>
            <a:r>
              <a:rPr lang="fa-IR" sz="2000" b="1" dirty="0">
                <a:cs typeface="+mj-cs"/>
              </a:rPr>
              <a:t>شکستگی  گردن استخوان متاکارپ را شکستگی بوکسورها </a:t>
            </a:r>
            <a:r>
              <a:rPr lang="en-US" sz="2000" b="1" dirty="0">
                <a:cs typeface="+mj-cs"/>
              </a:rPr>
              <a:t>Boxer's fracture </a:t>
            </a:r>
            <a:r>
              <a:rPr lang="fa-IR" sz="2000" b="1" dirty="0">
                <a:cs typeface="+mj-cs"/>
              </a:rPr>
              <a:t>هم میگویند. علت این نامگذاری مکانیسم ایجاد این شکستگی است. شایعترین علت ایجاد شکستگی گردن متاکارپ مشت زدن به جسم سخت است. البته این شکستگی در بوکسورهای واقعی کمتر دیده شده و بیشتر در درگیری های خیابانی مشاهده میگردد.</a:t>
            </a:r>
          </a:p>
          <a:p>
            <a:pPr marL="0" indent="0" algn="r" rtl="1">
              <a:buNone/>
            </a:pPr>
            <a:endParaRPr lang="fa-IR" sz="2000" b="1" dirty="0">
              <a:cs typeface="+mj-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14800"/>
            <a:ext cx="2438400" cy="210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7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354672"/>
            <a:ext cx="7900988" cy="602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68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Content Placeholder 5"/>
          <p:cNvSpPr>
            <a:spLocks noGrp="1"/>
          </p:cNvSpPr>
          <p:nvPr>
            <p:ph idx="1"/>
          </p:nvPr>
        </p:nvSpPr>
        <p:spPr/>
        <p:txBody>
          <a:bodyPr>
            <a:normAutofit/>
          </a:bodyPr>
          <a:lstStyle/>
          <a:p>
            <a:pPr marL="0" indent="0" algn="r" rtl="1">
              <a:buNone/>
            </a:pPr>
            <a:r>
              <a:rPr lang="fa-IR" sz="2400" dirty="0"/>
              <a:t>مهمترین علامت شکستگی گردن متاکارپ درد در محل شکستگی است که با حرکت دادن دست و یا انگشتان تشدید می شود. دست ممکن است ورم کرده یا کبود شود. این تورم بخصوص در پشت دست در محل شکستگی دیده میشود.</a:t>
            </a:r>
          </a:p>
          <a:p>
            <a:pPr marL="0" indent="0" algn="r" rtl="1">
              <a:buNone/>
            </a:pPr>
            <a:endParaRPr lang="fa-IR"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39143"/>
            <a:ext cx="35052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797808" y="4287384"/>
            <a:ext cx="1245906" cy="954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Tree>
    <p:extLst>
      <p:ext uri="{BB962C8B-B14F-4D97-AF65-F5344CB8AC3E}">
        <p14:creationId xmlns:p14="http://schemas.microsoft.com/office/powerpoint/2010/main" val="1535477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841375"/>
            <a:ext cx="75342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003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674688"/>
            <a:ext cx="757237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354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627063"/>
            <a:ext cx="761047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216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693738"/>
            <a:ext cx="78771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990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603250"/>
            <a:ext cx="7686675"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659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31813"/>
            <a:ext cx="78390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2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536575"/>
            <a:ext cx="76104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19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endParaRPr lang="fa-IR" dirty="0"/>
          </a:p>
        </p:txBody>
      </p:sp>
      <p:sp>
        <p:nvSpPr>
          <p:cNvPr id="3" name="Content Placeholder 2"/>
          <p:cNvSpPr>
            <a:spLocks noGrp="1"/>
          </p:cNvSpPr>
          <p:nvPr>
            <p:ph idx="1"/>
          </p:nvPr>
        </p:nvSpPr>
        <p:spPr/>
        <p:txBody>
          <a:bodyPr>
            <a:noAutofit/>
          </a:bodyPr>
          <a:lstStyle/>
          <a:p>
            <a:pPr algn="just" rtl="1"/>
            <a:endParaRPr lang="fa-IR" sz="2000" dirty="0"/>
          </a:p>
          <a:p>
            <a:pPr algn="just" rtl="1"/>
            <a:r>
              <a:rPr lang="fa-IR" sz="2000" dirty="0"/>
              <a:t> زمانی که دوسر استخوان شکسته پوست را بشکافند شکستگی از نوع باز یا مرکب خواهد بود و زمانی که پوست صدمه نبیند شکستگی از نوع بسته یا ساده است.</a:t>
            </a:r>
          </a:p>
          <a:p>
            <a:pPr algn="just" rtl="1"/>
            <a:endParaRPr lang="fa-IR" sz="2000" dirty="0"/>
          </a:p>
          <a:p>
            <a:pPr algn="just" rtl="1"/>
            <a:r>
              <a:rPr lang="fa-IR" sz="2000" dirty="0"/>
              <a:t>در شکستگیهای مرکب  خطر بروز عفونت در استخوان بسیار زیاد است و به درمان ویژه نیاز دارد. همچنین اگر شکستگی سطح مفصل مجاور را  نیز در بر بگیرد آن را شکستگی سطح مفصلی می نامند.</a:t>
            </a:r>
          </a:p>
          <a:p>
            <a:pPr algn="just" rtl="1"/>
            <a:r>
              <a:rPr lang="fa-IR" sz="2000" b="1" dirty="0"/>
              <a:t>از دیگر انواع انواع شکستگی می توان به شکستگی اوالژن </a:t>
            </a:r>
            <a:r>
              <a:rPr lang="en-US" sz="2000" b="1" dirty="0"/>
              <a:t>( Avulsion fracture)</a:t>
            </a:r>
            <a:r>
              <a:rPr lang="fa-IR" sz="2000" b="1" dirty="0"/>
              <a:t> و شکستگی چوب تراشاره کرد. شکستگی اوالژن نوع دیگری از شکستگی است که در آن بخشی از استخوان که به تاندون یا رباط متصل است کند شده یا جدا می شود.</a:t>
            </a:r>
          </a:p>
          <a:p>
            <a:pPr algn="just" rtl="1"/>
            <a:endParaRPr lang="fa-IR" sz="2000" dirty="0"/>
          </a:p>
          <a:p>
            <a:pPr algn="just" rtl="1"/>
            <a:r>
              <a:rPr lang="fa-IR" sz="2000" b="1" dirty="0"/>
              <a:t>شکستگی چوب تر شکستگی کامل استخوان های دراز است که در قسمت تحدب از هم جدا ولی در قسمت تقعر به هم متصل می باشد.</a:t>
            </a:r>
          </a:p>
        </p:txBody>
      </p:sp>
    </p:spTree>
    <p:extLst>
      <p:ext uri="{BB962C8B-B14F-4D97-AF65-F5344CB8AC3E}">
        <p14:creationId xmlns:p14="http://schemas.microsoft.com/office/powerpoint/2010/main" val="30885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88950"/>
            <a:ext cx="7915275"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86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37" y="304800"/>
            <a:ext cx="8156101" cy="607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8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98475"/>
            <a:ext cx="78390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955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(4:3)</PresentationFormat>
  <Paragraphs>47</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شکستگی بر اثرفشار دراستخوان ها استرس فراکچر</vt:lpstr>
      <vt:lpstr>علل</vt:lpstr>
      <vt:lpstr>PowerPoint Presentation</vt:lpstr>
      <vt:lpstr>موضع</vt:lpstr>
      <vt:lpstr>نواحی شایع</vt:lpstr>
      <vt:lpstr>در ورزش های مختلف</vt:lpstr>
      <vt:lpstr>PowerPoint Presentation</vt:lpstr>
      <vt:lpstr>علائم و تشخیص</vt:lpstr>
      <vt:lpstr>درمان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شکستگی بوکسورها  Boxer's fracture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dc:creator>
  <cp:lastModifiedBy>Windows User</cp:lastModifiedBy>
  <cp:revision>3</cp:revision>
  <dcterms:created xsi:type="dcterms:W3CDTF">2006-08-16T00:00:00Z</dcterms:created>
  <dcterms:modified xsi:type="dcterms:W3CDTF">2020-03-18T06:51:45Z</dcterms:modified>
</cp:coreProperties>
</file>