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3"/>
  </p:notesMasterIdLst>
  <p:sldIdLst>
    <p:sldId id="256" r:id="rId2"/>
    <p:sldId id="266" r:id="rId3"/>
    <p:sldId id="285" r:id="rId4"/>
    <p:sldId id="278" r:id="rId5"/>
    <p:sldId id="267" r:id="rId6"/>
    <p:sldId id="268" r:id="rId7"/>
    <p:sldId id="279" r:id="rId8"/>
    <p:sldId id="258" r:id="rId9"/>
    <p:sldId id="259" r:id="rId10"/>
    <p:sldId id="286" r:id="rId11"/>
    <p:sldId id="260" r:id="rId12"/>
    <p:sldId id="287" r:id="rId13"/>
    <p:sldId id="261" r:id="rId14"/>
    <p:sldId id="288" r:id="rId15"/>
    <p:sldId id="262" r:id="rId16"/>
    <p:sldId id="263" r:id="rId17"/>
    <p:sldId id="264" r:id="rId18"/>
    <p:sldId id="289" r:id="rId19"/>
    <p:sldId id="290" r:id="rId20"/>
    <p:sldId id="265" r:id="rId21"/>
    <p:sldId id="269" r:id="rId22"/>
    <p:sldId id="280" r:id="rId23"/>
    <p:sldId id="271" r:id="rId24"/>
    <p:sldId id="272" r:id="rId25"/>
    <p:sldId id="281" r:id="rId26"/>
    <p:sldId id="275" r:id="rId27"/>
    <p:sldId id="282" r:id="rId28"/>
    <p:sldId id="276" r:id="rId29"/>
    <p:sldId id="283" r:id="rId30"/>
    <p:sldId id="277" r:id="rId31"/>
    <p:sldId id="284" r:id="rId32"/>
  </p:sldIdLst>
  <p:sldSz cx="9144000" cy="5143500" type="screen16x9"/>
  <p:notesSz cx="6742113" cy="987266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034" autoAdjust="0"/>
  </p:normalViewPr>
  <p:slideViewPr>
    <p:cSldViewPr>
      <p:cViewPr varScale="1">
        <p:scale>
          <a:sx n="85" d="100"/>
          <a:sy n="85" d="100"/>
        </p:scale>
        <p:origin x="-936"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3820531" y="0"/>
            <a:ext cx="2921700" cy="493500"/>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1561" y="0"/>
            <a:ext cx="2921700" cy="4935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79375" y="739775"/>
            <a:ext cx="6583500" cy="37035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74212" y="4689515"/>
            <a:ext cx="5393700" cy="4442700"/>
          </a:xfrm>
          <a:prstGeom prst="rect">
            <a:avLst/>
          </a:prstGeom>
          <a:noFill/>
          <a:ln>
            <a:noFill/>
          </a:ln>
        </p:spPr>
        <p:txBody>
          <a:bodyPr spcFirstLastPara="1" wrap="square" lIns="91425" tIns="91425" rIns="91425" bIns="91425" anchor="t" anchorCtr="0"/>
          <a:lstStyle>
            <a:lvl1pPr marL="457200" marR="0" lvl="0"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3820531" y="9377316"/>
            <a:ext cx="2921700" cy="493500"/>
          </a:xfrm>
          <a:prstGeom prst="rect">
            <a:avLst/>
          </a:prstGeom>
          <a:noFill/>
          <a:ln>
            <a:noFill/>
          </a:ln>
        </p:spPr>
        <p:txBody>
          <a:bodyPr spcFirstLastPara="1" wrap="square" lIns="91425" tIns="91425" rIns="91425" bIns="91425" anchor="b"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1561" y="9377316"/>
            <a:ext cx="2921700" cy="4935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fld id="{00000000-1234-1234-1234-123412341234}" type="slidenum">
              <a:rPr lang="fa-I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8964206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722313" y="3305176"/>
            <a:ext cx="7772400" cy="1021500"/>
          </a:xfrm>
          <a:prstGeom prst="rect">
            <a:avLst/>
          </a:prstGeom>
          <a:noFill/>
          <a:ln>
            <a:noFill/>
          </a:ln>
        </p:spPr>
        <p:txBody>
          <a:bodyPr spcFirstLastPara="1" wrap="square" lIns="91425" tIns="91425" rIns="91425" bIns="91425" anchor="t" anchorCtr="0">
            <a:normAutofit/>
          </a:bodyPr>
          <a:lstStyle>
            <a:lvl1pPr lvl="0" algn="l" rtl="0">
              <a:spcBef>
                <a:spcPts val="0"/>
              </a:spcBef>
              <a:spcAft>
                <a:spcPts val="0"/>
              </a:spcAft>
              <a:buClr>
                <a:schemeClr val="dk1"/>
              </a:buClr>
              <a:buSzPts val="4000"/>
              <a:buFont typeface="Arial"/>
              <a:buNone/>
              <a:defRPr sz="4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 name="Shape 24"/>
          <p:cNvSpPr txBox="1">
            <a:spLocks noGrp="1"/>
          </p:cNvSpPr>
          <p:nvPr>
            <p:ph type="body" idx="1"/>
          </p:nvPr>
        </p:nvSpPr>
        <p:spPr>
          <a:xfrm>
            <a:off x="722313" y="2180035"/>
            <a:ext cx="7772400" cy="1125000"/>
          </a:xfrm>
          <a:prstGeom prst="rect">
            <a:avLst/>
          </a:prstGeom>
          <a:noFill/>
          <a:ln>
            <a:noFill/>
          </a:ln>
        </p:spPr>
        <p:txBody>
          <a:bodyPr spcFirstLastPara="1" wrap="square" lIns="91425" tIns="91425" rIns="91425" bIns="91425" anchor="b" anchorCtr="0">
            <a:normAutofit/>
          </a:bodyPr>
          <a:lstStyle>
            <a:lvl1pPr marL="457200" lvl="0" indent="-228600" algn="l" rtl="0">
              <a:spcBef>
                <a:spcPts val="400"/>
              </a:spcBef>
              <a:spcAft>
                <a:spcPts val="0"/>
              </a:spcAft>
              <a:buClr>
                <a:srgbClr val="888888"/>
              </a:buClr>
              <a:buSzPts val="2000"/>
              <a:buNone/>
              <a:defRPr sz="2000">
                <a:solidFill>
                  <a:srgbClr val="888888"/>
                </a:solidFill>
              </a:defRPr>
            </a:lvl1pPr>
            <a:lvl2pPr marL="914400" lvl="1" indent="-228600" algn="l" rtl="0">
              <a:spcBef>
                <a:spcPts val="360"/>
              </a:spcBef>
              <a:spcAft>
                <a:spcPts val="0"/>
              </a:spcAft>
              <a:buClr>
                <a:srgbClr val="888888"/>
              </a:buClr>
              <a:buSzPts val="1800"/>
              <a:buNone/>
              <a:defRPr sz="1800">
                <a:solidFill>
                  <a:srgbClr val="888888"/>
                </a:solidFill>
              </a:defRPr>
            </a:lvl2pPr>
            <a:lvl3pPr marL="1371600" lvl="2" indent="-228600" algn="l" rtl="0">
              <a:spcBef>
                <a:spcPts val="320"/>
              </a:spcBef>
              <a:spcAft>
                <a:spcPts val="0"/>
              </a:spcAft>
              <a:buClr>
                <a:srgbClr val="888888"/>
              </a:buClr>
              <a:buSzPts val="1600"/>
              <a:buNone/>
              <a:defRPr sz="1600">
                <a:solidFill>
                  <a:srgbClr val="888888"/>
                </a:solidFill>
              </a:defRPr>
            </a:lvl3pPr>
            <a:lvl4pPr marL="1828800" lvl="3" indent="-228600" algn="l" rtl="0">
              <a:spcBef>
                <a:spcPts val="280"/>
              </a:spcBef>
              <a:spcAft>
                <a:spcPts val="0"/>
              </a:spcAft>
              <a:buClr>
                <a:srgbClr val="888888"/>
              </a:buClr>
              <a:buSzPts val="1400"/>
              <a:buNone/>
              <a:defRPr sz="1400">
                <a:solidFill>
                  <a:srgbClr val="888888"/>
                </a:solidFill>
              </a:defRPr>
            </a:lvl4pPr>
            <a:lvl5pPr marL="2286000" lvl="4" indent="-228600" algn="l" rtl="0">
              <a:spcBef>
                <a:spcPts val="280"/>
              </a:spcBef>
              <a:spcAft>
                <a:spcPts val="0"/>
              </a:spcAft>
              <a:buClr>
                <a:srgbClr val="888888"/>
              </a:buClr>
              <a:buSzPts val="1400"/>
              <a:buNone/>
              <a:defRPr sz="1400">
                <a:solidFill>
                  <a:srgbClr val="888888"/>
                </a:solidFill>
              </a:defRPr>
            </a:lvl5pPr>
            <a:lvl6pPr marL="2743200" lvl="5" indent="-228600" algn="l" rtl="0">
              <a:spcBef>
                <a:spcPts val="280"/>
              </a:spcBef>
              <a:spcAft>
                <a:spcPts val="0"/>
              </a:spcAft>
              <a:buClr>
                <a:srgbClr val="888888"/>
              </a:buClr>
              <a:buSzPts val="1400"/>
              <a:buNone/>
              <a:defRPr sz="1400">
                <a:solidFill>
                  <a:srgbClr val="888888"/>
                </a:solidFill>
              </a:defRPr>
            </a:lvl6pPr>
            <a:lvl7pPr marL="3200400" lvl="6" indent="-228600" algn="l" rtl="0">
              <a:spcBef>
                <a:spcPts val="280"/>
              </a:spcBef>
              <a:spcAft>
                <a:spcPts val="0"/>
              </a:spcAft>
              <a:buClr>
                <a:srgbClr val="888888"/>
              </a:buClr>
              <a:buSzPts val="1400"/>
              <a:buNone/>
              <a:defRPr sz="1400">
                <a:solidFill>
                  <a:srgbClr val="888888"/>
                </a:solidFill>
              </a:defRPr>
            </a:lvl7pPr>
            <a:lvl8pPr marL="3657600" lvl="7" indent="-228600" algn="l" rtl="0">
              <a:spcBef>
                <a:spcPts val="280"/>
              </a:spcBef>
              <a:spcAft>
                <a:spcPts val="0"/>
              </a:spcAft>
              <a:buClr>
                <a:srgbClr val="888888"/>
              </a:buClr>
              <a:buSzPts val="1400"/>
              <a:buNone/>
              <a:defRPr sz="1400">
                <a:solidFill>
                  <a:srgbClr val="888888"/>
                </a:solidFill>
              </a:defRPr>
            </a:lvl8pPr>
            <a:lvl9pPr marL="4114800" lvl="8" indent="-228600" algn="l" rtl="0">
              <a:spcBef>
                <a:spcPts val="280"/>
              </a:spcBef>
              <a:spcAft>
                <a:spcPts val="0"/>
              </a:spcAft>
              <a:buClr>
                <a:srgbClr val="888888"/>
              </a:buClr>
              <a:buSzPts val="1400"/>
              <a:buNone/>
              <a:defRPr sz="1400">
                <a:solidFill>
                  <a:srgbClr val="888888"/>
                </a:solidFill>
              </a:defRPr>
            </a:lvl9pPr>
          </a:lstStyle>
          <a:p>
            <a:endParaRPr/>
          </a:p>
        </p:txBody>
      </p:sp>
      <p:sp>
        <p:nvSpPr>
          <p:cNvPr id="25" name="Shape 25"/>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6" name="Shape 26"/>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 name="Shape 2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spcBef>
                <a:spcPts val="0"/>
              </a:spcBef>
              <a:spcAft>
                <a:spcPts val="0"/>
              </a:spcAft>
              <a:buNone/>
            </a:pPr>
            <a:fld id="{00000000-1234-1234-1234-123412341234}" type="slidenum">
              <a:rPr lang="fa-I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0" y="27216"/>
            <a:ext cx="6948300" cy="857400"/>
          </a:xfrm>
          <a:prstGeom prst="rect">
            <a:avLst/>
          </a:prstGeom>
          <a:noFill/>
          <a:ln>
            <a:noFill/>
          </a:ln>
        </p:spPr>
        <p:txBody>
          <a:bodyPr spcFirstLastPara="1" wrap="square" lIns="91425" tIns="91425" rIns="91425" bIns="91425"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0" name="Shape 30"/>
          <p:cNvSpPr txBox="1">
            <a:spLocks noGrp="1"/>
          </p:cNvSpPr>
          <p:nvPr>
            <p:ph type="body" idx="1"/>
          </p:nvPr>
        </p:nvSpPr>
        <p:spPr>
          <a:xfrm>
            <a:off x="457200" y="900113"/>
            <a:ext cx="4038600" cy="2545500"/>
          </a:xfrm>
          <a:prstGeom prst="rect">
            <a:avLst/>
          </a:prstGeom>
          <a:noFill/>
          <a:ln>
            <a:noFill/>
          </a:ln>
        </p:spPr>
        <p:txBody>
          <a:bodyPr spcFirstLastPara="1" wrap="square" lIns="91425" tIns="91425" rIns="91425" bIns="91425" anchor="t" anchorCtr="0">
            <a:norm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31" name="Shape 31"/>
          <p:cNvSpPr txBox="1">
            <a:spLocks noGrp="1"/>
          </p:cNvSpPr>
          <p:nvPr>
            <p:ph type="body" idx="2"/>
          </p:nvPr>
        </p:nvSpPr>
        <p:spPr>
          <a:xfrm>
            <a:off x="4648200" y="900113"/>
            <a:ext cx="4038600" cy="2545500"/>
          </a:xfrm>
          <a:prstGeom prst="rect">
            <a:avLst/>
          </a:prstGeom>
          <a:noFill/>
          <a:ln>
            <a:noFill/>
          </a:ln>
        </p:spPr>
        <p:txBody>
          <a:bodyPr spcFirstLastPara="1" wrap="square" lIns="91425" tIns="91425" rIns="91425" bIns="91425" anchor="t" anchorCtr="0">
            <a:norm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32" name="Shape 32"/>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3" name="Shape 33"/>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4" name="Shape 3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spcBef>
                <a:spcPts val="0"/>
              </a:spcBef>
              <a:spcAft>
                <a:spcPts val="0"/>
              </a:spcAft>
              <a:buNone/>
            </a:pPr>
            <a:fld id="{00000000-1234-1234-1234-123412341234}" type="slidenum">
              <a:rPr lang="fa-I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05979"/>
            <a:ext cx="8229600" cy="857400"/>
          </a:xfrm>
          <a:prstGeom prst="rect">
            <a:avLst/>
          </a:prstGeom>
          <a:noFill/>
          <a:ln>
            <a:noFill/>
          </a:ln>
        </p:spPr>
        <p:txBody>
          <a:bodyPr spcFirstLastPara="1" wrap="square" lIns="91425" tIns="91425" rIns="91425" bIns="91425" anchor="ctr" anchorCtr="0">
            <a:normAutofit/>
          </a:bodyPr>
          <a:lstStyle>
            <a:lvl1pPr lvl="0" algn="ctr" rtl="0">
              <a:spcBef>
                <a:spcPts val="0"/>
              </a:spcBef>
              <a:spcAft>
                <a:spcPts val="0"/>
              </a:spcAft>
              <a:buClr>
                <a:schemeClr val="dk1"/>
              </a:buClr>
              <a:buSzPts val="36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 name="Shape 37"/>
          <p:cNvSpPr txBox="1">
            <a:spLocks noGrp="1"/>
          </p:cNvSpPr>
          <p:nvPr>
            <p:ph type="body" idx="1"/>
          </p:nvPr>
        </p:nvSpPr>
        <p:spPr>
          <a:xfrm>
            <a:off x="457200" y="1151335"/>
            <a:ext cx="4040100" cy="479700"/>
          </a:xfrm>
          <a:prstGeom prst="rect">
            <a:avLst/>
          </a:prstGeom>
          <a:noFill/>
          <a:ln>
            <a:noFill/>
          </a:ln>
        </p:spPr>
        <p:txBody>
          <a:bodyPr spcFirstLastPara="1" wrap="square" lIns="91425" tIns="91425" rIns="91425" bIns="91425" anchor="b" anchorCtr="0">
            <a:norm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38" name="Shape 38"/>
          <p:cNvSpPr txBox="1">
            <a:spLocks noGrp="1"/>
          </p:cNvSpPr>
          <p:nvPr>
            <p:ph type="body" idx="2"/>
          </p:nvPr>
        </p:nvSpPr>
        <p:spPr>
          <a:xfrm>
            <a:off x="457200" y="1631156"/>
            <a:ext cx="4040100" cy="2963400"/>
          </a:xfrm>
          <a:prstGeom prst="rect">
            <a:avLst/>
          </a:prstGeom>
          <a:noFill/>
          <a:ln>
            <a:noFill/>
          </a:ln>
        </p:spPr>
        <p:txBody>
          <a:bodyPr spcFirstLastPara="1" wrap="square" lIns="91425" tIns="91425" rIns="91425" bIns="91425"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39" name="Shape 39"/>
          <p:cNvSpPr txBox="1">
            <a:spLocks noGrp="1"/>
          </p:cNvSpPr>
          <p:nvPr>
            <p:ph type="body" idx="3"/>
          </p:nvPr>
        </p:nvSpPr>
        <p:spPr>
          <a:xfrm>
            <a:off x="4645026" y="1151335"/>
            <a:ext cx="4041900" cy="479700"/>
          </a:xfrm>
          <a:prstGeom prst="rect">
            <a:avLst/>
          </a:prstGeom>
          <a:noFill/>
          <a:ln>
            <a:noFill/>
          </a:ln>
        </p:spPr>
        <p:txBody>
          <a:bodyPr spcFirstLastPara="1" wrap="square" lIns="91425" tIns="91425" rIns="91425" bIns="91425" anchor="b" anchorCtr="0">
            <a:norm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40" name="Shape 40"/>
          <p:cNvSpPr txBox="1">
            <a:spLocks noGrp="1"/>
          </p:cNvSpPr>
          <p:nvPr>
            <p:ph type="body" idx="4"/>
          </p:nvPr>
        </p:nvSpPr>
        <p:spPr>
          <a:xfrm>
            <a:off x="4645026" y="1631156"/>
            <a:ext cx="4041900" cy="2963400"/>
          </a:xfrm>
          <a:prstGeom prst="rect">
            <a:avLst/>
          </a:prstGeom>
          <a:noFill/>
          <a:ln>
            <a:noFill/>
          </a:ln>
        </p:spPr>
        <p:txBody>
          <a:bodyPr spcFirstLastPara="1" wrap="square" lIns="91425" tIns="91425" rIns="91425" bIns="91425"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41" name="Shape 41"/>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2" name="Shape 42"/>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3" name="Shape 4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spcBef>
                <a:spcPts val="0"/>
              </a:spcBef>
              <a:spcAft>
                <a:spcPts val="0"/>
              </a:spcAft>
              <a:buNone/>
            </a:pPr>
            <a:fld id="{00000000-1234-1234-1234-123412341234}" type="slidenum">
              <a:rPr lang="fa-I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0" y="27216"/>
            <a:ext cx="6948300" cy="857400"/>
          </a:xfrm>
          <a:prstGeom prst="rect">
            <a:avLst/>
          </a:prstGeom>
          <a:noFill/>
          <a:ln>
            <a:noFill/>
          </a:ln>
        </p:spPr>
        <p:txBody>
          <a:bodyPr spcFirstLastPara="1" wrap="square" lIns="91425" tIns="91425" rIns="91425" bIns="91425"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 name="Shape 46"/>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7" name="Shape 47"/>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8" name="Shape 4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spcBef>
                <a:spcPts val="0"/>
              </a:spcBef>
              <a:spcAft>
                <a:spcPts val="0"/>
              </a:spcAft>
              <a:buNone/>
            </a:pPr>
            <a:fld id="{00000000-1234-1234-1234-123412341234}" type="slidenum">
              <a:rPr lang="fa-I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Shape 50"/>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1" name="Shape 51"/>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2" name="Shape 5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spcBef>
                <a:spcPts val="0"/>
              </a:spcBef>
              <a:spcAft>
                <a:spcPts val="0"/>
              </a:spcAft>
              <a:buNone/>
            </a:pPr>
            <a:fld id="{00000000-1234-1234-1234-123412341234}" type="slidenum">
              <a:rPr lang="fa-I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1" y="204787"/>
            <a:ext cx="3008400" cy="871500"/>
          </a:xfrm>
          <a:prstGeom prst="rect">
            <a:avLst/>
          </a:prstGeom>
          <a:noFill/>
          <a:ln>
            <a:noFill/>
          </a:ln>
        </p:spPr>
        <p:txBody>
          <a:bodyPr spcFirstLastPara="1" wrap="square" lIns="91425" tIns="91425" rIns="91425" bIns="91425" anchor="b" anchorCtr="0">
            <a:normAutofit/>
          </a:bodyPr>
          <a:lstStyle>
            <a:lvl1pPr lvl="0" algn="l" rtl="0">
              <a:spcBef>
                <a:spcPts val="0"/>
              </a:spcBef>
              <a:spcAft>
                <a:spcPts val="0"/>
              </a:spcAft>
              <a:buClr>
                <a:schemeClr val="dk1"/>
              </a:buClr>
              <a:buSzPts val="2000"/>
              <a:buFont typeface="Arial"/>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5" name="Shape 55"/>
          <p:cNvSpPr txBox="1">
            <a:spLocks noGrp="1"/>
          </p:cNvSpPr>
          <p:nvPr>
            <p:ph type="body" idx="1"/>
          </p:nvPr>
        </p:nvSpPr>
        <p:spPr>
          <a:xfrm>
            <a:off x="3575050" y="204788"/>
            <a:ext cx="5111700" cy="4389900"/>
          </a:xfrm>
          <a:prstGeom prst="rect">
            <a:avLst/>
          </a:prstGeom>
          <a:noFill/>
          <a:ln>
            <a:noFill/>
          </a:ln>
        </p:spPr>
        <p:txBody>
          <a:bodyPr spcFirstLastPara="1" wrap="square" lIns="91425" tIns="91425" rIns="91425" bIns="91425" anchor="t" anchorCtr="0">
            <a:normAutofit/>
          </a:bodyPr>
          <a:lstStyle>
            <a:lvl1pPr marL="457200" lvl="0" indent="-431800" algn="l" rtl="0">
              <a:spcBef>
                <a:spcPts val="640"/>
              </a:spcBef>
              <a:spcAft>
                <a:spcPts val="0"/>
              </a:spcAft>
              <a:buClr>
                <a:schemeClr val="dk1"/>
              </a:buClr>
              <a:buSzPts val="3200"/>
              <a:buChar char="•"/>
              <a:defRPr sz="3200"/>
            </a:lvl1pPr>
            <a:lvl2pPr marL="914400" lvl="1" indent="-406400" algn="l" rtl="0">
              <a:spcBef>
                <a:spcPts val="560"/>
              </a:spcBef>
              <a:spcAft>
                <a:spcPts val="0"/>
              </a:spcAft>
              <a:buClr>
                <a:schemeClr val="dk1"/>
              </a:buClr>
              <a:buSzPts val="2800"/>
              <a:buChar char="–"/>
              <a:defRPr sz="2800"/>
            </a:lvl2pPr>
            <a:lvl3pPr marL="1371600" lvl="2" indent="-381000" algn="l" rtl="0">
              <a:spcBef>
                <a:spcPts val="480"/>
              </a:spcBef>
              <a:spcAft>
                <a:spcPts val="0"/>
              </a:spcAft>
              <a:buClr>
                <a:schemeClr val="dk1"/>
              </a:buClr>
              <a:buSzPts val="2400"/>
              <a:buChar char="•"/>
              <a:defRPr sz="2400"/>
            </a:lvl3pPr>
            <a:lvl4pPr marL="1828800" lvl="3" indent="-355600" algn="l" rtl="0">
              <a:spcBef>
                <a:spcPts val="400"/>
              </a:spcBef>
              <a:spcAft>
                <a:spcPts val="0"/>
              </a:spcAft>
              <a:buClr>
                <a:schemeClr val="dk1"/>
              </a:buClr>
              <a:buSzPts val="2000"/>
              <a:buChar char="–"/>
              <a:defRPr sz="2000"/>
            </a:lvl4pPr>
            <a:lvl5pPr marL="2286000" lvl="4" indent="-355600" algn="l" rtl="0">
              <a:spcBef>
                <a:spcPts val="400"/>
              </a:spcBef>
              <a:spcAft>
                <a:spcPts val="0"/>
              </a:spcAft>
              <a:buClr>
                <a:schemeClr val="dk1"/>
              </a:buClr>
              <a:buSzPts val="2000"/>
              <a:buChar char="»"/>
              <a:defRPr sz="20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
        <p:nvSpPr>
          <p:cNvPr id="56" name="Shape 56"/>
          <p:cNvSpPr txBox="1">
            <a:spLocks noGrp="1"/>
          </p:cNvSpPr>
          <p:nvPr>
            <p:ph type="body" idx="2"/>
          </p:nvPr>
        </p:nvSpPr>
        <p:spPr>
          <a:xfrm>
            <a:off x="457201" y="1076326"/>
            <a:ext cx="3008400" cy="3518400"/>
          </a:xfrm>
          <a:prstGeom prst="rect">
            <a:avLst/>
          </a:prstGeom>
          <a:noFill/>
          <a:ln>
            <a:noFill/>
          </a:ln>
        </p:spPr>
        <p:txBody>
          <a:bodyPr spcFirstLastPara="1" wrap="square" lIns="91425" tIns="91425" rIns="91425" bIns="91425" anchor="t" anchorCtr="0">
            <a:norm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57" name="Shape 57"/>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8" name="Shape 58"/>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9" name="Shape 5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spcBef>
                <a:spcPts val="0"/>
              </a:spcBef>
              <a:spcAft>
                <a:spcPts val="0"/>
              </a:spcAft>
              <a:buNone/>
            </a:pPr>
            <a:fld id="{00000000-1234-1234-1234-123412341234}" type="slidenum">
              <a:rPr lang="fa-I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1792288" y="3600450"/>
            <a:ext cx="5486400" cy="425100"/>
          </a:xfrm>
          <a:prstGeom prst="rect">
            <a:avLst/>
          </a:prstGeom>
          <a:noFill/>
          <a:ln>
            <a:noFill/>
          </a:ln>
        </p:spPr>
        <p:txBody>
          <a:bodyPr spcFirstLastPara="1" wrap="square" lIns="91425" tIns="91425" rIns="91425" bIns="91425" anchor="b" anchorCtr="0">
            <a:normAutofit/>
          </a:bodyPr>
          <a:lstStyle>
            <a:lvl1pPr lvl="0" algn="l" rtl="0">
              <a:spcBef>
                <a:spcPts val="0"/>
              </a:spcBef>
              <a:spcAft>
                <a:spcPts val="0"/>
              </a:spcAft>
              <a:buClr>
                <a:schemeClr val="dk1"/>
              </a:buClr>
              <a:buSzPts val="2000"/>
              <a:buFont typeface="Arial"/>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2" name="Shape 62"/>
          <p:cNvSpPr>
            <a:spLocks noGrp="1"/>
          </p:cNvSpPr>
          <p:nvPr>
            <p:ph type="pic" idx="2"/>
          </p:nvPr>
        </p:nvSpPr>
        <p:spPr>
          <a:xfrm>
            <a:off x="1792288" y="459581"/>
            <a:ext cx="5486400" cy="3086100"/>
          </a:xfrm>
          <a:prstGeom prst="rect">
            <a:avLst/>
          </a:prstGeom>
          <a:noFill/>
          <a:ln>
            <a:noFill/>
          </a:ln>
        </p:spPr>
        <p:txBody>
          <a:bodyPr spcFirstLastPara="1" wrap="square" lIns="91425" tIns="91425" rIns="91425" bIns="91425"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body" idx="1"/>
          </p:nvPr>
        </p:nvSpPr>
        <p:spPr>
          <a:xfrm>
            <a:off x="1792288" y="4025503"/>
            <a:ext cx="5486400" cy="603600"/>
          </a:xfrm>
          <a:prstGeom prst="rect">
            <a:avLst/>
          </a:prstGeom>
          <a:noFill/>
          <a:ln>
            <a:noFill/>
          </a:ln>
        </p:spPr>
        <p:txBody>
          <a:bodyPr spcFirstLastPara="1" wrap="square" lIns="91425" tIns="91425" rIns="91425" bIns="91425" anchor="t" anchorCtr="0">
            <a:norm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64" name="Shape 64"/>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5" name="Shape 65"/>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6" name="Shape 6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spcBef>
                <a:spcPts val="0"/>
              </a:spcBef>
              <a:spcAft>
                <a:spcPts val="0"/>
              </a:spcAft>
              <a:buNone/>
            </a:pPr>
            <a:fld id="{00000000-1234-1234-1234-123412341234}" type="slidenum">
              <a:rPr lang="fa-I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0" y="27216"/>
            <a:ext cx="6948300" cy="857400"/>
          </a:xfrm>
          <a:prstGeom prst="rect">
            <a:avLst/>
          </a:prstGeom>
          <a:noFill/>
          <a:ln>
            <a:noFill/>
          </a:ln>
        </p:spPr>
        <p:txBody>
          <a:bodyPr spcFirstLastPara="1" wrap="square" lIns="91425" tIns="91425" rIns="91425" bIns="91425"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9" name="Shape 69"/>
          <p:cNvSpPr txBox="1">
            <a:spLocks noGrp="1"/>
          </p:cNvSpPr>
          <p:nvPr>
            <p:ph type="body" idx="1"/>
          </p:nvPr>
        </p:nvSpPr>
        <p:spPr>
          <a:xfrm rot="5400000">
            <a:off x="2874750" y="-1217399"/>
            <a:ext cx="3394500" cy="8229600"/>
          </a:xfrm>
          <a:prstGeom prst="rect">
            <a:avLst/>
          </a:prstGeom>
          <a:noFill/>
          <a:ln>
            <a:noFill/>
          </a:ln>
        </p:spPr>
        <p:txBody>
          <a:bodyPr spcFirstLastPara="1" wrap="square" lIns="91425" tIns="91425" rIns="91425" bIns="91425"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70" name="Shape 70"/>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1" name="Shape 71"/>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2" name="Shape 7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spcBef>
                <a:spcPts val="0"/>
              </a:spcBef>
              <a:spcAft>
                <a:spcPts val="0"/>
              </a:spcAft>
              <a:buNone/>
            </a:pPr>
            <a:fld id="{00000000-1234-1234-1234-123412341234}" type="slidenum">
              <a:rPr lang="fa-I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rot="5400000">
            <a:off x="6012600" y="771581"/>
            <a:ext cx="3291000" cy="2057400"/>
          </a:xfrm>
          <a:prstGeom prst="rect">
            <a:avLst/>
          </a:prstGeom>
          <a:noFill/>
          <a:ln>
            <a:noFill/>
          </a:ln>
        </p:spPr>
        <p:txBody>
          <a:bodyPr spcFirstLastPara="1" wrap="square" lIns="91425" tIns="91425" rIns="91425" bIns="91425"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5" name="Shape 75"/>
          <p:cNvSpPr txBox="1">
            <a:spLocks noGrp="1"/>
          </p:cNvSpPr>
          <p:nvPr>
            <p:ph type="body" idx="1"/>
          </p:nvPr>
        </p:nvSpPr>
        <p:spPr>
          <a:xfrm rot="5400000">
            <a:off x="1821600" y="-1209619"/>
            <a:ext cx="3291000" cy="6019800"/>
          </a:xfrm>
          <a:prstGeom prst="rect">
            <a:avLst/>
          </a:prstGeom>
          <a:noFill/>
          <a:ln>
            <a:noFill/>
          </a:ln>
        </p:spPr>
        <p:txBody>
          <a:bodyPr spcFirstLastPara="1" wrap="square" lIns="91425" tIns="91425" rIns="91425" bIns="91425"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76" name="Shape 76"/>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7" name="Shape 77"/>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8" name="Shape 7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spcBef>
                <a:spcPts val="0"/>
              </a:spcBef>
              <a:spcAft>
                <a:spcPts val="0"/>
              </a:spcAft>
              <a:buNone/>
            </a:pPr>
            <a:fld id="{00000000-1234-1234-1234-123412341234}" type="slidenum">
              <a:rPr lang="fa-I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0" y="27216"/>
            <a:ext cx="6948300" cy="857400"/>
          </a:xfrm>
          <a:prstGeom prst="rect">
            <a:avLst/>
          </a:prstGeom>
          <a:noFill/>
          <a:ln>
            <a:noFill/>
          </a:ln>
        </p:spPr>
        <p:txBody>
          <a:bodyPr spcFirstLastPara="1" wrap="square" lIns="91425" tIns="91425" rIns="91425" bIns="91425" anchor="ctr" anchorCtr="0">
            <a:normAutofit/>
          </a:bodyPr>
          <a:lstStyle>
            <a:lvl1pPr marR="0" lvl="0" algn="ctr"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457200" y="1200151"/>
            <a:ext cx="8229600" cy="3394500"/>
          </a:xfrm>
          <a:prstGeom prst="rect">
            <a:avLst/>
          </a:prstGeom>
          <a:noFill/>
          <a:ln>
            <a:noFill/>
          </a:ln>
        </p:spPr>
        <p:txBody>
          <a:bodyPr spcFirstLastPara="1" wrap="square" lIns="91425" tIns="91425" rIns="91425" bIns="91425"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fa-IR"/>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1576;&#1607;&#1601;&#1585;&#1605;.com/" TargetMode="External"/><Relationship Id="rId2" Type="http://schemas.openxmlformats.org/officeDocument/2006/relationships/hyperlink" Target="http://www.&#1576;&#1607;&#1601;&#1585;&#1605;.com/?customize_changeset_uuid=b7737261-ee5a-4c2c-a9f7-b7e26b943daf&amp;customize_theme=persian&amp;customize_messenger_channel=preview-0" TargetMode="External"/><Relationship Id="rId1" Type="http://schemas.openxmlformats.org/officeDocument/2006/relationships/slideLayout" Target="../slideLayouts/slideLayout2.xml"/><Relationship Id="rId4" Type="http://schemas.openxmlformats.org/officeDocument/2006/relationships/hyperlink" Target="http://www.&#1576;&#1607;&#1601;&#1585;&#1605;.com/?p=28&amp;customize_changeset_uuid=b7737261-ee5a-4c2c-a9f7-b7e26b943daf&amp;customize_theme=persian&amp;customize_messenger_channel=preview-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fa-IR" smtClean="0"/>
              <a:t>1</a:t>
            </a:fld>
            <a:endParaRPr lang="fa-I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1" y="1779662"/>
            <a:ext cx="6891535" cy="336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19" y="267494"/>
            <a:ext cx="7579667"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27660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611560" y="267494"/>
            <a:ext cx="7704856" cy="4176463"/>
          </a:xfrm>
        </p:spPr>
        <p:txBody>
          <a:bodyPr>
            <a:normAutofit fontScale="85000" lnSpcReduction="20000"/>
          </a:bodyPr>
          <a:lstStyle/>
          <a:p>
            <a:pPr algn="r" rtl="1"/>
            <a:r>
              <a:rPr lang="fa-IR" dirty="0"/>
              <a:t>برای تولید کفپوش ورزشی تاتامی به غیر از مواد پلی‌ اتیلنی می توان از فوم </a:t>
            </a:r>
            <a:r>
              <a:rPr lang="en-US" dirty="0"/>
              <a:t>EVA </a:t>
            </a:r>
            <a:r>
              <a:rPr lang="fa-IR" dirty="0"/>
              <a:t>نیز استفاده کرد، استفاده از فوم </a:t>
            </a:r>
            <a:r>
              <a:rPr lang="en-US" dirty="0"/>
              <a:t>Eva </a:t>
            </a:r>
            <a:r>
              <a:rPr lang="fa-IR" dirty="0"/>
              <a:t>در تولید کفپوش تاتامی باعث افزایش طول عمر و ماندگاری بیشتر تاتامی می شود. </a:t>
            </a:r>
          </a:p>
          <a:p>
            <a:pPr algn="r" rtl="1"/>
            <a:r>
              <a:rPr lang="fa-IR" dirty="0"/>
              <a:t>کفپوش تاتامی دارای چگالی مناسبی است.</a:t>
            </a:r>
          </a:p>
          <a:p>
            <a:pPr algn="r" rtl="1"/>
            <a:r>
              <a:rPr lang="fa-IR" dirty="0"/>
              <a:t>کیفیت کفپوش تاتامی در قیاس با سایر کفپوش های ورزشی بسیار بالاست. این درحالی است که کفپوش تاتامی ورزشی قیمت بسیار پایینی در مقایسه با سایر کفپوش ها دارد.</a:t>
            </a:r>
          </a:p>
          <a:p>
            <a:pPr algn="r" rtl="1"/>
            <a:r>
              <a:rPr lang="fa-IR" dirty="0"/>
              <a:t>کفپوش تاتامی ضدآب است، بنابراین می توان آن را به راحتی شست.</a:t>
            </a:r>
          </a:p>
          <a:p>
            <a:pPr algn="r" rtl="1"/>
            <a:r>
              <a:rPr lang="fa-IR" dirty="0"/>
              <a:t>کفپوش تاتامی دارای دو روی آج دار است، بنابراین اگر یک طرف تاتامی صاف شد، می توانید از طرف دیگر آن استفاده کنید. در نتیجه نیاز به هزینه مجدد ندارید. </a:t>
            </a:r>
          </a:p>
          <a:p>
            <a:pPr algn="r" rtl="1"/>
            <a:endParaRPr lang="fa-IR" dirty="0"/>
          </a:p>
        </p:txBody>
      </p:sp>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fa-IR" smtClean="0"/>
              <a:t>10</a:t>
            </a:fld>
            <a:endParaRPr lang="fa-IR"/>
          </a:p>
        </p:txBody>
      </p:sp>
    </p:spTree>
    <p:extLst>
      <p:ext uri="{BB962C8B-B14F-4D97-AF65-F5344CB8AC3E}">
        <p14:creationId xmlns:p14="http://schemas.microsoft.com/office/powerpoint/2010/main" val="1875767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216"/>
            <a:ext cx="7740352" cy="857400"/>
          </a:xfrm>
        </p:spPr>
        <p:txBody>
          <a:bodyPr>
            <a:normAutofit fontScale="90000"/>
          </a:bodyPr>
          <a:lstStyle/>
          <a:p>
            <a:r>
              <a:rPr lang="fa-IR" dirty="0"/>
              <a:t>کفپوش سالن های چند منظوره</a:t>
            </a:r>
            <a:br>
              <a:rPr lang="fa-IR" dirty="0"/>
            </a:br>
            <a:endParaRPr lang="fa-IR" dirty="0"/>
          </a:p>
        </p:txBody>
      </p:sp>
      <p:sp>
        <p:nvSpPr>
          <p:cNvPr id="4" name="Text Placeholder 3"/>
          <p:cNvSpPr>
            <a:spLocks noGrp="1"/>
          </p:cNvSpPr>
          <p:nvPr>
            <p:ph type="body" idx="2"/>
          </p:nvPr>
        </p:nvSpPr>
        <p:spPr>
          <a:xfrm>
            <a:off x="251520" y="555526"/>
            <a:ext cx="8136904" cy="4248472"/>
          </a:xfrm>
        </p:spPr>
        <p:txBody>
          <a:bodyPr>
            <a:normAutofit fontScale="85000" lnSpcReduction="20000"/>
          </a:bodyPr>
          <a:lstStyle/>
          <a:p>
            <a:pPr algn="r" rtl="1"/>
            <a:r>
              <a:rPr lang="fa-IR" b="1" dirty="0" smtClean="0"/>
              <a:t>کفپوش </a:t>
            </a:r>
            <a:r>
              <a:rPr lang="fa-IR" b="1" dirty="0"/>
              <a:t>های ورزشی سالن های چند منظوره:</a:t>
            </a:r>
            <a:endParaRPr lang="fa-IR" dirty="0"/>
          </a:p>
          <a:p>
            <a:pPr algn="r" rtl="1"/>
            <a:r>
              <a:rPr lang="fa-IR" dirty="0"/>
              <a:t>این کفپوش ها </a:t>
            </a:r>
            <a:r>
              <a:rPr lang="fa-IR" dirty="0" smtClean="0"/>
              <a:t>یک </a:t>
            </a:r>
            <a:r>
              <a:rPr lang="fa-IR" dirty="0"/>
              <a:t>نوع </a:t>
            </a:r>
            <a:r>
              <a:rPr lang="fa-IR" b="1" dirty="0"/>
              <a:t>پلیمر ترموپلاستیک</a:t>
            </a:r>
            <a:r>
              <a:rPr lang="fa-IR" dirty="0"/>
              <a:t> است.</a:t>
            </a:r>
          </a:p>
          <a:p>
            <a:pPr algn="r" rtl="1"/>
            <a:r>
              <a:rPr lang="fa-IR" dirty="0"/>
              <a:t>در میان اجزا و بخشهای مختلف اماکن و سالن های ورزشی کفپوش ها از اهمیت ویژه ای برخوردارند.این اهمیت به جایی رسیده است که طراحی,احداث,اجرا و نگه داری کفپوش به یک تخصص تبدیل شده است.یکی از انواع کفپوش که امروزه بیشترین کاربرد را در مصارف کفپوش </a:t>
            </a:r>
            <a:r>
              <a:rPr lang="en-US" dirty="0" err="1"/>
              <a:t>pvc</a:t>
            </a:r>
            <a:r>
              <a:rPr lang="en-US" dirty="0"/>
              <a:t> </a:t>
            </a:r>
            <a:r>
              <a:rPr lang="fa-IR" dirty="0"/>
              <a:t>می باشد.این کفپوش ها در رنگ های متنوع ساخته می شوند که بسته به کاربرد داشتن در زمین های والیبال,بسکتبال, هندبال و فوتسال در یک زمین می توان از رنگ های گوناگون و مناسب استفاده کرد.</a:t>
            </a:r>
          </a:p>
          <a:p>
            <a:pPr algn="r" rtl="1"/>
            <a:r>
              <a:rPr lang="fa-IR" dirty="0"/>
              <a:t>ضخامت های این کفپوش ها </a:t>
            </a:r>
            <a:r>
              <a:rPr lang="fa-IR" b="1" dirty="0"/>
              <a:t>۸ ،۷/ ۴،۵،۶ </a:t>
            </a:r>
            <a:r>
              <a:rPr lang="fa-IR" dirty="0"/>
              <a:t>میل است که تمامی استاندارد های جهانی را دارا می باشد.</a:t>
            </a:r>
          </a:p>
          <a:p>
            <a:pPr algn="r" rtl="1"/>
            <a:r>
              <a:rPr lang="fa-IR" b="1" dirty="0" smtClean="0"/>
              <a:t>.</a:t>
            </a:r>
            <a:endParaRPr lang="fa-IR" dirty="0"/>
          </a:p>
        </p:txBody>
      </p:sp>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fa-IR" smtClean="0"/>
              <a:t>11</a:t>
            </a:fld>
            <a:endParaRPr lang="fa-IR"/>
          </a:p>
        </p:txBody>
      </p:sp>
    </p:spTree>
    <p:extLst>
      <p:ext uri="{BB962C8B-B14F-4D97-AF65-F5344CB8AC3E}">
        <p14:creationId xmlns:p14="http://schemas.microsoft.com/office/powerpoint/2010/main" val="26683351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611560" y="267494"/>
            <a:ext cx="7488832" cy="4248471"/>
          </a:xfrm>
        </p:spPr>
        <p:txBody>
          <a:bodyPr>
            <a:normAutofit fontScale="77500" lnSpcReduction="20000"/>
          </a:bodyPr>
          <a:lstStyle/>
          <a:p>
            <a:pPr algn="r" rtl="1"/>
            <a:r>
              <a:rPr lang="fa-IR" dirty="0">
                <a:cs typeface="Titr" pitchFamily="2" charset="-78"/>
              </a:rPr>
              <a:t>مزایای کفپوش سالن چند منظوره</a:t>
            </a:r>
          </a:p>
          <a:p>
            <a:pPr algn="r" rtl="1"/>
            <a:r>
              <a:rPr lang="fa-IR" dirty="0"/>
              <a:t>این کفپوش ها مجارستانی می باشد که بالای ۱۲۰۰ سالن دولتی و خصوصی در کل کشور کار شده است.</a:t>
            </a:r>
          </a:p>
          <a:p>
            <a:pPr algn="r" rtl="1"/>
            <a:r>
              <a:rPr lang="fa-IR" dirty="0"/>
              <a:t>از دیگر مزایای کفپوش </a:t>
            </a:r>
            <a:r>
              <a:rPr lang="en-US" dirty="0" err="1"/>
              <a:t>pvc</a:t>
            </a:r>
            <a:r>
              <a:rPr lang="en-US" dirty="0"/>
              <a:t> </a:t>
            </a:r>
            <a:r>
              <a:rPr lang="fa-IR" dirty="0"/>
              <a:t>می توان به سبکی ,مقاومت در برابر آتش سوزی و قابلیت جذب ضربه و ارتجاعی بودن مناسب آن اشاره کرد, که آسیب به ورزشکار را به حداقل می رساند.</a:t>
            </a:r>
          </a:p>
          <a:p>
            <a:pPr algn="r" rtl="1"/>
            <a:r>
              <a:rPr lang="fa-IR" dirty="0"/>
              <a:t>برای نصب این کفپوش ها به سطحی صاف و صیقلی نیاز داریم که از مراحل نصب به ترتیب شامل زیرسازی با سیمان و چسب چوب است و بعد کفپوش ها را با چسب مخصوص کفپوش ها </a:t>
            </a:r>
            <a:r>
              <a:rPr lang="en-US" dirty="0" err="1"/>
              <a:t>pvc</a:t>
            </a:r>
            <a:r>
              <a:rPr lang="en-US" dirty="0"/>
              <a:t> </a:t>
            </a:r>
            <a:r>
              <a:rPr lang="fa-IR" dirty="0"/>
              <a:t>آغشته کرده می چسباند و با مفتول های درزجوش آنهارایکسان و یکپارچه کرده و در پایان خط کشی استاندارد برای سالن ورزشی که والیبال,بسکتبال و فوتسال است,که با رنگ مخصوص </a:t>
            </a:r>
            <a:r>
              <a:rPr lang="en-US" dirty="0" err="1"/>
              <a:t>pvc</a:t>
            </a:r>
            <a:r>
              <a:rPr lang="en-US" dirty="0"/>
              <a:t> </a:t>
            </a:r>
            <a:r>
              <a:rPr lang="fa-IR" dirty="0"/>
              <a:t>که حلال آن هم ریتارد است خط کشی می شوند.</a:t>
            </a:r>
          </a:p>
          <a:p>
            <a:pPr algn="r" rtl="1"/>
            <a:endParaRPr lang="fa-IR" dirty="0"/>
          </a:p>
        </p:txBody>
      </p:sp>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fa-IR" smtClean="0"/>
              <a:t>12</a:t>
            </a:fld>
            <a:endParaRPr lang="fa-IR"/>
          </a:p>
        </p:txBody>
      </p:sp>
    </p:spTree>
    <p:extLst>
      <p:ext uri="{BB962C8B-B14F-4D97-AF65-F5344CB8AC3E}">
        <p14:creationId xmlns:p14="http://schemas.microsoft.com/office/powerpoint/2010/main" val="3160116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7216"/>
            <a:ext cx="7200800" cy="857400"/>
          </a:xfrm>
        </p:spPr>
        <p:txBody>
          <a:bodyPr>
            <a:normAutofit fontScale="90000"/>
          </a:bodyPr>
          <a:lstStyle/>
          <a:p>
            <a:pPr rtl="1"/>
            <a:r>
              <a:rPr lang="fa-IR" dirty="0"/>
              <a:t>کفپوش پی وی سی(</a:t>
            </a:r>
            <a:r>
              <a:rPr lang="en-US" dirty="0" err="1"/>
              <a:t>pvc</a:t>
            </a:r>
            <a:r>
              <a:rPr lang="en-US" dirty="0"/>
              <a:t>) :</a:t>
            </a:r>
            <a:br>
              <a:rPr lang="en-US" dirty="0"/>
            </a:br>
            <a:endParaRPr lang="fa-IR" dirty="0"/>
          </a:p>
        </p:txBody>
      </p:sp>
      <p:sp>
        <p:nvSpPr>
          <p:cNvPr id="4" name="Text Placeholder 3"/>
          <p:cNvSpPr>
            <a:spLocks noGrp="1"/>
          </p:cNvSpPr>
          <p:nvPr>
            <p:ph type="body" idx="2"/>
          </p:nvPr>
        </p:nvSpPr>
        <p:spPr>
          <a:xfrm>
            <a:off x="179512" y="699542"/>
            <a:ext cx="8352928" cy="3960439"/>
          </a:xfrm>
        </p:spPr>
        <p:txBody>
          <a:bodyPr>
            <a:normAutofit fontScale="77500" lnSpcReduction="20000"/>
          </a:bodyPr>
          <a:lstStyle/>
          <a:p>
            <a:pPr algn="r" rtl="1"/>
            <a:r>
              <a:rPr lang="fa-IR" dirty="0" smtClean="0"/>
              <a:t>کف‌پوش‌هایی </a:t>
            </a:r>
            <a:r>
              <a:rPr lang="fa-IR" dirty="0"/>
              <a:t>که ما آنها را به‌عنوان </a:t>
            </a:r>
            <a:r>
              <a:rPr lang="fa-IR" b="1" dirty="0">
                <a:hlinkClick r:id="rId2"/>
              </a:rPr>
              <a:t>کفپوش های وینیل</a:t>
            </a:r>
            <a:r>
              <a:rPr lang="fa-IR" dirty="0"/>
              <a:t> یا پی‌وی‌سی می‌شناسیم پایه‌شان پلی وینیل کلراید است. </a:t>
            </a:r>
            <a:r>
              <a:rPr lang="fa-IR" b="1" dirty="0">
                <a:hlinkClick r:id="rId3"/>
              </a:rPr>
              <a:t>کفپوش پی‌وی‌سی</a:t>
            </a:r>
            <a:r>
              <a:rPr lang="fa-IR" dirty="0"/>
              <a:t> نخستین بار در نمایشگاه توسعه قرن ۲۰ در شیکاگو به نمایش گذاشته شد. نخستین بار در اوایل دهه ۵۰, کارخانه پلاستر </a:t>
            </a:r>
            <a:r>
              <a:rPr lang="fa-IR" b="1" dirty="0"/>
              <a:t>کفپوش های</a:t>
            </a:r>
            <a:r>
              <a:rPr lang="fa-IR" dirty="0"/>
              <a:t> </a:t>
            </a:r>
            <a:r>
              <a:rPr lang="en-US" b="1" dirty="0" err="1"/>
              <a:t>pvc</a:t>
            </a:r>
            <a:r>
              <a:rPr lang="en-US" dirty="0"/>
              <a:t> </a:t>
            </a:r>
            <a:r>
              <a:rPr lang="fa-IR" dirty="0"/>
              <a:t>را تولید و وارد بازار ایران کرد. این کفپوش بشکل موزائیک و در ابعاد ۲۰ * ۲۰ سانت عرضه میشد. با فاصله کمی کفپوش های رولی هم وارد بازار شد. </a:t>
            </a:r>
          </a:p>
          <a:p>
            <a:pPr algn="r" rtl="1"/>
            <a:r>
              <a:rPr lang="fa-IR" b="1" dirty="0"/>
              <a:t>کفپوش رول</a:t>
            </a:r>
          </a:p>
          <a:p>
            <a:pPr algn="r" rtl="1"/>
            <a:r>
              <a:rPr lang="fa-IR" dirty="0"/>
              <a:t>کفپوش های پی وی سی عموما شامل دو لایه اند. سطح زیرین این کفپوش ها از </a:t>
            </a:r>
            <a:r>
              <a:rPr lang="en-US" dirty="0" err="1"/>
              <a:t>pvc</a:t>
            </a:r>
            <a:r>
              <a:rPr lang="en-US" dirty="0"/>
              <a:t> </a:t>
            </a:r>
            <a:r>
              <a:rPr lang="fa-IR" dirty="0"/>
              <a:t>و بخش رویه آن از جنس فیلم است که در واقع رنگ و طرح </a:t>
            </a:r>
            <a:r>
              <a:rPr lang="fa-IR" b="1" dirty="0"/>
              <a:t>کفپوش</a:t>
            </a:r>
            <a:r>
              <a:rPr lang="fa-IR" dirty="0"/>
              <a:t> را بوجود می آوردبرخی از انواع مرغوبتر</a:t>
            </a:r>
            <a:r>
              <a:rPr lang="fa-IR" dirty="0">
                <a:hlinkClick r:id="rId3"/>
              </a:rPr>
              <a:t>کفپوش</a:t>
            </a:r>
            <a:r>
              <a:rPr lang="en-US" dirty="0" err="1"/>
              <a:t>pv</a:t>
            </a:r>
            <a:r>
              <a:rPr lang="en-US" dirty="0" err="1">
                <a:hlinkClick r:id="rId4"/>
              </a:rPr>
              <a:t>c</a:t>
            </a:r>
            <a:r>
              <a:rPr lang="en-US" dirty="0"/>
              <a:t> </a:t>
            </a:r>
            <a:r>
              <a:rPr lang="fa-IR" dirty="0"/>
              <a:t>علاوه بر دو لایه فوق دارای یک لایه </a:t>
            </a:r>
            <a:r>
              <a:rPr lang="en-US" dirty="0"/>
              <a:t>UV </a:t>
            </a:r>
            <a:r>
              <a:rPr lang="fa-IR" dirty="0"/>
              <a:t>است که جهت محافظت سطح روئی</a:t>
            </a:r>
            <a:r>
              <a:rPr lang="fa-IR" dirty="0">
                <a:hlinkClick r:id="rId3"/>
              </a:rPr>
              <a:t> </a:t>
            </a:r>
            <a:r>
              <a:rPr lang="fa-IR" b="1" dirty="0">
                <a:hlinkClick r:id="rId3"/>
              </a:rPr>
              <a:t>کفپوش</a:t>
            </a:r>
            <a:r>
              <a:rPr lang="fa-IR" dirty="0"/>
              <a:t> در مقابل اشعه ماورای بنفش نور خورشید بخش نهائی رویه کفپوش را تشکیل داده و باعث ثبات قابل توجه  رنگ کفپوش در معرض آفتاب میگردد.</a:t>
            </a:r>
          </a:p>
          <a:p>
            <a:pPr algn="r" rtl="1"/>
            <a:endParaRPr lang="fa-IR" dirty="0"/>
          </a:p>
        </p:txBody>
      </p:sp>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fa-IR" smtClean="0"/>
              <a:t>13</a:t>
            </a:fld>
            <a:endParaRPr lang="fa-IR"/>
          </a:p>
        </p:txBody>
      </p:sp>
    </p:spTree>
    <p:extLst>
      <p:ext uri="{BB962C8B-B14F-4D97-AF65-F5344CB8AC3E}">
        <p14:creationId xmlns:p14="http://schemas.microsoft.com/office/powerpoint/2010/main" val="3273372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467544" y="411510"/>
            <a:ext cx="8219256" cy="4248472"/>
          </a:xfrm>
        </p:spPr>
        <p:txBody>
          <a:bodyPr>
            <a:normAutofit fontScale="92500" lnSpcReduction="20000"/>
          </a:bodyPr>
          <a:lstStyle/>
          <a:p>
            <a:pPr algn="r" rtl="1"/>
            <a:r>
              <a:rPr lang="fa-IR" dirty="0">
                <a:cs typeface="Titr" pitchFamily="2" charset="-78"/>
              </a:rPr>
              <a:t>لایه های گوناگون یک کفپوش پی وی سی مرغوب</a:t>
            </a:r>
          </a:p>
          <a:p>
            <a:pPr algn="r" rtl="1"/>
            <a:r>
              <a:rPr lang="fa-IR" dirty="0"/>
              <a:t>اغلب کفپوش ها دارای عرض ۱۵ و طول ۹۰ سانت می باشند. بسیاری از کفپوش ها  امروزه دارای رویه طرح چوب می باشند که باعث میشود کار تمام شده مشابه کف پارکت و لمینیت بنظر برسند. ضخامت کفپوش های تایل در بازار معمولا ۲ و ۳ میلیمتر است.از مهمترین مزایا کفپوش پی وی سی که می توان اشاره نمود،از لحاظ رنگ و طرح شبیه پارکت و لمینت هستند.  قیمت مناسب تری دارند براحتی نصب و تعویض میشوند از مقاومت خوبی برخوردارند وعاری از بسیاری از مشکلات سایر پوشش های کف می باشند. دربرابر آب مقاوم هستند و براحتی در آشپزخانه هم مورد استفاده قرار میگیرند. نیازی به واکس و ساب نداشته, خطر آتش سوزی ندارند.</a:t>
            </a:r>
          </a:p>
          <a:p>
            <a:pPr algn="r" rtl="1"/>
            <a:endParaRPr lang="fa-IR" dirty="0"/>
          </a:p>
        </p:txBody>
      </p:sp>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fa-IR" smtClean="0"/>
              <a:t>14</a:t>
            </a:fld>
            <a:endParaRPr lang="fa-IR"/>
          </a:p>
        </p:txBody>
      </p:sp>
    </p:spTree>
    <p:extLst>
      <p:ext uri="{BB962C8B-B14F-4D97-AF65-F5344CB8AC3E}">
        <p14:creationId xmlns:p14="http://schemas.microsoft.com/office/powerpoint/2010/main" val="1513259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fa-IR" smtClean="0"/>
              <a:t>15</a:t>
            </a:fld>
            <a:endParaRPr lang="fa-I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339502"/>
            <a:ext cx="3528392"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3" y="267495"/>
            <a:ext cx="4680520"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68189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fa-IR" smtClean="0"/>
              <a:t>16</a:t>
            </a:fld>
            <a:endParaRPr lang="fa-IR"/>
          </a:p>
        </p:txBody>
      </p:sp>
      <p:sp>
        <p:nvSpPr>
          <p:cNvPr id="6" name="Text Placeholder 2"/>
          <p:cNvSpPr>
            <a:spLocks noGrp="1"/>
          </p:cNvSpPr>
          <p:nvPr>
            <p:ph type="body" idx="2"/>
          </p:nvPr>
        </p:nvSpPr>
        <p:spPr>
          <a:xfrm>
            <a:off x="395537" y="195486"/>
            <a:ext cx="7920880" cy="4463827"/>
          </a:xfrm>
        </p:spPr>
        <p:txBody>
          <a:bodyPr>
            <a:normAutofit fontScale="85000" lnSpcReduction="20000"/>
          </a:bodyPr>
          <a:lstStyle/>
          <a:p>
            <a:pPr algn="r" rtl="1"/>
            <a:r>
              <a:rPr lang="fa-IR" b="1" dirty="0"/>
              <a:t>کفپوش لمینت:</a:t>
            </a:r>
          </a:p>
          <a:p>
            <a:pPr algn="r" rtl="1"/>
            <a:r>
              <a:rPr lang="fa-IR" dirty="0"/>
              <a:t>از عمر لمینت یا پارکت لمینت بیش از ۳۰ سال نمی گذرد. نخستین بار کفپوش لمینت در سال ۱۹۷۷ میلادی توسط یک کمپانی سوئدی به نام پرستورپ (</a:t>
            </a:r>
            <a:r>
              <a:rPr lang="en-US" dirty="0" err="1"/>
              <a:t>perstorp</a:t>
            </a:r>
            <a:r>
              <a:rPr lang="en-US" dirty="0"/>
              <a:t>) </a:t>
            </a:r>
            <a:r>
              <a:rPr lang="fa-IR" dirty="0"/>
              <a:t>و تحت نام تجاری، </a:t>
            </a:r>
            <a:r>
              <a:rPr lang="en-US" dirty="0"/>
              <a:t>Pergo </a:t>
            </a:r>
            <a:r>
              <a:rPr lang="fa-IR" dirty="0"/>
              <a:t>معرفی گردید. یکی از دلایل تولید لمینیت پائین آوردن هزینه تولید و نیز ملاحظات زیست محیطی و نیاز جوامع و کره زمین به حفظ و نگهداری جنگل ها بوده است. لمینت از جنس </a:t>
            </a:r>
            <a:r>
              <a:rPr lang="en-US" dirty="0"/>
              <a:t>HDF </a:t>
            </a:r>
            <a:r>
              <a:rPr lang="fa-IR" dirty="0"/>
              <a:t>یا الیاف فشرده چوب می باشد که بسیار به پارکت شبیه است ولی مستقیما از چوب درخت ساخته و تولید نمیشود. برای نصب لمینت برخلاف پارکت بجای چسب از شیارهائی استفاده میشود که به آن کلیک میگویند. کلیکها که بصورت نر و ماده برش خورده, در هم چفت شده و به آسانیی از هم جدا نمیشوند. بر خلاف پارکت که نسبت به رطوبت حساس است و در درازمدت ممکن است دچار باصطلاح تاب گردد, رویه لمینیت در  مقابل رطوبت مقاومت معینی داشته و به این ترتیب راحت تر میتوان آنرا نظافت کرد.</a:t>
            </a:r>
          </a:p>
        </p:txBody>
      </p:sp>
    </p:spTree>
    <p:extLst>
      <p:ext uri="{BB962C8B-B14F-4D97-AF65-F5344CB8AC3E}">
        <p14:creationId xmlns:p14="http://schemas.microsoft.com/office/powerpoint/2010/main" val="21353471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fa-IR" smtClean="0"/>
              <a:t>17</a:t>
            </a:fld>
            <a:endParaRPr lang="fa-I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73" y="1491630"/>
            <a:ext cx="5236615"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555455"/>
            <a:ext cx="8424936" cy="5503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14703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539552" y="267494"/>
            <a:ext cx="7704856" cy="4464495"/>
          </a:xfrm>
        </p:spPr>
        <p:txBody>
          <a:bodyPr>
            <a:normAutofit fontScale="85000" lnSpcReduction="10000"/>
          </a:bodyPr>
          <a:lstStyle/>
          <a:p>
            <a:pPr algn="r" rtl="1"/>
            <a:r>
              <a:rPr lang="fa-IR" dirty="0"/>
              <a:t>تفاوت میان کفپوش لمینت و پارکت چیست</a:t>
            </a:r>
            <a:r>
              <a:rPr lang="fa-IR" dirty="0" smtClean="0"/>
              <a:t>؟؟</a:t>
            </a:r>
          </a:p>
          <a:p>
            <a:pPr algn="r" rtl="1"/>
            <a:r>
              <a:rPr lang="fa-IR" dirty="0"/>
              <a:t>نوعی لایه های مسطح و تخت هستند که جنس آنها از چوب درختان است و برای پوشاندن کف منازل و یا ساختمان ها استفاده می شوند. در حال حاضر از چوب درختان متعددی جهت ساخت و تولید پارکت استفاده می شود. از جمله: چوب بلوط، چوب درخت کاج، زبان گنجشگ، بامبو و افرا</a:t>
            </a:r>
            <a:r>
              <a:rPr lang="fa-IR" dirty="0" smtClean="0"/>
              <a:t>.</a:t>
            </a:r>
          </a:p>
          <a:p>
            <a:pPr algn="r" rtl="1"/>
            <a:r>
              <a:rPr lang="fa-IR" dirty="0"/>
              <a:t>کف پوش لمینت که بدلیل کاربردی که مشابه پارکت دارد با آن پارکت لمینت نیز گفته می شود، از مواد ترکیبی ساخته می شوند که یکی از آنها چوب است. عمدتا جنس اصلی این محصول را </a:t>
            </a:r>
            <a:r>
              <a:rPr lang="en-US" dirty="0"/>
              <a:t>HDF (</a:t>
            </a:r>
            <a:r>
              <a:rPr lang="fa-IR" dirty="0"/>
              <a:t>مخفف عبارت </a:t>
            </a:r>
            <a:r>
              <a:rPr lang="en-US" dirty="0"/>
              <a:t>Hard Density </a:t>
            </a:r>
            <a:r>
              <a:rPr lang="en-US" dirty="0" err="1"/>
              <a:t>Fiberhood</a:t>
            </a:r>
            <a:r>
              <a:rPr lang="en-US" dirty="0"/>
              <a:t> ) </a:t>
            </a:r>
            <a:r>
              <a:rPr lang="fa-IR" dirty="0"/>
              <a:t>تشکیل می دهد. هر چند از نظر ظاهری ممکن است بنظر بیاید که این دو محصول شبیه به هم هستند اما تفاوت های اساسی بین این دو هست: </a:t>
            </a:r>
          </a:p>
        </p:txBody>
      </p:sp>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fa-IR" smtClean="0"/>
              <a:t>18</a:t>
            </a:fld>
            <a:endParaRPr lang="fa-IR"/>
          </a:p>
        </p:txBody>
      </p:sp>
    </p:spTree>
    <p:extLst>
      <p:ext uri="{BB962C8B-B14F-4D97-AF65-F5344CB8AC3E}">
        <p14:creationId xmlns:p14="http://schemas.microsoft.com/office/powerpoint/2010/main" val="2112487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395536" y="195486"/>
            <a:ext cx="7488832" cy="4392487"/>
          </a:xfrm>
        </p:spPr>
        <p:txBody>
          <a:bodyPr>
            <a:normAutofit fontScale="62500" lnSpcReduction="20000"/>
          </a:bodyPr>
          <a:lstStyle/>
          <a:p>
            <a:pPr marL="50800" indent="0" algn="r" rtl="1">
              <a:buNone/>
            </a:pPr>
            <a:r>
              <a:rPr lang="fa-IR" sz="3800" b="1" dirty="0"/>
              <a:t> داشتن طرح های متنوع و مختلف</a:t>
            </a:r>
          </a:p>
          <a:p>
            <a:pPr marL="50800" indent="0" algn="r" rtl="1">
              <a:buNone/>
            </a:pPr>
            <a:r>
              <a:rPr lang="fa-IR" dirty="0"/>
              <a:t>• برخلاف پارکت ها که از جنس چوب هستند، جهت نصب پارکت لمینت نیاز به استفاده از چسب نیست. اینکار توسط شیارهایی خاص که دور لمینت هستند و به آنها کلیک می گویند، انجام می شود. یعنی این شیارهای بین پارکت لمینت هایی که کنار هم قرار داده می شود، اصطلاحا بصورت نر و ماده در هم قفل می شوند.</a:t>
            </a:r>
          </a:p>
          <a:p>
            <a:pPr marL="50800" indent="0" algn="r" rtl="1">
              <a:buNone/>
            </a:pPr>
            <a:r>
              <a:rPr lang="fa-IR" dirty="0"/>
              <a:t>• دوام زیاد</a:t>
            </a:r>
          </a:p>
          <a:p>
            <a:pPr marL="50800" indent="0" algn="r" rtl="1">
              <a:buNone/>
            </a:pPr>
            <a:r>
              <a:rPr lang="fa-IR" dirty="0"/>
              <a:t>• به دلیل قرار دادن فوم زیر سطح لمینت ، پس از نصب معمولا مقدار زیادی از انتقال صدا به طبقه پایین جلوگیری می شود.</a:t>
            </a:r>
          </a:p>
          <a:p>
            <a:pPr marL="50800" indent="0" algn="r" rtl="1">
              <a:buNone/>
            </a:pPr>
            <a:r>
              <a:rPr lang="fa-IR" dirty="0"/>
              <a:t>• هزینه کم نصب در مقایسه با نصب پارکت</a:t>
            </a:r>
          </a:p>
          <a:p>
            <a:pPr marL="50800" indent="0" algn="r" rtl="1">
              <a:buNone/>
            </a:pPr>
            <a:r>
              <a:rPr lang="fa-IR" dirty="0"/>
              <a:t>• عدم صدمه دیدن کف اتاق بخاطر استفاده نکردن از چسب هنگام نصب</a:t>
            </a:r>
          </a:p>
          <a:p>
            <a:pPr marL="50800" indent="0" algn="r" rtl="1">
              <a:buNone/>
            </a:pPr>
            <a:r>
              <a:rPr lang="fa-IR" dirty="0"/>
              <a:t>• سهولت جمع آوری و نصب مجدد</a:t>
            </a:r>
          </a:p>
          <a:p>
            <a:pPr marL="50800" indent="0" algn="r" rtl="1">
              <a:buNone/>
            </a:pPr>
            <a:r>
              <a:rPr lang="fa-IR" dirty="0"/>
              <a:t>• مقاومت بالا در برابر آب و یا خراش اجسام نوک تیز</a:t>
            </a:r>
          </a:p>
          <a:p>
            <a:pPr marL="50800" indent="0" algn="r" rtl="1">
              <a:buNone/>
            </a:pPr>
            <a:r>
              <a:rPr lang="fa-IR" dirty="0"/>
              <a:t>• سرعت بالاتر نصب در محل مورد نظر نسبت به پارکت</a:t>
            </a:r>
          </a:p>
          <a:p>
            <a:pPr marL="50800" indent="0" algn="r" rtl="1">
              <a:buNone/>
            </a:pPr>
            <a:r>
              <a:rPr lang="fa-IR" dirty="0"/>
              <a:t>• تنوع فوم های بکار رفته</a:t>
            </a:r>
          </a:p>
          <a:p>
            <a:pPr marL="50800" indent="0" algn="r" rtl="1">
              <a:buNone/>
            </a:pPr>
            <a:r>
              <a:rPr lang="fa-IR" dirty="0"/>
              <a:t>• مناسب بودن برای بسیاری از مراکز از جمله سالن های ورزشی</a:t>
            </a:r>
          </a:p>
        </p:txBody>
      </p:sp>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fa-IR" smtClean="0"/>
              <a:t>19</a:t>
            </a:fld>
            <a:endParaRPr lang="fa-IR"/>
          </a:p>
        </p:txBody>
      </p:sp>
    </p:spTree>
    <p:extLst>
      <p:ext uri="{BB962C8B-B14F-4D97-AF65-F5344CB8AC3E}">
        <p14:creationId xmlns:p14="http://schemas.microsoft.com/office/powerpoint/2010/main" val="4237453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3203848" y="0"/>
            <a:ext cx="5256584" cy="4659982"/>
          </a:xfrm>
        </p:spPr>
        <p:txBody>
          <a:bodyPr>
            <a:normAutofit fontScale="55000" lnSpcReduction="20000"/>
          </a:bodyPr>
          <a:lstStyle/>
          <a:p>
            <a:pPr algn="r" rtl="1"/>
            <a:r>
              <a:rPr lang="fa-IR" dirty="0"/>
              <a:t> </a:t>
            </a:r>
          </a:p>
          <a:p>
            <a:pPr algn="r" rtl="1"/>
            <a:r>
              <a:rPr lang="fa-IR" b="1" dirty="0"/>
              <a:t>در یک نوع تقسیم بندی ، می توان </a:t>
            </a:r>
            <a:r>
              <a:rPr lang="fa-IR" b="1" dirty="0" smtClean="0"/>
              <a:t>کفپوش هارا </a:t>
            </a:r>
            <a:r>
              <a:rPr lang="fa-IR" b="1" dirty="0"/>
              <a:t>بر اساس میزان وشکل قابلیت ارتجاعی آنها ،دسته بندی کرد</a:t>
            </a:r>
            <a:r>
              <a:rPr lang="fa-IR" b="1" dirty="0" smtClean="0"/>
              <a:t>.</a:t>
            </a:r>
          </a:p>
          <a:p>
            <a:pPr algn="r" rtl="1">
              <a:lnSpc>
                <a:spcPct val="170000"/>
              </a:lnSpc>
            </a:pPr>
            <a:r>
              <a:rPr lang="fa-IR" dirty="0" smtClean="0"/>
              <a:t>به </a:t>
            </a:r>
            <a:r>
              <a:rPr lang="fa-IR" dirty="0"/>
              <a:t>طور کلی دو نوع قابلیت ارتجاعی نقطه ای (متمرکز) ومنطقه ای (گسترده) وجود دارد که با ترکیب آنها،چهار نوع کفپوش پدید می آید.</a:t>
            </a:r>
          </a:p>
          <a:p>
            <a:pPr algn="r" rtl="1">
              <a:lnSpc>
                <a:spcPct val="170000"/>
              </a:lnSpc>
            </a:pPr>
            <a:r>
              <a:rPr lang="fa-IR" dirty="0"/>
              <a:t>الف-</a:t>
            </a:r>
            <a:r>
              <a:rPr lang="fa-IR" b="1" dirty="0"/>
              <a:t>کفپوش ورزشی با قابلیت ارتجاعی منطقه ای یا گسترده(</a:t>
            </a:r>
            <a:r>
              <a:rPr lang="en-US" dirty="0"/>
              <a:t>Area-elastic): </a:t>
            </a:r>
            <a:r>
              <a:rPr lang="fa-IR" dirty="0" smtClean="0"/>
              <a:t>)با </a:t>
            </a:r>
            <a:r>
              <a:rPr lang="fa-IR" dirty="0"/>
              <a:t>حالت فنری در سطحی گسترده،در برابر تغییر شکل وخم شدن مقاومت دارد</a:t>
            </a:r>
            <a:r>
              <a:rPr lang="fa-IR" dirty="0" smtClean="0"/>
              <a:t>.</a:t>
            </a:r>
          </a:p>
          <a:p>
            <a:pPr algn="r" rtl="1">
              <a:lnSpc>
                <a:spcPct val="170000"/>
              </a:lnSpc>
            </a:pPr>
            <a:r>
              <a:rPr lang="fa-IR" dirty="0" smtClean="0"/>
              <a:t>ب- </a:t>
            </a:r>
            <a:r>
              <a:rPr lang="fa-IR" b="1" dirty="0"/>
              <a:t>کفپوش ورزشی ترکیبی(</a:t>
            </a:r>
            <a:r>
              <a:rPr lang="en-US" dirty="0"/>
              <a:t>Combined Sport Floor) : </a:t>
            </a:r>
            <a:r>
              <a:rPr lang="fa-IR" dirty="0" smtClean="0"/>
              <a:t>)ترکیب دو </a:t>
            </a:r>
            <a:r>
              <a:rPr lang="fa-IR" dirty="0"/>
              <a:t>نوع با ارتجاع نقطه ای و گسترده،به نحوی که در توزیع فشار بار روی کف،حوزه کنترل وسیع است</a:t>
            </a:r>
            <a:r>
              <a:rPr lang="fa-IR" dirty="0" smtClean="0"/>
              <a:t>.</a:t>
            </a:r>
          </a:p>
          <a:p>
            <a:pPr algn="r" rtl="1">
              <a:lnSpc>
                <a:spcPct val="170000"/>
              </a:lnSpc>
            </a:pPr>
            <a:endParaRPr lang="fa-IR" dirty="0"/>
          </a:p>
        </p:txBody>
      </p:sp>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fa-IR" smtClean="0"/>
              <a:t>2</a:t>
            </a:fld>
            <a:endParaRPr lang="fa-I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787774"/>
            <a:ext cx="2991991" cy="1872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111" y="1"/>
            <a:ext cx="3073400" cy="2787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54028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3851920" y="195486"/>
            <a:ext cx="5112568" cy="4896544"/>
          </a:xfrm>
        </p:spPr>
        <p:txBody>
          <a:bodyPr>
            <a:normAutofit fontScale="77500" lnSpcReduction="20000"/>
          </a:bodyPr>
          <a:lstStyle/>
          <a:p>
            <a:pPr algn="r" rtl="1"/>
            <a:r>
              <a:rPr lang="fa-IR" dirty="0" smtClean="0"/>
              <a:t>کفپوش </a:t>
            </a:r>
            <a:r>
              <a:rPr lang="fa-IR" dirty="0"/>
              <a:t>ورزشی پلی یورتان </a:t>
            </a:r>
          </a:p>
          <a:p>
            <a:pPr algn="r" rtl="1"/>
            <a:r>
              <a:rPr lang="fa-IR" dirty="0"/>
              <a:t> انتخاب اول برای پوشش کف فضاهای باز ورزشی، کفپوش سالن‌های ورزشی، کفپوش ورزشگاه، کفپوش باشگاه ورزشی و ... </a:t>
            </a:r>
          </a:p>
          <a:p>
            <a:pPr algn="r" rtl="1"/>
            <a:endParaRPr lang="fa-IR" dirty="0"/>
          </a:p>
          <a:p>
            <a:pPr algn="r" rtl="1"/>
            <a:r>
              <a:rPr lang="fa-IR" dirty="0"/>
              <a:t>کفپوش پلی اورتان چیست؟</a:t>
            </a:r>
          </a:p>
          <a:p>
            <a:pPr algn="r" rtl="1"/>
            <a:r>
              <a:rPr lang="fa-IR" dirty="0"/>
              <a:t>پلی‌یورتان‌ها به شکلهای مختلف از جمله فوم‌های نرم، فوم‌های سخت؛ الاستومرها، ترموپلاستیک الاستومرها، رزین، رنگ، پوشش و… در دنیا کاربرد دارند. ماستیک‌های پلی اورتان و سیلیکون با توجه به خواص شیمیایی و مکانیکی دارای کاربردهای مختلفی می‌باشند، از جمله در کف سازی سالن‌ها، پیاده‌روها، درز قطعات پیش ساخته و کلیه درزهایی که باید در برابر نفوذ آب و دیگر میعات محافظت گردد. </a:t>
            </a:r>
            <a:endParaRPr lang="fa-IR" dirty="0" smtClean="0"/>
          </a:p>
          <a:p>
            <a:pPr algn="r" rtl="1"/>
            <a:endParaRPr lang="fa-IR" dirty="0"/>
          </a:p>
          <a:p>
            <a:pPr algn="r" rtl="1"/>
            <a:endParaRPr lang="fa-IR" dirty="0" smtClean="0"/>
          </a:p>
          <a:p>
            <a:pPr algn="r" rtl="1"/>
            <a:endParaRPr lang="fa-IR" dirty="0"/>
          </a:p>
          <a:p>
            <a:pPr algn="r" rtl="1"/>
            <a:endParaRPr lang="fa-IR" dirty="0" smtClean="0"/>
          </a:p>
          <a:p>
            <a:pPr algn="r" rtl="1"/>
            <a:endParaRPr lang="fa-IR" dirty="0"/>
          </a:p>
          <a:p>
            <a:pPr algn="r" rtl="1"/>
            <a:endParaRPr lang="fa-IR" dirty="0"/>
          </a:p>
          <a:p>
            <a:pPr algn="r" rtl="1"/>
            <a:endParaRPr lang="fa-IR" dirty="0"/>
          </a:p>
        </p:txBody>
      </p:sp>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fa-IR" smtClean="0"/>
              <a:t>20</a:t>
            </a:fld>
            <a:endParaRPr lang="fa-I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1" y="178017"/>
            <a:ext cx="3928079"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42994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3340100" y="123478"/>
            <a:ext cx="5552380" cy="5020021"/>
          </a:xfrm>
        </p:spPr>
        <p:txBody>
          <a:bodyPr>
            <a:normAutofit fontScale="55000" lnSpcReduction="20000"/>
          </a:bodyPr>
          <a:lstStyle/>
          <a:p>
            <a:pPr algn="r" rtl="1"/>
            <a:r>
              <a:rPr lang="fa-IR" sz="3300" b="1" dirty="0"/>
              <a:t>کفپوش ورزشی پلی یورتان چیست؟</a:t>
            </a:r>
          </a:p>
          <a:p>
            <a:pPr algn="r" rtl="1">
              <a:lnSpc>
                <a:spcPct val="170000"/>
              </a:lnSpc>
            </a:pPr>
            <a:r>
              <a:rPr lang="fa-IR" b="1" dirty="0"/>
              <a:t>کفپوش دوجزئی بر پایه پلی یورتان است که به‌عنوان یک کفپوش استاندارد و بدون درز به‌صورت یکپارچه بروی سطح سالن‌های ورزشی طراحی و اجرا می‌گردد. کفپوش پلی یورتان ورزشی و سالنی به دلیل دارا بودن استانداردهای لازم و استفاده از مواد گرانول لاستیکی در اجرا، آن را به‌عنوان گزینه اول انتخاب در فضاهای باز و سالن‌های ورزشی کرده است. کفپوش پلی یورتان ورزشی در رنگ‌های مختلف با شفافیت و جلای بالا, محیط را بسیار زیبا و آرامش‌بخش می‌کند. خصوصیات فنی کفپوش پلی یورتان مانند مقاومت زیاد در برابر سایش و قابلیت اجرا در فضاهای باز و سرپوشیده و مقاوم در مقابل شرایط جوی آن را در رده مناسب‌ترین کفپوش‌ها برای محیط‌های ورزشی، تجاری، آموزشی، مکان‌های تفریحی، ویلاهای شخصی و پارکینگ‌ها قرار می‌دهد.ضمناً از الاستیسیته و انعطاف‌پذیری نسبی نیز برخوردار است که این خصوصیت کفپوش پلی یورتان را به گزینه مناسب جهت اماکن ورزشی تبدیل می‌کند. اطلاعات بیشتر از ویکیپدیا درباره کفپوش ورزشی پلی یورتان</a:t>
            </a:r>
            <a:r>
              <a:rPr lang="fa-IR" b="1" dirty="0" smtClean="0"/>
              <a:t>.</a:t>
            </a:r>
            <a:endParaRPr lang="fa-IR" b="1" dirty="0"/>
          </a:p>
        </p:txBody>
      </p:sp>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fa-IR" smtClean="0"/>
              <a:t>21</a:t>
            </a:fld>
            <a:endParaRPr lang="fa-IR"/>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340100"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0" y="1719724"/>
            <a:ext cx="334446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63145"/>
            <a:ext cx="33401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77693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1547664" y="123478"/>
            <a:ext cx="6264696" cy="5020022"/>
          </a:xfrm>
        </p:spPr>
        <p:txBody>
          <a:bodyPr>
            <a:normAutofit fontScale="62500" lnSpcReduction="20000"/>
          </a:bodyPr>
          <a:lstStyle/>
          <a:p>
            <a:pPr marL="50800" indent="0" algn="r" rtl="1">
              <a:buNone/>
            </a:pPr>
            <a:r>
              <a:rPr lang="fa-IR" sz="3800" b="1" dirty="0"/>
              <a:t>ویژگی‌های کفپوش ورزشی پلی یورتان</a:t>
            </a:r>
          </a:p>
          <a:p>
            <a:pPr algn="r" rtl="1"/>
            <a:r>
              <a:rPr lang="fa-IR" dirty="0"/>
              <a:t>ضد لغزش با بالاترین میزان نیروی جذب ضربه.      </a:t>
            </a:r>
            <a:endParaRPr lang="fa-IR" dirty="0" smtClean="0"/>
          </a:p>
          <a:p>
            <a:pPr algn="r" rtl="1"/>
            <a:r>
              <a:rPr lang="fa-IR" dirty="0" smtClean="0"/>
              <a:t> </a:t>
            </a:r>
            <a:r>
              <a:rPr lang="fa-IR" dirty="0"/>
              <a:t>قابل اجرا در محیط‌های باز و سالن‌های ورزشی.</a:t>
            </a:r>
          </a:p>
          <a:p>
            <a:pPr algn="r" rtl="1"/>
            <a:r>
              <a:rPr lang="fa-IR" dirty="0"/>
              <a:t>مقاوم به سایش، آتش و نیروهای دینامیکی و استاتیکی.   </a:t>
            </a:r>
            <a:endParaRPr lang="fa-IR" dirty="0" smtClean="0"/>
          </a:p>
          <a:p>
            <a:pPr algn="r" rtl="1"/>
            <a:r>
              <a:rPr lang="fa-IR" dirty="0" smtClean="0"/>
              <a:t> </a:t>
            </a:r>
            <a:r>
              <a:rPr lang="fa-IR" dirty="0"/>
              <a:t>بدون نیاز به درز انبساط.</a:t>
            </a:r>
          </a:p>
          <a:p>
            <a:pPr algn="r" rtl="1"/>
            <a:r>
              <a:rPr lang="fa-IR" dirty="0"/>
              <a:t>کاملا بهداشتی و عدم جذب آلودگی‌.                         </a:t>
            </a:r>
            <a:endParaRPr lang="fa-IR" dirty="0" smtClean="0"/>
          </a:p>
          <a:p>
            <a:pPr algn="r" rtl="1"/>
            <a:r>
              <a:rPr lang="fa-IR" dirty="0" smtClean="0"/>
              <a:t> مکان </a:t>
            </a:r>
            <a:r>
              <a:rPr lang="fa-IR" dirty="0"/>
              <a:t>خط‌کشی بر روی کفپوش.</a:t>
            </a:r>
          </a:p>
          <a:p>
            <a:pPr algn="r" rtl="1"/>
            <a:r>
              <a:rPr lang="fa-IR" dirty="0"/>
              <a:t>اجرا روی سطوح فلزی، بتنی، سنگی، اسفالت، چوبی و …                       </a:t>
            </a:r>
            <a:endParaRPr lang="fa-IR" dirty="0" smtClean="0"/>
          </a:p>
          <a:p>
            <a:pPr algn="r" rtl="1"/>
            <a:r>
              <a:rPr lang="fa-IR" dirty="0" smtClean="0"/>
              <a:t>مقاوم </a:t>
            </a:r>
            <a:r>
              <a:rPr lang="fa-IR" dirty="0"/>
              <a:t>به اسید، روغن، بنزین، گازوئیل و شوینده‌ها.</a:t>
            </a:r>
          </a:p>
          <a:p>
            <a:pPr algn="r" rtl="1"/>
            <a:r>
              <a:rPr lang="fa-IR" dirty="0"/>
              <a:t>نظافت، نگهداری و تعمیرات آسان و ارزان.     </a:t>
            </a:r>
            <a:endParaRPr lang="fa-IR" dirty="0" smtClean="0"/>
          </a:p>
          <a:p>
            <a:pPr marL="50800" indent="0" algn="r" rtl="1">
              <a:buNone/>
            </a:pPr>
            <a:r>
              <a:rPr lang="fa-IR" dirty="0" smtClean="0"/>
              <a:t>                          </a:t>
            </a:r>
            <a:endParaRPr lang="fa-IR" dirty="0" smtClean="0"/>
          </a:p>
          <a:p>
            <a:pPr algn="r" rtl="1"/>
            <a:r>
              <a:rPr lang="fa-IR" dirty="0" smtClean="0">
                <a:cs typeface="Titr" pitchFamily="2" charset="-78"/>
              </a:rPr>
              <a:t>کاربرد </a:t>
            </a:r>
            <a:r>
              <a:rPr lang="fa-IR" dirty="0">
                <a:cs typeface="Titr" pitchFamily="2" charset="-78"/>
              </a:rPr>
              <a:t>کفپوش ورزشی پلی یورتان</a:t>
            </a:r>
          </a:p>
          <a:p>
            <a:pPr algn="r" rtl="1"/>
            <a:r>
              <a:rPr lang="fa-IR" dirty="0"/>
              <a:t>کفپوش سالن ورزشی.                                                                   </a:t>
            </a:r>
            <a:endParaRPr lang="fa-IR" dirty="0" smtClean="0"/>
          </a:p>
          <a:p>
            <a:pPr algn="r" rtl="1"/>
            <a:r>
              <a:rPr lang="fa-IR" dirty="0" smtClean="0"/>
              <a:t>کفپوش </a:t>
            </a:r>
            <a:r>
              <a:rPr lang="fa-IR" dirty="0"/>
              <a:t>فضای باز ورزشی.</a:t>
            </a:r>
          </a:p>
          <a:p>
            <a:pPr algn="r" rtl="1"/>
            <a:r>
              <a:rPr lang="fa-IR" dirty="0"/>
              <a:t>کفپوش ورزشگاه.                                                                        </a:t>
            </a:r>
            <a:endParaRPr lang="fa-IR" dirty="0" smtClean="0"/>
          </a:p>
          <a:p>
            <a:pPr algn="r" rtl="1"/>
            <a:r>
              <a:rPr lang="fa-IR" dirty="0" smtClean="0"/>
              <a:t>کفپوش </a:t>
            </a:r>
            <a:r>
              <a:rPr lang="fa-IR" dirty="0"/>
              <a:t>باشگاه ورزشی.</a:t>
            </a:r>
          </a:p>
          <a:p>
            <a:pPr algn="r" rtl="1"/>
            <a:endParaRPr lang="fa-IR" dirty="0"/>
          </a:p>
        </p:txBody>
      </p:sp>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fa-IR" smtClean="0"/>
              <a:t>22</a:t>
            </a:fld>
            <a:endParaRPr lang="fa-IR"/>
          </a:p>
        </p:txBody>
      </p:sp>
    </p:spTree>
    <p:extLst>
      <p:ext uri="{BB962C8B-B14F-4D97-AF65-F5344CB8AC3E}">
        <p14:creationId xmlns:p14="http://schemas.microsoft.com/office/powerpoint/2010/main" val="4255764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نکات کفپوش ورزشی</a:t>
            </a:r>
            <a:br>
              <a:rPr lang="fa-IR" dirty="0"/>
            </a:br>
            <a:endParaRPr lang="fa-IR" dirty="0"/>
          </a:p>
        </p:txBody>
      </p:sp>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fa-IR" smtClean="0"/>
              <a:t>23</a:t>
            </a:fld>
            <a:endParaRPr lang="fa-I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91767"/>
            <a:ext cx="5832648" cy="377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69850"/>
            <a:ext cx="2843808" cy="499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91633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179512" y="123478"/>
            <a:ext cx="8507288" cy="4464496"/>
          </a:xfrm>
        </p:spPr>
        <p:txBody>
          <a:bodyPr>
            <a:normAutofit fontScale="70000" lnSpcReduction="20000"/>
          </a:bodyPr>
          <a:lstStyle/>
          <a:p>
            <a:pPr marL="50800" indent="0" algn="r" rtl="1">
              <a:buNone/>
            </a:pPr>
            <a:r>
              <a:rPr lang="fa-IR" sz="3600" b="1" dirty="0"/>
              <a:t>کفپوش ورزشی در قدیم</a:t>
            </a:r>
          </a:p>
          <a:p>
            <a:pPr algn="r" rtl="1"/>
            <a:r>
              <a:rPr lang="fa-IR" dirty="0"/>
              <a:t>عموماً در قدیم کفپوش سالن های ورزشی از جنس </a:t>
            </a:r>
            <a:r>
              <a:rPr lang="en-US" dirty="0"/>
              <a:t>PVC </a:t>
            </a:r>
            <a:r>
              <a:rPr lang="fa-IR" dirty="0"/>
              <a:t>و بصورت رول بود که پس از زیرسازی و تراز کردن سطح بر روی آن سطح می شد. این کفپوش ها در قیاس با کفپوش ورزشی یا کفپوش ورزشی پلی اورتان شامل ضعف های زیر است:</a:t>
            </a:r>
          </a:p>
          <a:p>
            <a:pPr algn="r" rtl="1"/>
            <a:endParaRPr lang="fa-IR" dirty="0"/>
          </a:p>
          <a:p>
            <a:pPr algn="r" rtl="1"/>
            <a:r>
              <a:rPr lang="fa-IR" dirty="0"/>
              <a:t>محدودیت در انتخاب فام.</a:t>
            </a:r>
          </a:p>
          <a:p>
            <a:pPr algn="r" rtl="1"/>
            <a:r>
              <a:rPr lang="fa-IR" dirty="0"/>
              <a:t>امکان محدود کردن خط کشی و علامت گذاری.</a:t>
            </a:r>
          </a:p>
          <a:p>
            <a:pPr algn="r" rtl="1"/>
            <a:r>
              <a:rPr lang="fa-IR" dirty="0"/>
              <a:t>فرسایش سریعتر کفپوش های رولی </a:t>
            </a:r>
            <a:r>
              <a:rPr lang="en-US" dirty="0"/>
              <a:t>PVC.</a:t>
            </a:r>
          </a:p>
          <a:p>
            <a:pPr algn="r" rtl="1"/>
            <a:r>
              <a:rPr lang="fa-IR" dirty="0"/>
              <a:t>داشتن درز و لبه احتمالی</a:t>
            </a:r>
          </a:p>
          <a:p>
            <a:pPr algn="r" rtl="1"/>
            <a:r>
              <a:rPr lang="fa-IR" dirty="0"/>
              <a:t>احتمال جدا شدن و درآمدن در اثر شستشو</a:t>
            </a:r>
          </a:p>
          <a:p>
            <a:pPr algn="r" rtl="1"/>
            <a:r>
              <a:rPr lang="fa-IR" dirty="0"/>
              <a:t>عدم امکان ترمیم موضعی</a:t>
            </a:r>
          </a:p>
          <a:p>
            <a:pPr algn="r" rtl="1"/>
            <a:r>
              <a:rPr lang="fa-IR" dirty="0"/>
              <a:t>تنها مزیت کفپوش ورزشی </a:t>
            </a:r>
            <a:r>
              <a:rPr lang="en-US" dirty="0" err="1"/>
              <a:t>pvc</a:t>
            </a:r>
            <a:r>
              <a:rPr lang="en-US" dirty="0"/>
              <a:t> </a:t>
            </a:r>
            <a:r>
              <a:rPr lang="fa-IR" dirty="0"/>
              <a:t>در قیاس با کفپوش اپوکسی ورزشی قیمت ارزان تر آن میباشد.</a:t>
            </a:r>
          </a:p>
          <a:p>
            <a:pPr algn="r" rtl="1"/>
            <a:endParaRPr lang="fa-IR" dirty="0"/>
          </a:p>
          <a:p>
            <a:pPr algn="r" rtl="1"/>
            <a:endParaRPr lang="fa-IR" dirty="0"/>
          </a:p>
        </p:txBody>
      </p:sp>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fa-IR" smtClean="0"/>
              <a:t>24</a:t>
            </a:fld>
            <a:endParaRPr lang="fa-IR"/>
          </a:p>
        </p:txBody>
      </p:sp>
    </p:spTree>
    <p:extLst>
      <p:ext uri="{BB962C8B-B14F-4D97-AF65-F5344CB8AC3E}">
        <p14:creationId xmlns:p14="http://schemas.microsoft.com/office/powerpoint/2010/main" val="15224919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323528" y="411510"/>
            <a:ext cx="8363272" cy="4176463"/>
          </a:xfrm>
        </p:spPr>
        <p:txBody>
          <a:bodyPr>
            <a:normAutofit fontScale="62500" lnSpcReduction="20000"/>
          </a:bodyPr>
          <a:lstStyle/>
          <a:p>
            <a:pPr marL="50800" indent="0" algn="r" rtl="1">
              <a:buNone/>
            </a:pPr>
            <a:endParaRPr lang="fa-IR" dirty="0"/>
          </a:p>
          <a:p>
            <a:pPr marL="50800" indent="0" algn="r" rtl="1">
              <a:buNone/>
            </a:pPr>
            <a:r>
              <a:rPr lang="fa-IR" sz="3200" b="1" dirty="0"/>
              <a:t>فام کفپوش ورزشی</a:t>
            </a:r>
          </a:p>
          <a:p>
            <a:pPr algn="r" rtl="1"/>
            <a:r>
              <a:rPr lang="fa-IR" dirty="0"/>
              <a:t>عموماً کفپوش های ورزشی در فامهای سبز، آبی و خاکستری اجرا می گردد که باعث آرامش ورزشکار بوده و خط کشی آن با فام های سفید یا زرد صورت می گیرد.</a:t>
            </a:r>
          </a:p>
          <a:p>
            <a:pPr algn="r" rtl="1"/>
            <a:endParaRPr lang="fa-IR" dirty="0"/>
          </a:p>
          <a:p>
            <a:pPr marL="50800" indent="0" algn="r" rtl="1">
              <a:buNone/>
            </a:pPr>
            <a:r>
              <a:rPr lang="fa-IR" sz="3200" b="1" dirty="0"/>
              <a:t>ضخامت و نحوه اجرا کفپوش ورزشی</a:t>
            </a:r>
          </a:p>
          <a:p>
            <a:pPr algn="r" rtl="1"/>
            <a:r>
              <a:rPr lang="fa-IR" dirty="0"/>
              <a:t>در صورت صاف بودن سطح کفپوش ورزشی اپوکسی یا پلی اورتان عموماً با ضخامت حداکثر 3 میلی متر اجرا می گردد و باید توجه داشت که لایه نهایی حتما بصورت پوست پرتقالی اجرا گردد.</a:t>
            </a:r>
          </a:p>
          <a:p>
            <a:pPr algn="r" rtl="1"/>
            <a:endParaRPr lang="fa-IR" dirty="0"/>
          </a:p>
          <a:p>
            <a:pPr marL="50800" indent="0" algn="r" rtl="1">
              <a:buNone/>
            </a:pPr>
            <a:r>
              <a:rPr lang="fa-IR" sz="3200" b="1" dirty="0"/>
              <a:t>اجرا لایه پوست پرتغالی نهایی به دو منظور است:</a:t>
            </a:r>
          </a:p>
          <a:p>
            <a:pPr algn="r" rtl="1"/>
            <a:r>
              <a:rPr lang="fa-IR" dirty="0" smtClean="0"/>
              <a:t>تفرق </a:t>
            </a:r>
            <a:r>
              <a:rPr lang="fa-IR" dirty="0"/>
              <a:t>نور و عدم بازتاب نور در یک جهت و آزار چشم ورزشکار.</a:t>
            </a:r>
          </a:p>
          <a:p>
            <a:pPr algn="r" rtl="1"/>
            <a:r>
              <a:rPr lang="fa-IR" dirty="0"/>
              <a:t>عدم لیزی جهت جلوگیری از سرخوردن.</a:t>
            </a:r>
          </a:p>
          <a:p>
            <a:pPr algn="r" rtl="1"/>
            <a:endParaRPr lang="fa-IR" dirty="0"/>
          </a:p>
        </p:txBody>
      </p:sp>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fa-IR" smtClean="0"/>
              <a:t>25</a:t>
            </a:fld>
            <a:endParaRPr lang="fa-IR"/>
          </a:p>
        </p:txBody>
      </p:sp>
    </p:spTree>
    <p:extLst>
      <p:ext uri="{BB962C8B-B14F-4D97-AF65-F5344CB8AC3E}">
        <p14:creationId xmlns:p14="http://schemas.microsoft.com/office/powerpoint/2010/main" val="26807909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216"/>
            <a:ext cx="6804248" cy="857400"/>
          </a:xfrm>
        </p:spPr>
        <p:txBody>
          <a:bodyPr>
            <a:normAutofit fontScale="90000"/>
          </a:bodyPr>
          <a:lstStyle/>
          <a:p>
            <a:pPr algn="r"/>
            <a:r>
              <a:rPr lang="fa-IR" dirty="0"/>
              <a:t>کفپوش ورزشی پلی یورتان</a:t>
            </a:r>
            <a:br>
              <a:rPr lang="fa-IR" dirty="0"/>
            </a:br>
            <a:endParaRPr lang="fa-IR" dirty="0"/>
          </a:p>
        </p:txBody>
      </p:sp>
      <p:sp>
        <p:nvSpPr>
          <p:cNvPr id="4" name="Text Placeholder 3"/>
          <p:cNvSpPr>
            <a:spLocks noGrp="1"/>
          </p:cNvSpPr>
          <p:nvPr>
            <p:ph type="body" idx="2"/>
          </p:nvPr>
        </p:nvSpPr>
        <p:spPr>
          <a:xfrm>
            <a:off x="3131840" y="900112"/>
            <a:ext cx="5904656" cy="3471837"/>
          </a:xfrm>
        </p:spPr>
        <p:txBody>
          <a:bodyPr>
            <a:normAutofit fontScale="55000" lnSpcReduction="20000"/>
          </a:bodyPr>
          <a:lstStyle/>
          <a:p>
            <a:pPr algn="r" rtl="1"/>
            <a:r>
              <a:rPr lang="fa-IR" dirty="0" smtClean="0"/>
              <a:t>کفپوش </a:t>
            </a:r>
            <a:r>
              <a:rPr lang="fa-IR" dirty="0"/>
              <a:t>ورزشی می بایستی به گونه ای باشد که بتواند تنش ها و شوک های وارد شده را جذب نماید. کفپوش پلی یورتان ورزشی از بهترین مواد جهت دست یابی به این خصوصیت می باشد. استانداردهای مورد تایید فدراسیون بین المللی بر اساس این نوع مواد تعیین گردیده است.</a:t>
            </a:r>
          </a:p>
          <a:p>
            <a:pPr algn="r" rtl="1"/>
            <a:r>
              <a:rPr lang="fa-IR" dirty="0"/>
              <a:t>کفپوش پلی یورتان ورزشی بدون درز بوده و به راحتی تمیز می گردد. این نوع کفپوش ورزشی در برابر نور خورشید و رشد باکتری و قارچ مقاوم بوده و همچنین قابلیت ضربه پذیری بسیار بالایی دارد که باعث می گردد احتمال صدمه دیدن ورزشکار به حداقل میزان ممکن برسد.</a:t>
            </a:r>
          </a:p>
          <a:p>
            <a:pPr algn="r" rtl="1"/>
            <a:r>
              <a:rPr lang="fa-IR" dirty="0"/>
              <a:t>حداقل ضخامت اجرایی در کفپوش ورزشی پلی یورتان 7 میلیمتر می باشد.</a:t>
            </a:r>
          </a:p>
          <a:p>
            <a:pPr algn="r" rtl="1"/>
            <a:endParaRPr lang="fa-IR" dirty="0"/>
          </a:p>
          <a:p>
            <a:pPr algn="r" rtl="1"/>
            <a:r>
              <a:rPr lang="fa-IR" dirty="0"/>
              <a:t>کاربرد کفپوش ورزشی پلی یورتان</a:t>
            </a:r>
          </a:p>
          <a:p>
            <a:pPr algn="r" rtl="1"/>
            <a:r>
              <a:rPr lang="fa-IR" dirty="0"/>
              <a:t>سالن ورزشی چند منظوره فوتسال، والیبال، بسکتبال، تنیس و هندبال</a:t>
            </a:r>
          </a:p>
          <a:p>
            <a:pPr algn="r" rtl="1"/>
            <a:r>
              <a:rPr lang="fa-IR" dirty="0"/>
              <a:t>زمین ورزشی داخل سالن (</a:t>
            </a:r>
            <a:r>
              <a:rPr lang="en-US" dirty="0"/>
              <a:t>Indoor)</a:t>
            </a:r>
          </a:p>
          <a:p>
            <a:pPr algn="r" rtl="1"/>
            <a:r>
              <a:rPr lang="fa-IR" dirty="0"/>
              <a:t>زمین ورزشی فضای باز (</a:t>
            </a:r>
            <a:r>
              <a:rPr lang="en-US" dirty="0"/>
              <a:t>Outdoor)</a:t>
            </a:r>
          </a:p>
          <a:p>
            <a:pPr algn="r" rtl="1"/>
            <a:endParaRPr lang="en-US" dirty="0"/>
          </a:p>
        </p:txBody>
      </p:sp>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fa-IR" smtClean="0"/>
              <a:t>26</a:t>
            </a:fld>
            <a:endParaRPr lang="fa-IR"/>
          </a:p>
        </p:txBody>
      </p:sp>
    </p:spTree>
    <p:extLst>
      <p:ext uri="{BB962C8B-B14F-4D97-AF65-F5344CB8AC3E}">
        <p14:creationId xmlns:p14="http://schemas.microsoft.com/office/powerpoint/2010/main" val="38842142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3347864" y="900112"/>
            <a:ext cx="5338936" cy="3687861"/>
          </a:xfrm>
        </p:spPr>
        <p:txBody>
          <a:bodyPr>
            <a:normAutofit fontScale="62500" lnSpcReduction="20000"/>
          </a:bodyPr>
          <a:lstStyle/>
          <a:p>
            <a:pPr marL="50800" indent="0" algn="r" rtl="1">
              <a:buNone/>
            </a:pPr>
            <a:r>
              <a:rPr lang="fa-IR" sz="3200" b="1" dirty="0"/>
              <a:t>خصوصیات و ویژگی های کفپوش ورزشی پلی یورتان</a:t>
            </a:r>
          </a:p>
          <a:p>
            <a:pPr algn="r" rtl="1"/>
            <a:r>
              <a:rPr lang="fa-IR" dirty="0"/>
              <a:t>جذب ضربه بسیار بالا در مقایسه با دیگر کفپوش ها</a:t>
            </a:r>
          </a:p>
          <a:p>
            <a:pPr algn="r" rtl="1"/>
            <a:r>
              <a:rPr lang="fa-IR" dirty="0"/>
              <a:t>حداقل میزان ممکن در آسیب دیدگی ورزشکاران</a:t>
            </a:r>
          </a:p>
          <a:p>
            <a:pPr algn="r" rtl="1"/>
            <a:r>
              <a:rPr lang="fa-IR" dirty="0"/>
              <a:t>مقاوم در برابر نور خورشید</a:t>
            </a:r>
          </a:p>
          <a:p>
            <a:pPr algn="r" rtl="1"/>
            <a:r>
              <a:rPr lang="fa-IR" dirty="0"/>
              <a:t>تنوع رنگ و قابلیت طراحی</a:t>
            </a:r>
          </a:p>
          <a:p>
            <a:pPr algn="r" rtl="1"/>
            <a:r>
              <a:rPr lang="fa-IR" dirty="0"/>
              <a:t>واکنش مناسب در برابر ضربه ی توپ</a:t>
            </a:r>
          </a:p>
          <a:p>
            <a:pPr algn="r" rtl="1"/>
            <a:r>
              <a:rPr lang="fa-IR" dirty="0"/>
              <a:t>ضد لغزش و مقاوم در برابر سایش</a:t>
            </a:r>
          </a:p>
          <a:p>
            <a:pPr algn="r" rtl="1"/>
            <a:r>
              <a:rPr lang="fa-IR" dirty="0"/>
              <a:t>چسبندگی مناسب به سطوح بتونی, موزاییک و غیره</a:t>
            </a:r>
          </a:p>
          <a:p>
            <a:pPr algn="r" rtl="1"/>
            <a:r>
              <a:rPr lang="fa-IR" dirty="0"/>
              <a:t>دارای سطحی بدون درز و کاملا مسطح و یکپارچه</a:t>
            </a:r>
          </a:p>
          <a:p>
            <a:pPr algn="r" rtl="1"/>
            <a:r>
              <a:rPr lang="fa-IR" dirty="0"/>
              <a:t>قابل شستشو با شوینده های معمول</a:t>
            </a:r>
          </a:p>
          <a:p>
            <a:pPr algn="r" rtl="1"/>
            <a:r>
              <a:rPr lang="fa-IR" dirty="0"/>
              <a:t>طول عمر بسیار بالا ـ بین 10 الی 15 سال</a:t>
            </a:r>
          </a:p>
          <a:p>
            <a:pPr algn="r" rtl="1"/>
            <a:endParaRPr lang="fa-IR" dirty="0"/>
          </a:p>
        </p:txBody>
      </p:sp>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fa-IR" smtClean="0"/>
              <a:t>27</a:t>
            </a:fld>
            <a:endParaRPr lang="fa-I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059582"/>
            <a:ext cx="3347865"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68428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179512" y="900112"/>
            <a:ext cx="8784976" cy="3687861"/>
          </a:xfrm>
        </p:spPr>
        <p:txBody>
          <a:bodyPr>
            <a:normAutofit fontScale="85000" lnSpcReduction="20000"/>
          </a:bodyPr>
          <a:lstStyle/>
          <a:p>
            <a:pPr algn="r" rtl="1"/>
            <a:r>
              <a:rPr lang="fa-IR" dirty="0"/>
              <a:t>مشخصات فنی کفپوش ورزشی پلی یورتان و لایه های تشکیل دهنده ی آن</a:t>
            </a:r>
          </a:p>
          <a:p>
            <a:pPr algn="r" rtl="1"/>
            <a:r>
              <a:rPr lang="fa-IR" dirty="0"/>
              <a:t>پرایمر کفپوش ورزشی پلی یورتان</a:t>
            </a:r>
          </a:p>
          <a:p>
            <a:pPr algn="r" rtl="1"/>
            <a:r>
              <a:rPr lang="fa-IR" dirty="0"/>
              <a:t>این ماده بر پایه پلی یورتان بوده و بر روی سطح زیر کار مانند بتن, موزاییک و غیره اجرا می گردد. این ماده با ویسکوزیته پایین در سطح نفوذ کرده و باعث افزایش چسبندگی به زیرآیند می شود. بتن زیرآیند می بایستی بدون رطوبت و عاری از هرگونه آلودگی مانند روغن, گریس, رنگ, گرد و خاک و … باشد.</a:t>
            </a:r>
          </a:p>
          <a:p>
            <a:pPr algn="r" rtl="1"/>
            <a:endParaRPr lang="fa-IR" dirty="0"/>
          </a:p>
          <a:p>
            <a:pPr algn="r" rtl="1"/>
            <a:r>
              <a:rPr lang="fa-IR" dirty="0"/>
              <a:t>چسب</a:t>
            </a:r>
          </a:p>
          <a:p>
            <a:pPr algn="r" rtl="1"/>
            <a:r>
              <a:rPr lang="fa-IR" dirty="0"/>
              <a:t>جهت چسباندن لایه </a:t>
            </a:r>
            <a:r>
              <a:rPr lang="en-US" dirty="0"/>
              <a:t>SBR </a:t>
            </a:r>
            <a:r>
              <a:rPr lang="fa-IR" dirty="0"/>
              <a:t>و یا شوک پد از چسب های پلی یورتان با خاصیت انعطاف پذیری بالا استفاده می گردد.</a:t>
            </a:r>
          </a:p>
          <a:p>
            <a:pPr algn="r" rtl="1"/>
            <a:endParaRPr lang="fa-IR" dirty="0"/>
          </a:p>
        </p:txBody>
      </p:sp>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fa-IR" smtClean="0"/>
              <a:t>28</a:t>
            </a:fld>
            <a:endParaRPr lang="fa-IR"/>
          </a:p>
        </p:txBody>
      </p:sp>
    </p:spTree>
    <p:extLst>
      <p:ext uri="{BB962C8B-B14F-4D97-AF65-F5344CB8AC3E}">
        <p14:creationId xmlns:p14="http://schemas.microsoft.com/office/powerpoint/2010/main" val="24220907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467544" y="339502"/>
            <a:ext cx="7776864" cy="4320479"/>
          </a:xfrm>
        </p:spPr>
        <p:txBody>
          <a:bodyPr>
            <a:normAutofit fontScale="55000" lnSpcReduction="20000"/>
          </a:bodyPr>
          <a:lstStyle/>
          <a:p>
            <a:pPr algn="r" rtl="1"/>
            <a:endParaRPr lang="fa-IR" dirty="0"/>
          </a:p>
          <a:p>
            <a:pPr algn="r" rtl="1"/>
            <a:r>
              <a:rPr lang="fa-IR" dirty="0">
                <a:cs typeface="Titr" pitchFamily="2" charset="-78"/>
              </a:rPr>
              <a:t>لایه </a:t>
            </a:r>
            <a:r>
              <a:rPr lang="en-US" dirty="0">
                <a:cs typeface="Titr" pitchFamily="2" charset="-78"/>
              </a:rPr>
              <a:t>SBR </a:t>
            </a:r>
            <a:r>
              <a:rPr lang="fa-IR" dirty="0">
                <a:cs typeface="Titr" pitchFamily="2" charset="-78"/>
              </a:rPr>
              <a:t>یا شوک پد</a:t>
            </a:r>
          </a:p>
          <a:p>
            <a:pPr algn="r" rtl="1"/>
            <a:r>
              <a:rPr lang="fa-IR" dirty="0"/>
              <a:t>این لایه شامل خرده لاستیک هایی است که با چسب پلی یورتان به یکدیگر چسبیده و به صورت ورقه ای بر روی سطح قرار داده می شوند. ضخامت نهایی کفپوش پلی یورتان وابسته به ضخامت لایه </a:t>
            </a:r>
            <a:r>
              <a:rPr lang="en-US" dirty="0"/>
              <a:t>SBR </a:t>
            </a:r>
            <a:r>
              <a:rPr lang="fa-IR" dirty="0"/>
              <a:t>قابل تغییر می باشد. حداقل ضخامت لایه شوک پد یا </a:t>
            </a:r>
            <a:r>
              <a:rPr lang="en-US" dirty="0"/>
              <a:t>SBR 5 </a:t>
            </a:r>
            <a:r>
              <a:rPr lang="fa-IR" dirty="0"/>
              <a:t>میلیمتر است. در برخی موارد گرانول های پلی یورتان به همراه چسب با استفاده از دستگاه </a:t>
            </a:r>
            <a:r>
              <a:rPr lang="en-US" dirty="0"/>
              <a:t>finisher </a:t>
            </a:r>
            <a:r>
              <a:rPr lang="fa-IR" dirty="0"/>
              <a:t>بر روی سطح اجرا می گردد.</a:t>
            </a:r>
          </a:p>
          <a:p>
            <a:pPr algn="r" rtl="1"/>
            <a:endParaRPr lang="fa-IR" dirty="0"/>
          </a:p>
          <a:p>
            <a:pPr algn="r" rtl="1"/>
            <a:r>
              <a:rPr lang="fa-IR" dirty="0">
                <a:cs typeface="Titr" pitchFamily="2" charset="-78"/>
              </a:rPr>
              <a:t>ماستیک و الیاف تقویت کننده کفپوش ورزشی</a:t>
            </a:r>
          </a:p>
          <a:p>
            <a:pPr algn="r" rtl="1"/>
            <a:r>
              <a:rPr lang="fa-IR" dirty="0"/>
              <a:t>لایه ماستیک بر پایه رزین پلی یورتان بوده و جهت پر کردن درزها و خلل و فرج به کار می رود. در صورتیکه نیاز به افزایش مقاومت های مکانیکی کفـپوش ورزشی نیز مدنظر باشد قبل از اجرای ماستیک یک لایه الیاف تقویت کننده از جنس الیاف شیشه بر روی سطح لاستیک اجرا می گردد و سپس ماستیک کاری در کـفپوش ورزشی انجام می شود.</a:t>
            </a:r>
          </a:p>
          <a:p>
            <a:pPr algn="r" rtl="1"/>
            <a:endParaRPr lang="fa-IR" dirty="0"/>
          </a:p>
          <a:p>
            <a:pPr algn="r" rtl="1"/>
            <a:r>
              <a:rPr lang="fa-IR" dirty="0">
                <a:cs typeface="Titr" pitchFamily="2" charset="-78"/>
              </a:rPr>
              <a:t>لایه میانی کفپوش ورزشی پلی یورتان</a:t>
            </a:r>
          </a:p>
          <a:p>
            <a:pPr algn="r" rtl="1"/>
            <a:r>
              <a:rPr lang="fa-IR" dirty="0"/>
              <a:t>پس از اجرای ماستیک پلی یورتان, لایه میانی کفپوش ورزشی با خاصیت ارتجاعی و انعطاف پذیری بالا بر روی ماستیک اجرا شده و یک سطح صاف حاصل می گردد.</a:t>
            </a:r>
          </a:p>
          <a:p>
            <a:pPr marL="50800" indent="0" algn="r" rtl="1">
              <a:buNone/>
            </a:pPr>
            <a:endParaRPr lang="fa-IR" dirty="0"/>
          </a:p>
        </p:txBody>
      </p:sp>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fa-IR" smtClean="0"/>
              <a:t>29</a:t>
            </a:fld>
            <a:endParaRPr lang="fa-IR"/>
          </a:p>
        </p:txBody>
      </p:sp>
    </p:spTree>
    <p:extLst>
      <p:ext uri="{BB962C8B-B14F-4D97-AF65-F5344CB8AC3E}">
        <p14:creationId xmlns:p14="http://schemas.microsoft.com/office/powerpoint/2010/main" val="3479939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3491880" y="555526"/>
            <a:ext cx="5472607" cy="4032448"/>
          </a:xfrm>
        </p:spPr>
        <p:txBody>
          <a:bodyPr>
            <a:normAutofit fontScale="92500"/>
          </a:bodyPr>
          <a:lstStyle/>
          <a:p>
            <a:pPr algn="r" rtl="1"/>
            <a:r>
              <a:rPr lang="fa-IR" dirty="0" smtClean="0"/>
              <a:t>ج- </a:t>
            </a:r>
            <a:r>
              <a:rPr lang="fa-IR" dirty="0"/>
              <a:t>کفپوش ورزشی مخلوط شده((</a:t>
            </a:r>
            <a:r>
              <a:rPr lang="en-US" dirty="0"/>
              <a:t>Mixed Sport Floor): </a:t>
            </a:r>
            <a:r>
              <a:rPr lang="fa-IR" dirty="0"/>
              <a:t>حالت فنری ونرم با بخش های نگهدارنده وتقویت کننده.منطقه کنترل تغییر شکل محدود است اما حوزه تحمل بار را دارد</a:t>
            </a:r>
            <a:r>
              <a:rPr lang="fa-IR" dirty="0" smtClean="0"/>
              <a:t>.</a:t>
            </a:r>
          </a:p>
          <a:p>
            <a:pPr algn="r" rtl="1"/>
            <a:r>
              <a:rPr lang="fa-IR" dirty="0" smtClean="0"/>
              <a:t>د- </a:t>
            </a:r>
            <a:r>
              <a:rPr lang="fa-IR" dirty="0"/>
              <a:t>کفپوش ورزشی با قابلیت ارتجاعی نقطه ای (</a:t>
            </a:r>
            <a:r>
              <a:rPr lang="en-US" dirty="0"/>
              <a:t>Point-elastic): )</a:t>
            </a:r>
            <a:r>
              <a:rPr lang="fa-IR" dirty="0"/>
              <a:t>حالت فنری ونرم با حوزه تغییر شکل محدود که با هدف تحمل بار های متمرکز ،طراحی شده است.</a:t>
            </a:r>
          </a:p>
          <a:p>
            <a:pPr algn="r" rtl="1"/>
            <a:endParaRPr lang="fa-IR" dirty="0"/>
          </a:p>
        </p:txBody>
      </p:sp>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fa-IR" smtClean="0"/>
              <a:t>3</a:t>
            </a:fld>
            <a:endParaRPr lang="fa-I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173" y="915566"/>
            <a:ext cx="3059832"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227934"/>
            <a:ext cx="3240361"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10395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لایه نهایی کفپوش ورزشی پلی یورتان</a:t>
            </a:r>
            <a:br>
              <a:rPr lang="fa-IR" dirty="0"/>
            </a:br>
            <a:endParaRPr lang="fa-IR" dirty="0"/>
          </a:p>
        </p:txBody>
      </p:sp>
      <p:sp>
        <p:nvSpPr>
          <p:cNvPr id="4" name="Text Placeholder 3"/>
          <p:cNvSpPr>
            <a:spLocks noGrp="1"/>
          </p:cNvSpPr>
          <p:nvPr>
            <p:ph type="body" idx="2"/>
          </p:nvPr>
        </p:nvSpPr>
        <p:spPr>
          <a:xfrm>
            <a:off x="107504" y="900112"/>
            <a:ext cx="8579296" cy="3687861"/>
          </a:xfrm>
        </p:spPr>
        <p:txBody>
          <a:bodyPr>
            <a:normAutofit fontScale="62500" lnSpcReduction="20000"/>
          </a:bodyPr>
          <a:lstStyle/>
          <a:p>
            <a:pPr algn="r" rtl="1"/>
            <a:r>
              <a:rPr lang="fa-IR" dirty="0" smtClean="0"/>
              <a:t>این </a:t>
            </a:r>
            <a:r>
              <a:rPr lang="fa-IR" dirty="0"/>
              <a:t>لایه بسیار انعطاف پذیر بوده و با توجه به نوع رنگ درخواستی بر روی سطح اجرا می گردد. کفپوش ورزشی پلی یورتان کمی مات بوده و انعکاس نور بر روی آن حداقل میزان ممکن می باشد.</a:t>
            </a:r>
          </a:p>
          <a:p>
            <a:pPr algn="r" rtl="1"/>
            <a:endParaRPr lang="fa-IR" dirty="0"/>
          </a:p>
          <a:p>
            <a:pPr algn="r" rtl="1"/>
            <a:r>
              <a:rPr lang="fa-IR" dirty="0"/>
              <a:t>نحوه اجرای کفپوش ورزشی پلی یورتان</a:t>
            </a:r>
          </a:p>
          <a:p>
            <a:pPr algn="r" rtl="1"/>
            <a:r>
              <a:rPr lang="fa-IR" dirty="0"/>
              <a:t>در صورتیکه رعایت استانداردهای بین المللی مدنظر باشد می بایستی لایه های ذکر شده در بالا رعایت گردیده و اجرا گردد. معمولا کفپوش ورزشی با مشخصات بالا در زمین های ورزشی حرفه ای و جهت برگزاری بازی های رسمی و ملی در نظر گرفته می شود. قیمت کفپوش ورزشی پلی یورتان در این روش نسبت به کفپوش ورزشی معمولی بسیار بالاتر خواهد بود.</a:t>
            </a:r>
          </a:p>
          <a:p>
            <a:pPr algn="r" rtl="1"/>
            <a:r>
              <a:rPr lang="fa-IR" dirty="0"/>
              <a:t>در زمین های ورزشی تمرینی و زمین هایی که بازی های رسمی در آن انجام نمی گیرد, جهت کاهش قیمت کفپوش ورزشی, لایه </a:t>
            </a:r>
            <a:r>
              <a:rPr lang="en-US" dirty="0"/>
              <a:t>SBR </a:t>
            </a:r>
            <a:r>
              <a:rPr lang="fa-IR" dirty="0"/>
              <a:t>حذف گردیده و تنها لایه های رویه پلی یورتان با ضخامت 3 میلیمتر اجرا می گردد. مشخص است که این نوع کفپوش ضربه پذیری کمتری نسبت به روش استاندارد خواهد داشت اما قیمت کفپوش ورزشـی اجرا شده به مراتب کمتر خواهد بود.</a:t>
            </a:r>
          </a:p>
          <a:p>
            <a:pPr algn="r" rtl="1"/>
            <a:endParaRPr lang="fa-IR" dirty="0"/>
          </a:p>
          <a:p>
            <a:pPr algn="r" rtl="1"/>
            <a:endParaRPr lang="fa-IR" dirty="0"/>
          </a:p>
        </p:txBody>
      </p:sp>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fa-IR" smtClean="0"/>
              <a:t>30</a:t>
            </a:fld>
            <a:endParaRPr lang="fa-IR"/>
          </a:p>
        </p:txBody>
      </p:sp>
    </p:spTree>
    <p:extLst>
      <p:ext uri="{BB962C8B-B14F-4D97-AF65-F5344CB8AC3E}">
        <p14:creationId xmlns:p14="http://schemas.microsoft.com/office/powerpoint/2010/main" val="42403386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323528" y="900112"/>
            <a:ext cx="8363272" cy="3687861"/>
          </a:xfrm>
        </p:spPr>
        <p:txBody>
          <a:bodyPr>
            <a:normAutofit fontScale="70000" lnSpcReduction="20000"/>
          </a:bodyPr>
          <a:lstStyle/>
          <a:p>
            <a:pPr algn="r" rtl="1"/>
            <a:r>
              <a:rPr lang="fa-IR" dirty="0"/>
              <a:t>خصوصیات مکانیکی کفپوش ورزشی پلی یورتان</a:t>
            </a:r>
          </a:p>
          <a:p>
            <a:pPr algn="r" rtl="1"/>
            <a:r>
              <a:rPr lang="fa-IR" dirty="0"/>
              <a:t>خصوصیات کفپـوش ورزشی پلی یورتان که می بایستی مدنظر قرار داده شود مواردی همچون ضریب ازدیاد طول نسبی, چسبندگی, مقاومت نسبت به ضربه, مقاومت سایشی, ضریب اصطکاک, مقاومت کششی و فشاری و سختی آن می باشد که طبق استانداردهای خاص می بایستی اندازه گیری شده و نتایج آن مشخص شده باشد.</a:t>
            </a:r>
          </a:p>
          <a:p>
            <a:pPr algn="r" rtl="1"/>
            <a:r>
              <a:rPr lang="fa-IR" dirty="0"/>
              <a:t>تفاوت تست های مربوط به لایه میانی و رویه مربوط به مقاومت سایشی و ضریب اصطکاک می باشد که در لایه میانی حائز اهمیت نیست.</a:t>
            </a:r>
          </a:p>
          <a:p>
            <a:pPr algn="r" rtl="1"/>
            <a:endParaRPr lang="fa-IR" dirty="0"/>
          </a:p>
          <a:p>
            <a:pPr algn="r" rtl="1"/>
            <a:r>
              <a:rPr lang="fa-IR" dirty="0"/>
              <a:t>در انتها می بایستی ذکر گردد که کفپوش ورزشی پلی یورتان مایع بوده و به صورت دو جزء مجزا ارائه می گردد. هنگام اعمال دو جزء با یکدیگر ترکیب گردیده و بر روی سطح اعمال می شود. موارد خاصی می بایستی در اجرای کفپوش ورزشی پلی یورتان رعایت گردد که باعث می گردد کفپوش ورزشی پلی یورتان تنها توسط افراد مجرب و با تجربه قابل اجرا باشد.</a:t>
            </a:r>
          </a:p>
          <a:p>
            <a:pPr algn="r" rtl="1"/>
            <a:endParaRPr lang="fa-IR" dirty="0"/>
          </a:p>
        </p:txBody>
      </p:sp>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fa-IR" smtClean="0"/>
              <a:t>31</a:t>
            </a:fld>
            <a:endParaRPr lang="fa-IR"/>
          </a:p>
        </p:txBody>
      </p:sp>
    </p:spTree>
    <p:extLst>
      <p:ext uri="{BB962C8B-B14F-4D97-AF65-F5344CB8AC3E}">
        <p14:creationId xmlns:p14="http://schemas.microsoft.com/office/powerpoint/2010/main" val="3128440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2915816" y="627534"/>
            <a:ext cx="5760640" cy="4176463"/>
          </a:xfrm>
        </p:spPr>
        <p:txBody>
          <a:bodyPr>
            <a:normAutofit fontScale="55000" lnSpcReduction="20000"/>
          </a:bodyPr>
          <a:lstStyle/>
          <a:p>
            <a:pPr algn="r" rtl="1"/>
            <a:r>
              <a:rPr lang="fa-IR" dirty="0"/>
              <a:t>· به دلیل انعطاف پذیری وبهره وری بالای اقتصادی ،کفپوش های با قابلیت ارتجاعی منطقه ای یا گسترده،اقبال بیشتری در نزد متقاضیان پیدا کرده </a:t>
            </a:r>
            <a:r>
              <a:rPr lang="fa-IR" dirty="0" smtClean="0"/>
              <a:t>است</a:t>
            </a:r>
          </a:p>
          <a:p>
            <a:pPr algn="r" rtl="1"/>
            <a:endParaRPr lang="fa-IR" dirty="0"/>
          </a:p>
          <a:p>
            <a:pPr algn="r" rtl="1"/>
            <a:r>
              <a:rPr lang="fa-IR" dirty="0" smtClean="0"/>
              <a:t>این </a:t>
            </a:r>
            <a:r>
              <a:rPr lang="fa-IR" dirty="0"/>
              <a:t>کفپوش ، در بسیاری از پروژه ها قابل استفاده است.از ویژگی های آن </a:t>
            </a:r>
            <a:r>
              <a:rPr lang="fa-IR" dirty="0" smtClean="0"/>
              <a:t>دوام </a:t>
            </a:r>
            <a:r>
              <a:rPr lang="fa-IR" dirty="0"/>
              <a:t>وطول عمر بالا و در عین حال نگهداری ساده تر در مقایسه با بقیه انواع است.علاوه بر آن ،می توان برای اهداف مختلفی از آن استفاده کرد،از جمله برگزاری رویداد های اجتماعی وفرهنگی و... .</a:t>
            </a:r>
          </a:p>
          <a:p>
            <a:pPr algn="r" rtl="1"/>
            <a:r>
              <a:rPr lang="fa-IR" dirty="0"/>
              <a:t>· کفپوش های با قابلیت ارتجاعی نقطه ای ،عمدتا برای ورزش های سنگین با دستگاه های ثابت بر روی زمین به کار می رود.</a:t>
            </a:r>
          </a:p>
          <a:p>
            <a:pPr algn="r" rtl="1"/>
            <a:r>
              <a:rPr lang="fa-IR" dirty="0"/>
              <a:t>ساختار کفپوش با قابلیت ارتجاعی منطقه ای یا گسترده</a:t>
            </a:r>
          </a:p>
          <a:p>
            <a:pPr algn="r" rtl="1"/>
            <a:r>
              <a:rPr lang="fa-IR" dirty="0"/>
              <a:t>پوشش انواع کفپوش ها به دو شکل است :</a:t>
            </a:r>
          </a:p>
          <a:p>
            <a:pPr algn="r" rtl="1"/>
            <a:r>
              <a:rPr lang="fa-IR" dirty="0"/>
              <a:t>· چوب سخت</a:t>
            </a:r>
          </a:p>
          <a:p>
            <a:pPr algn="r" rtl="1"/>
            <a:r>
              <a:rPr lang="fa-IR" dirty="0"/>
              <a:t>· لاستیک</a:t>
            </a:r>
          </a:p>
          <a:p>
            <a:pPr algn="r" rtl="1"/>
            <a:r>
              <a:rPr lang="fa-IR" dirty="0"/>
              <a:t>هریک از این پوشش ها برای شرایط مختلفی ،مناسبت دارد.در حالت پوشش چوب سخت،شمامی توانید از انواع یک یا چند لایه استفاده کنید اما در پوشش های لاستیکی،این تنوع ها بر اساس تنوع مواد ،پدید می آید.</a:t>
            </a:r>
          </a:p>
          <a:p>
            <a:pPr algn="r" rtl="1"/>
            <a:endParaRPr lang="fa-IR" dirty="0"/>
          </a:p>
        </p:txBody>
      </p:sp>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fa-IR" smtClean="0"/>
              <a:t>4</a:t>
            </a:fld>
            <a:endParaRPr lang="fa-I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01" y="339502"/>
            <a:ext cx="3071933"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366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611560" y="411510"/>
            <a:ext cx="7632848" cy="4248471"/>
          </a:xfrm>
        </p:spPr>
        <p:txBody>
          <a:bodyPr>
            <a:normAutofit fontScale="62500" lnSpcReduction="20000"/>
          </a:bodyPr>
          <a:lstStyle/>
          <a:p>
            <a:pPr algn="r" rtl="1"/>
            <a:r>
              <a:rPr lang="fa-IR" dirty="0"/>
              <a:t>معروفترین مواد مورد استفاده در پوشش های لاستیکی ،عبارتند از:</a:t>
            </a:r>
          </a:p>
          <a:p>
            <a:pPr algn="r" rtl="1"/>
            <a:r>
              <a:rPr lang="fa-IR" dirty="0"/>
              <a:t>لینولئوم(</a:t>
            </a:r>
            <a:r>
              <a:rPr lang="en-US" dirty="0"/>
              <a:t>Linoleum)،</a:t>
            </a:r>
          </a:p>
          <a:p>
            <a:pPr algn="r" rtl="1"/>
            <a:r>
              <a:rPr lang="fa-IR" dirty="0"/>
              <a:t>کائو چو(</a:t>
            </a:r>
            <a:r>
              <a:rPr lang="en-US" dirty="0" err="1"/>
              <a:t>Caoutchouc</a:t>
            </a:r>
            <a:r>
              <a:rPr lang="en-US" dirty="0"/>
              <a:t>)</a:t>
            </a:r>
          </a:p>
          <a:p>
            <a:pPr algn="r" rtl="1"/>
            <a:r>
              <a:rPr lang="fa-IR" dirty="0"/>
              <a:t>وینیل(</a:t>
            </a:r>
            <a:r>
              <a:rPr lang="en-US" dirty="0"/>
              <a:t>Vinyl).</a:t>
            </a:r>
          </a:p>
          <a:p>
            <a:pPr algn="r" rtl="1"/>
            <a:r>
              <a:rPr lang="fa-IR" dirty="0"/>
              <a:t>پوشش های لاستیکی همراه با زیر کفهای خود به صورت یکپارچه و یک دست اجرا می شوند.</a:t>
            </a:r>
          </a:p>
          <a:p>
            <a:pPr algn="r" rtl="1"/>
            <a:r>
              <a:rPr lang="fa-IR" dirty="0"/>
              <a:t>کف چوبی ،کاربرد کمتری دارد، زیرا در شرایط انبساط و انقباض و متاثر از شرایط و سطوح مختلف رطوبت هوا،احتمالا دچار ترک،شکاف ،شکستگی و یا خمیدگی هائی در آن خواهد شد.</a:t>
            </a:r>
          </a:p>
          <a:p>
            <a:pPr algn="r" rtl="1"/>
            <a:r>
              <a:rPr lang="fa-IR" dirty="0"/>
              <a:t>· کفپوش ورزشی با پوشش چوب سخت چند لایه : با ضخامت بین 12-22 میلی متر ،دارای ساختار چند لایه است و انعطاف پذیری دارد.در شکل ،مدل نمونه دارای یک لایه فوقانی چوبی با ظرفیت تحمل بار بسیار بالا ،یک لایه تخته سه لائی ویک لایه به ضخامت یک بند انگشت از جنس چوب صنوبر ،ساخته شده است.</a:t>
            </a:r>
          </a:p>
          <a:p>
            <a:pPr algn="r" rtl="1"/>
            <a:r>
              <a:rPr lang="fa-IR" dirty="0"/>
              <a:t>· کفپوش ورزشی با پوشش چوب سخت یک لایه و بدون انعطاف: سخت و دارای اجزاء چوبی جامد یک لایه، با زبانه و شیارهای اتصال مربوط به آنها.</a:t>
            </a:r>
          </a:p>
          <a:p>
            <a:pPr algn="r" rtl="1"/>
            <a:r>
              <a:rPr lang="fa-IR" dirty="0"/>
              <a:t>کفپوش ورزشی با پوشش لاستیکی: باریک ،انعطاف پذیر و ساخته شده از انواع مواد لاستیکی.</a:t>
            </a:r>
          </a:p>
          <a:p>
            <a:pPr algn="r" rtl="1"/>
            <a:endParaRPr lang="fa-IR" dirty="0"/>
          </a:p>
        </p:txBody>
      </p:sp>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fa-IR" smtClean="0"/>
              <a:t>5</a:t>
            </a:fld>
            <a:endParaRPr lang="fa-IR"/>
          </a:p>
        </p:txBody>
      </p:sp>
    </p:spTree>
    <p:extLst>
      <p:ext uri="{BB962C8B-B14F-4D97-AF65-F5344CB8AC3E}">
        <p14:creationId xmlns:p14="http://schemas.microsoft.com/office/powerpoint/2010/main" val="41913695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fa-IR" smtClean="0"/>
              <a:t>6</a:t>
            </a:fld>
            <a:endParaRPr lang="fa-IR"/>
          </a:p>
        </p:txBody>
      </p:sp>
      <p:sp>
        <p:nvSpPr>
          <p:cNvPr id="6" name="Rectangle 3"/>
          <p:cNvSpPr>
            <a:spLocks noGrp="1" noChangeArrowheads="1"/>
          </p:cNvSpPr>
          <p:nvPr>
            <p:ph type="body" idx="2"/>
          </p:nvPr>
        </p:nvSpPr>
        <p:spPr bwMode="auto">
          <a:xfrm>
            <a:off x="323528" y="53461"/>
            <a:ext cx="7632848" cy="6140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sz="900" b="0" i="0" u="none" strike="noStrike" cap="none" normalizeH="0" baseline="0" dirty="0" smtClean="0">
                <a:ln>
                  <a:noFill/>
                </a:ln>
                <a:solidFill>
                  <a:srgbClr val="000000"/>
                </a:solidFill>
                <a:effectLst/>
                <a:latin typeface="Arial"/>
                <a:cs typeface="Tahoma" pitchFamily="34" charset="0"/>
              </a:rPr>
              <a:t>                                                                             </a:t>
            </a:r>
          </a:p>
          <a:p>
            <a:pPr marL="0" marR="0" lvl="0" indent="0" algn="r" defTabSz="914400" rtl="1" eaLnBrk="0" fontAlgn="base" latinLnBrk="0" hangingPunct="0">
              <a:lnSpc>
                <a:spcPct val="200000"/>
              </a:lnSpc>
              <a:spcBef>
                <a:spcPct val="0"/>
              </a:spcBef>
              <a:spcAft>
                <a:spcPct val="0"/>
              </a:spcAft>
              <a:buClrTx/>
              <a:buSzTx/>
              <a:buFontTx/>
              <a:buNone/>
              <a:tabLst/>
            </a:pPr>
            <a:r>
              <a:rPr kumimoji="0" lang="fa-IR" sz="900" b="0" i="0" u="none" strike="noStrike" cap="none" normalizeH="0" baseline="0" dirty="0" smtClean="0">
                <a:ln>
                  <a:noFill/>
                </a:ln>
                <a:solidFill>
                  <a:srgbClr val="000000"/>
                </a:solidFill>
                <a:effectLst/>
                <a:latin typeface="inherit"/>
                <a:cs typeface="Tahoma" pitchFamily="34" charset="0"/>
              </a:rPr>
              <a:t/>
            </a:r>
            <a:br>
              <a:rPr kumimoji="0" lang="fa-IR" sz="900" b="0" i="0" u="none" strike="noStrike" cap="none" normalizeH="0" baseline="0" dirty="0" smtClean="0">
                <a:ln>
                  <a:noFill/>
                </a:ln>
                <a:solidFill>
                  <a:srgbClr val="000000"/>
                </a:solidFill>
                <a:effectLst/>
                <a:latin typeface="inherit"/>
                <a:cs typeface="Tahoma" pitchFamily="34" charset="0"/>
              </a:rPr>
            </a:br>
            <a:r>
              <a:rPr kumimoji="0" lang="fa-IR" sz="1000" b="1" i="0" u="none" strike="noStrike" cap="none" normalizeH="0" baseline="0" dirty="0" smtClean="0">
                <a:ln>
                  <a:noFill/>
                </a:ln>
                <a:solidFill>
                  <a:srgbClr val="6681A7"/>
                </a:solidFill>
                <a:effectLst/>
                <a:latin typeface="inherit"/>
                <a:cs typeface="Tahoma" pitchFamily="34" charset="0"/>
              </a:rPr>
              <a:t>الزامات کفپوش ها بر اساس استانداردهای آلمان(</a:t>
            </a:r>
            <a:r>
              <a:rPr kumimoji="0" lang="en-US" sz="1000" b="1" i="0" u="none" strike="noStrike" cap="none" normalizeH="0" baseline="0" dirty="0" smtClean="0">
                <a:ln>
                  <a:noFill/>
                </a:ln>
                <a:solidFill>
                  <a:srgbClr val="6681A7"/>
                </a:solidFill>
                <a:effectLst/>
                <a:latin typeface="inherit"/>
                <a:cs typeface="Tahoma" pitchFamily="34" charset="0"/>
              </a:rPr>
              <a:t>DIN V 18032-2</a:t>
            </a:r>
            <a:r>
              <a:rPr kumimoji="0" lang="fa-IR" sz="1000" b="1" i="0" u="none" strike="noStrike" cap="none" normalizeH="0" baseline="0" dirty="0" smtClean="0">
                <a:ln>
                  <a:noFill/>
                </a:ln>
                <a:solidFill>
                  <a:srgbClr val="6681A7"/>
                </a:solidFill>
                <a:effectLst/>
                <a:latin typeface="inherit"/>
                <a:cs typeface="Tahoma" pitchFamily="34" charset="0"/>
              </a:rPr>
              <a:t>)</a:t>
            </a:r>
          </a:p>
          <a:p>
            <a:pPr marL="0" marR="0" lvl="0" indent="0" algn="justLow" defTabSz="914400" rtl="1" eaLnBrk="0" fontAlgn="base" latinLnBrk="0" hangingPunct="0">
              <a:lnSpc>
                <a:spcPct val="200000"/>
              </a:lnSpc>
              <a:spcBef>
                <a:spcPct val="0"/>
              </a:spcBef>
              <a:spcAft>
                <a:spcPct val="0"/>
              </a:spcAft>
              <a:buClrTx/>
              <a:buSzTx/>
              <a:buFontTx/>
              <a:buNone/>
              <a:tabLst/>
            </a:pPr>
            <a:r>
              <a:rPr kumimoji="0" lang="fa-IR" sz="900" b="1" i="0" u="none" strike="noStrike" cap="none" normalizeH="0" baseline="0" dirty="0" smtClean="0">
                <a:ln>
                  <a:noFill/>
                </a:ln>
                <a:solidFill>
                  <a:srgbClr val="000000"/>
                </a:solidFill>
                <a:effectLst/>
                <a:latin typeface="inherit"/>
                <a:cs typeface="Tahoma" pitchFamily="34" charset="0"/>
              </a:rPr>
              <a:t>1</a:t>
            </a:r>
            <a:r>
              <a:rPr kumimoji="0" lang="fa-IR" sz="1600" b="1" i="0" u="none" strike="noStrike" cap="none" normalizeH="0" baseline="0" dirty="0" smtClean="0">
                <a:ln>
                  <a:noFill/>
                </a:ln>
                <a:solidFill>
                  <a:srgbClr val="000000"/>
                </a:solidFill>
                <a:effectLst/>
                <a:latin typeface="inherit"/>
                <a:cs typeface="Titr" pitchFamily="2" charset="-78"/>
              </a:rPr>
              <a:t>. کاهش فشارضربه:</a:t>
            </a:r>
            <a:endParaRPr kumimoji="0" lang="fa-IR" sz="1600" b="0" i="0" u="none" strike="noStrike" cap="none" normalizeH="0" baseline="0" dirty="0" smtClean="0">
              <a:ln>
                <a:noFill/>
              </a:ln>
              <a:solidFill>
                <a:srgbClr val="000000"/>
              </a:solidFill>
              <a:effectLst/>
              <a:latin typeface="inherit"/>
              <a:cs typeface="Titr" pitchFamily="2" charset="-78"/>
            </a:endParaRPr>
          </a:p>
          <a:p>
            <a:pPr marL="0" marR="0" lvl="0" indent="0" algn="justLow" defTabSz="914400" rtl="1" eaLnBrk="0" fontAlgn="base" latinLnBrk="0" hangingPunct="0">
              <a:lnSpc>
                <a:spcPct val="200000"/>
              </a:lnSpc>
              <a:spcBef>
                <a:spcPct val="0"/>
              </a:spcBef>
              <a:spcAft>
                <a:spcPct val="0"/>
              </a:spcAft>
              <a:buClrTx/>
              <a:buSzTx/>
              <a:buFontTx/>
              <a:buNone/>
              <a:tabLst/>
            </a:pPr>
            <a:r>
              <a:rPr kumimoji="0" lang="fa-IR" sz="900" b="0" i="0" u="none" strike="noStrike" cap="none" normalizeH="0" baseline="0" dirty="0" smtClean="0">
                <a:ln>
                  <a:noFill/>
                </a:ln>
                <a:solidFill>
                  <a:srgbClr val="000000"/>
                </a:solidFill>
                <a:effectLst/>
                <a:latin typeface="Arial"/>
                <a:cs typeface="Tahoma" pitchFamily="34" charset="0"/>
              </a:rPr>
              <a:t> </a:t>
            </a:r>
            <a:r>
              <a:rPr kumimoji="0" lang="fa-IR" sz="1400" b="0" i="0" u="none" strike="noStrike" cap="none" normalizeH="0" baseline="0" dirty="0" smtClean="0">
                <a:ln>
                  <a:noFill/>
                </a:ln>
                <a:solidFill>
                  <a:srgbClr val="000000"/>
                </a:solidFill>
                <a:effectLst/>
                <a:latin typeface="Arial"/>
                <a:cs typeface="Tahoma" pitchFamily="34" charset="0"/>
              </a:rPr>
              <a:t>کاهش فشار قابلیتی در ساختار کفپوش است که ضربه ی ناشی از برخورد با کف را جذب می کند.توانائی کف در جذب این شوک یا ضربه،به میزان قابلیت ارتجاعی آن بستگی دارد و البته باید،به نحوی باشد که ورزشکار را از فشار ناخواسته به پا و کمر،برهاند.در این آزمون،ورزشکار نباید در معرض بیش از47 درصد فشار ناشی از ضربه (نیروی عکس العمل) قرار گیرد.</a:t>
            </a:r>
          </a:p>
          <a:p>
            <a:pPr marL="0" marR="0" lvl="0" indent="0" algn="justLow" defTabSz="914400" rtl="1" eaLnBrk="0" fontAlgn="base" latinLnBrk="0" hangingPunct="0">
              <a:lnSpc>
                <a:spcPct val="200000"/>
              </a:lnSpc>
              <a:spcBef>
                <a:spcPct val="0"/>
              </a:spcBef>
              <a:spcAft>
                <a:spcPct val="0"/>
              </a:spcAft>
              <a:buClrTx/>
              <a:buSzTx/>
              <a:buFontTx/>
              <a:buNone/>
              <a:tabLst/>
            </a:pPr>
            <a:r>
              <a:rPr kumimoji="0" lang="fa-IR" sz="1600" b="1" i="0" u="none" strike="noStrike" cap="none" normalizeH="0" baseline="0" dirty="0" smtClean="0">
                <a:ln>
                  <a:noFill/>
                </a:ln>
                <a:solidFill>
                  <a:srgbClr val="000000"/>
                </a:solidFill>
                <a:effectLst/>
                <a:latin typeface="inherit"/>
                <a:cs typeface="Titr" pitchFamily="2" charset="-78"/>
              </a:rPr>
              <a:t>2. استاندارد تغییرشکل:</a:t>
            </a:r>
            <a:endParaRPr kumimoji="0" lang="fa-IR" sz="1600" b="0" i="0" u="none" strike="noStrike" cap="none" normalizeH="0" baseline="0" dirty="0" smtClean="0">
              <a:ln>
                <a:noFill/>
              </a:ln>
              <a:solidFill>
                <a:srgbClr val="000000"/>
              </a:solidFill>
              <a:effectLst/>
              <a:latin typeface="inherit"/>
              <a:cs typeface="Titr" pitchFamily="2" charset="-78"/>
            </a:endParaRPr>
          </a:p>
          <a:p>
            <a:pPr marL="0" marR="0" lvl="0" indent="0" algn="justLow" defTabSz="914400" rtl="1" eaLnBrk="0" fontAlgn="base" latinLnBrk="0" hangingPunct="0">
              <a:lnSpc>
                <a:spcPct val="200000"/>
              </a:lnSpc>
              <a:spcBef>
                <a:spcPct val="0"/>
              </a:spcBef>
              <a:spcAft>
                <a:spcPct val="0"/>
              </a:spcAft>
              <a:buClrTx/>
              <a:buSzTx/>
              <a:buFontTx/>
              <a:buNone/>
              <a:tabLst/>
            </a:pPr>
            <a:r>
              <a:rPr kumimoji="0" lang="fa-IR" sz="1400" b="0" i="0" u="none" strike="noStrike" cap="none" normalizeH="0" baseline="0" dirty="0" smtClean="0">
                <a:ln>
                  <a:noFill/>
                </a:ln>
                <a:solidFill>
                  <a:srgbClr val="000000"/>
                </a:solidFill>
                <a:effectLst/>
                <a:latin typeface="Arial"/>
                <a:cs typeface="Tahoma" pitchFamily="34" charset="0"/>
              </a:rPr>
              <a:t> منظور ،تغییر شکل عمودی کفپوش ،تحت فشار بار روی آن است.حداقل خمیدگی یا فرو رفتگی باید 3/2میلی متر باشد.</a:t>
            </a:r>
          </a:p>
          <a:p>
            <a:pPr marL="0" marR="0" lvl="0" indent="0" algn="justLow" defTabSz="914400" rtl="1" eaLnBrk="0" fontAlgn="base" latinLnBrk="0" hangingPunct="0">
              <a:lnSpc>
                <a:spcPct val="200000"/>
              </a:lnSpc>
              <a:spcBef>
                <a:spcPct val="0"/>
              </a:spcBef>
              <a:spcAft>
                <a:spcPct val="0"/>
              </a:spcAft>
              <a:buClrTx/>
              <a:buSzTx/>
              <a:buFontTx/>
              <a:buNone/>
              <a:tabLst/>
            </a:pPr>
            <a:r>
              <a:rPr kumimoji="0" lang="fa-IR" sz="900" b="0" i="0" u="none" strike="noStrike" cap="none" normalizeH="0" baseline="0" dirty="0" smtClean="0">
                <a:ln>
                  <a:noFill/>
                </a:ln>
                <a:solidFill>
                  <a:srgbClr val="000000"/>
                </a:solidFill>
                <a:effectLst/>
                <a:latin typeface="Arial"/>
                <a:cs typeface="Tahoma" pitchFamily="34" charset="0"/>
              </a:rPr>
              <a:t> </a:t>
            </a: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900" b="0" i="0" u="none" strike="noStrike" cap="none" normalizeH="0" baseline="0" dirty="0" smtClean="0">
                <a:ln>
                  <a:noFill/>
                </a:ln>
                <a:solidFill>
                  <a:srgbClr val="000000"/>
                </a:solidFill>
                <a:effectLst/>
                <a:latin typeface="Arial"/>
                <a:cs typeface="Tahoma" pitchFamily="34" charset="0"/>
              </a:rPr>
              <a:t> </a:t>
            </a: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900" b="0" i="0" u="none" strike="noStrike" cap="none" normalizeH="0" baseline="0" dirty="0" smtClean="0">
                <a:ln>
                  <a:noFill/>
                </a:ln>
                <a:solidFill>
                  <a:srgbClr val="000000"/>
                </a:solidFill>
                <a:effectLst/>
                <a:latin typeface="Arial"/>
                <a:cs typeface="Tahoma" pitchFamily="34" charset="0"/>
              </a:rPr>
              <a:t> </a:t>
            </a:r>
          </a:p>
          <a:p>
            <a:pPr marL="0" marR="0" lvl="0" indent="0" algn="r" defTabSz="914400" rtl="1" eaLnBrk="0" fontAlgn="base" latinLnBrk="0" hangingPunct="0">
              <a:lnSpc>
                <a:spcPct val="100000"/>
              </a:lnSpc>
              <a:spcBef>
                <a:spcPct val="0"/>
              </a:spcBef>
              <a:spcAft>
                <a:spcPct val="0"/>
              </a:spcAft>
              <a:buClrTx/>
              <a:buSzTx/>
              <a:buFontTx/>
              <a:buNone/>
              <a:tabLst/>
            </a:pPr>
            <a:r>
              <a:rPr kumimoji="0" lang="fa-IR" sz="900" b="0" i="0" u="none" strike="noStrike" cap="none" normalizeH="0" baseline="0" dirty="0" smtClean="0">
                <a:ln>
                  <a:noFill/>
                </a:ln>
                <a:solidFill>
                  <a:srgbClr val="000000"/>
                </a:solidFill>
                <a:effectLst/>
                <a:latin typeface="Arial"/>
                <a:cs typeface="Tahoma" pitchFamily="34" charset="0"/>
              </a:rPr>
              <a:t>  </a:t>
            </a:r>
            <a:r>
              <a:rPr kumimoji="0" lang="fa-IR" sz="8400" b="0" i="0" u="none" strike="noStrike" cap="none" normalizeH="0" baseline="0" dirty="0" smtClean="0">
                <a:ln>
                  <a:noFill/>
                </a:ln>
                <a:solidFill>
                  <a:srgbClr val="000000"/>
                </a:solidFill>
                <a:effectLst/>
                <a:latin typeface="Arial"/>
                <a:cs typeface="Tahoma" pitchFamily="34" charset="0"/>
              </a:rPr>
              <a:t> </a:t>
            </a:r>
            <a:r>
              <a:rPr kumimoji="0" lang="fa-IR" sz="900" b="0" i="0" u="none" strike="noStrike" cap="none" normalizeH="0" baseline="0" dirty="0" smtClean="0">
                <a:ln>
                  <a:noFill/>
                </a:ln>
                <a:solidFill>
                  <a:srgbClr val="000000"/>
                </a:solidFill>
                <a:effectLst/>
                <a:latin typeface="Arial"/>
                <a:cs typeface="Tahoma" pitchFamily="34" charset="0"/>
              </a:rPr>
              <a:t>                                            </a:t>
            </a:r>
            <a:r>
              <a:rPr kumimoji="0" lang="fa-IR" sz="8400" b="0" i="0" u="none" strike="noStrike" cap="none" normalizeH="0" baseline="0" dirty="0" smtClean="0">
                <a:ln>
                  <a:noFill/>
                </a:ln>
                <a:solidFill>
                  <a:srgbClr val="000000"/>
                </a:solidFill>
                <a:effectLst/>
                <a:latin typeface="Arial"/>
                <a:cs typeface="Tahoma" pitchFamily="34" charset="0"/>
              </a:rPr>
              <a:t> </a:t>
            </a:r>
            <a:r>
              <a:rPr kumimoji="0" lang="fa-IR" sz="900" b="0" i="0" u="none" strike="noStrike" cap="none" normalizeH="0" baseline="0" dirty="0" smtClean="0">
                <a:ln>
                  <a:noFill/>
                </a:ln>
                <a:solidFill>
                  <a:srgbClr val="000000"/>
                </a:solidFill>
                <a:effectLst/>
                <a:latin typeface="Arial"/>
                <a:cs typeface="Tahoma" pitchFamily="34" charset="0"/>
              </a:rPr>
              <a:t>                                            </a:t>
            </a:r>
            <a:r>
              <a:rPr kumimoji="0" lang="fa-IR" sz="8400" b="0" i="0" u="none" strike="noStrike" cap="none" normalizeH="0" baseline="0" dirty="0" smtClean="0">
                <a:ln>
                  <a:noFill/>
                </a:ln>
                <a:solidFill>
                  <a:srgbClr val="000000"/>
                </a:solidFill>
                <a:effectLst/>
                <a:latin typeface="Arial"/>
                <a:cs typeface="Tahoma" pitchFamily="34" charset="0"/>
              </a:rPr>
              <a:t> </a:t>
            </a:r>
            <a:r>
              <a:rPr kumimoji="0" lang="fa-IR" sz="900" b="0" i="0" u="none" strike="noStrike" cap="none" normalizeH="0" baseline="0" dirty="0" smtClean="0">
                <a:ln>
                  <a:noFill/>
                </a:ln>
                <a:solidFill>
                  <a:srgbClr val="000000"/>
                </a:solidFill>
                <a:effectLst/>
                <a:latin typeface="Arial"/>
                <a:cs typeface="Tahoma" pitchFamily="34" charset="0"/>
              </a:rPr>
              <a:t>                                           </a:t>
            </a:r>
          </a:p>
        </p:txBody>
      </p:sp>
    </p:spTree>
    <p:extLst>
      <p:ext uri="{BB962C8B-B14F-4D97-AF65-F5344CB8AC3E}">
        <p14:creationId xmlns:p14="http://schemas.microsoft.com/office/powerpoint/2010/main" val="34910142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323528" y="267494"/>
            <a:ext cx="7848872" cy="4392487"/>
          </a:xfrm>
        </p:spPr>
        <p:txBody>
          <a:bodyPr>
            <a:normAutofit fontScale="70000" lnSpcReduction="20000"/>
          </a:bodyPr>
          <a:lstStyle/>
          <a:p>
            <a:pPr algn="r" rtl="1"/>
            <a:r>
              <a:rPr lang="fa-IR" sz="2300" dirty="0">
                <a:cs typeface="Titr" pitchFamily="2" charset="-78"/>
              </a:rPr>
              <a:t>3. کنترل تغییر شکل:</a:t>
            </a:r>
          </a:p>
          <a:p>
            <a:pPr algn="r" rtl="1"/>
            <a:r>
              <a:rPr lang="fa-IR" dirty="0"/>
              <a:t> گسترهء حوزه تغییر شکل ،در شعاع 500میلی متری از نقطه با ضربه ی عمودی باشد (با انداختن یک وزنه ی 20 کیلوگرمی بر روی آن ،حد اکثر اختلاف در تغییر شکل 15درصد باشد.</a:t>
            </a:r>
          </a:p>
          <a:p>
            <a:pPr algn="r" rtl="1"/>
            <a:r>
              <a:rPr lang="fa-IR" sz="2300" dirty="0">
                <a:cs typeface="Titr" pitchFamily="2" charset="-78"/>
              </a:rPr>
              <a:t>4. برگشت توپ</a:t>
            </a:r>
          </a:p>
          <a:p>
            <a:pPr algn="r" rtl="1"/>
            <a:r>
              <a:rPr lang="fa-IR" dirty="0"/>
              <a:t>: بالاترین درصد ارتفاعی که یک توپ بسکتبال ،در اثر برخورد به بالا برگشت می کند باید حداقل 90درصد یا کمتر در مقایسه با زمین های سخت غیر قابل ارتجاع باشد.</a:t>
            </a:r>
          </a:p>
          <a:p>
            <a:pPr algn="r" rtl="1"/>
            <a:r>
              <a:rPr lang="fa-IR" dirty="0"/>
              <a:t>دراین آزمون توپ از فاصله یک متر و هشتاد سانتی متری بر روی کف سیمانی و کفپوش ورزشی رها شده و مورد مقایسه ،قرار می گیرند</a:t>
            </a:r>
          </a:p>
          <a:p>
            <a:pPr algn="r" rtl="1"/>
            <a:r>
              <a:rPr lang="fa-IR" sz="2300" dirty="0">
                <a:cs typeface="Titr" pitchFamily="2" charset="-78"/>
              </a:rPr>
              <a:t>5. میزان سُر بودن (اصطکاک):</a:t>
            </a:r>
          </a:p>
          <a:p>
            <a:pPr algn="r" rtl="1"/>
            <a:r>
              <a:rPr lang="fa-IR" dirty="0"/>
              <a:t>میزان اجازه برای چرخیدن در حرکات مختلف بر روی کف و سر نخوردن روی آن است (حداکثر در فاصله 4/0تا6/0میلی متر).</a:t>
            </a:r>
          </a:p>
          <a:p>
            <a:pPr algn="r" rtl="1"/>
            <a:r>
              <a:rPr lang="fa-IR" sz="2300" b="1" dirty="0">
                <a:cs typeface="Titr" pitchFamily="2" charset="-78"/>
              </a:rPr>
              <a:t>6. عکس العمل در برابر بارهای غلتان (مثل چرخ):</a:t>
            </a:r>
          </a:p>
          <a:p>
            <a:pPr algn="r" rtl="1"/>
            <a:r>
              <a:rPr lang="fa-IR" dirty="0"/>
              <a:t>حداقل فشاری که باعث آسیب به کف نباشد،1500 نیوتن است.</a:t>
            </a:r>
          </a:p>
          <a:p>
            <a:pPr algn="r" rtl="1"/>
            <a:endParaRPr lang="fa-IR" dirty="0"/>
          </a:p>
        </p:txBody>
      </p:sp>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fa-IR" smtClean="0"/>
              <a:t>7</a:t>
            </a:fld>
            <a:endParaRPr lang="fa-IR"/>
          </a:p>
        </p:txBody>
      </p:sp>
    </p:spTree>
    <p:extLst>
      <p:ext uri="{BB962C8B-B14F-4D97-AF65-F5344CB8AC3E}">
        <p14:creationId xmlns:p14="http://schemas.microsoft.com/office/powerpoint/2010/main" val="521709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179512" y="267494"/>
            <a:ext cx="7776864" cy="4392488"/>
          </a:xfrm>
        </p:spPr>
        <p:txBody>
          <a:bodyPr>
            <a:normAutofit fontScale="62500" lnSpcReduction="20000"/>
          </a:bodyPr>
          <a:lstStyle/>
          <a:p>
            <a:pPr algn="r" rtl="1"/>
            <a:r>
              <a:rPr lang="fa-IR" dirty="0">
                <a:cs typeface="Titr" pitchFamily="2" charset="-78"/>
              </a:rPr>
              <a:t>کفپوش تاتامی چیست</a:t>
            </a:r>
            <a:r>
              <a:rPr lang="fa-IR" dirty="0" smtClean="0">
                <a:cs typeface="Titr" pitchFamily="2" charset="-78"/>
              </a:rPr>
              <a:t>؟</a:t>
            </a:r>
          </a:p>
          <a:p>
            <a:pPr marL="50800" indent="0" algn="r" rtl="1">
              <a:buNone/>
            </a:pPr>
            <a:endParaRPr lang="fa-IR" dirty="0">
              <a:cs typeface="Titr" pitchFamily="2" charset="-78"/>
            </a:endParaRPr>
          </a:p>
          <a:p>
            <a:pPr algn="r" rtl="1"/>
            <a:r>
              <a:rPr lang="fa-IR" dirty="0"/>
              <a:t>کفپوش های بسیاری به عنوان کفپوش ورزشی مورد استفاده قرار می گیرند، اما بهترین آن ها کفپوش تاتامی می باشد که از فوم </a:t>
            </a:r>
            <a:r>
              <a:rPr lang="en-US" dirty="0"/>
              <a:t>Eva </a:t>
            </a:r>
            <a:r>
              <a:rPr lang="fa-IR" dirty="0"/>
              <a:t>تولید شده است. از کفپوش تاتامی ورزشی در بسیاری از ورزش ها و سالن های ورزشی از جمله ورزش ایروبیک، سالن های بدنسازی، ورزش های رزمی مانند کاراته، جودو، تکواندو، کیک بوکسیگ و ... استفاده می شود.</a:t>
            </a:r>
          </a:p>
          <a:p>
            <a:pPr algn="r" rtl="1"/>
            <a:endParaRPr lang="fa-IR" dirty="0"/>
          </a:p>
          <a:p>
            <a:pPr algn="r" rtl="1"/>
            <a:r>
              <a:rPr lang="fa-IR" dirty="0"/>
              <a:t>امروزه کفپوش تاتامی به عنوان کفپوش استاندارد بسیاری از ورزش ها معرفی شده است، به گونه ای که تمام مدیران سالن های ورزشی ملزم به خرید کفپوش تاتامی استاندارد برای سالن خود شده اند. در مسابقات جهانی و المپیک نیز استفاده فراوانی از کفپوش تاتامی می شود. برای مثال در المپیک برای 3 مسابقه و در سایر مسابقات جهانی برای 11 رشته ورزشی از کفپوش تاتامی برای پوشش کف زمین استفاده می گردد.</a:t>
            </a:r>
          </a:p>
          <a:p>
            <a:pPr algn="r" rtl="1"/>
            <a:endParaRPr lang="fa-IR" dirty="0"/>
          </a:p>
          <a:p>
            <a:pPr algn="r" rtl="1"/>
            <a:r>
              <a:rPr lang="fa-IR" dirty="0"/>
              <a:t>علت اصلی فراگیری کفپوش تاتامی در دنیای ورزش، ویژگی های منحصر به فرد آن است. در ادامه مقاله درخصوص ویژگی های تاتامی نکاتی ذکر خواهیم کرد.</a:t>
            </a:r>
          </a:p>
          <a:p>
            <a:pPr algn="r" rtl="1"/>
            <a:endParaRPr lang="fa-IR" dirty="0"/>
          </a:p>
        </p:txBody>
      </p:sp>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fa-IR" smtClean="0"/>
              <a:t>8</a:t>
            </a:fld>
            <a:endParaRPr lang="fa-IR"/>
          </a:p>
        </p:txBody>
      </p:sp>
    </p:spTree>
    <p:extLst>
      <p:ext uri="{BB962C8B-B14F-4D97-AF65-F5344CB8AC3E}">
        <p14:creationId xmlns:p14="http://schemas.microsoft.com/office/powerpoint/2010/main" val="2789273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179512" y="483518"/>
            <a:ext cx="8208912" cy="4104456"/>
          </a:xfrm>
        </p:spPr>
        <p:txBody>
          <a:bodyPr>
            <a:normAutofit fontScale="70000" lnSpcReduction="20000"/>
          </a:bodyPr>
          <a:lstStyle/>
          <a:p>
            <a:pPr algn="r" rtl="1"/>
            <a:r>
              <a:rPr lang="fa-IR" b="1" dirty="0">
                <a:cs typeface="Titr" pitchFamily="2" charset="-78"/>
              </a:rPr>
              <a:t> ویژگی های کفپوش تاتامی ورزشی:</a:t>
            </a:r>
          </a:p>
          <a:p>
            <a:pPr algn="r" rtl="1"/>
            <a:r>
              <a:rPr lang="fa-IR" dirty="0"/>
              <a:t>تاتامی ورزشی در ضخامت های متنوع میان 10 تا 50 میلی متر تولید می شود.</a:t>
            </a:r>
          </a:p>
          <a:p>
            <a:pPr algn="r" rtl="1"/>
            <a:r>
              <a:rPr lang="fa-IR" dirty="0"/>
              <a:t>کفپوش تاتامی مناسب برای هر ورزش ویژگی های خود را دارد. تفاوت این کفپوش های تاتامی در ضخامت، ابعاد، رنگبندی و میزان قدرت ضربه گیری آن است. بنابراین در هنگام خرید کفپوش تاتامی حتما رشته ورزشی خود را به فروشنده یادآوری کنید.</a:t>
            </a:r>
          </a:p>
          <a:p>
            <a:pPr algn="r" rtl="1"/>
            <a:r>
              <a:rPr lang="fa-IR" dirty="0"/>
              <a:t>قدرت ضربه گیری و خاصیت ارتجاعی کفپوش تاتامی ورزشی بالاست. بنابراین در سالن های ورزشی که همواره احتمال آسیب دیدگی برای ورزشکار وجود دارد، وجود تاتامی الزامی است.</a:t>
            </a:r>
          </a:p>
          <a:p>
            <a:pPr algn="r" rtl="1"/>
            <a:r>
              <a:rPr lang="fa-IR" dirty="0"/>
              <a:t>کفپوش تاتامی ورزشی بسیار سبک است، بنابراین حمل و نقل آن راحت بوده و نیازی به هزینه زیادی ندارد.</a:t>
            </a:r>
          </a:p>
          <a:p>
            <a:pPr algn="r" rtl="1"/>
            <a:r>
              <a:rPr lang="fa-IR" dirty="0"/>
              <a:t>کفپوش تاتامی ورزشی را می توان تنها با کنار هم قرار دادن پازل ها به راحتی نصب کرد. </a:t>
            </a:r>
          </a:p>
          <a:p>
            <a:pPr algn="r" rtl="1"/>
            <a:r>
              <a:rPr lang="fa-IR" dirty="0"/>
              <a:t>کفپوش تاتامی ورزشی در رنگبندی متنوعی تولید می شود. اگر مشتری نیاز به طرح خاصی از تاتامی داشته باشد، امکان چاپ آن بر روی تاتامی ورزشی وجود دارد.</a:t>
            </a:r>
          </a:p>
          <a:p>
            <a:pPr algn="r" rtl="1"/>
            <a:endParaRPr lang="fa-IR" dirty="0"/>
          </a:p>
        </p:txBody>
      </p:sp>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fa-IR" smtClean="0"/>
              <a:t>9</a:t>
            </a:fld>
            <a:endParaRPr lang="fa-IR"/>
          </a:p>
        </p:txBody>
      </p:sp>
    </p:spTree>
    <p:extLst>
      <p:ext uri="{BB962C8B-B14F-4D97-AF65-F5344CB8AC3E}">
        <p14:creationId xmlns:p14="http://schemas.microsoft.com/office/powerpoint/2010/main" val="23061362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TotalTime>
  <Words>2895</Words>
  <Application>Microsoft Office PowerPoint</Application>
  <PresentationFormat>On-screen Show (16:9)</PresentationFormat>
  <Paragraphs>221</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کفپوش سالن های چند منظوره </vt:lpstr>
      <vt:lpstr>PowerPoint Presentation</vt:lpstr>
      <vt:lpstr>کفپوش پی وی سی(pvc)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نکات کفپوش ورزشی </vt:lpstr>
      <vt:lpstr>PowerPoint Presentation</vt:lpstr>
      <vt:lpstr>PowerPoint Presentation</vt:lpstr>
      <vt:lpstr>کفپوش ورزشی پلی یورتان </vt:lpstr>
      <vt:lpstr>PowerPoint Presentation</vt:lpstr>
      <vt:lpstr>PowerPoint Presentation</vt:lpstr>
      <vt:lpstr>PowerPoint Presentation</vt:lpstr>
      <vt:lpstr>لایه نهایی کفپوش ورزشی پلی یورتان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طبقه بندی انواع کفپوش ورزشی(Sport Flooring)داخل سالن </dc:title>
  <cp:lastModifiedBy>TOSHIBA</cp:lastModifiedBy>
  <cp:revision>20</cp:revision>
  <dcterms:modified xsi:type="dcterms:W3CDTF">2019-11-24T05:58:48Z</dcterms:modified>
</cp:coreProperties>
</file>