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83" autoAdjust="0"/>
  </p:normalViewPr>
  <p:slideViewPr>
    <p:cSldViewPr>
      <p:cViewPr varScale="1">
        <p:scale>
          <a:sx n="50" d="100"/>
          <a:sy n="50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85EB9-CF3D-4492-9F28-3B7FFC2D90B8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84BC2-E842-4EC3-982F-725F88397E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230031-6240-47A4-92B1-347CFD38D7B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669EA36-75CA-489F-9C51-D57C9B1E28B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>
                <a:cs typeface="Arial" charset="0"/>
              </a:rPr>
              <a:t>احمد خاك زاد شهريور 1387</a:t>
            </a:r>
            <a:endParaRPr lang="en-US" smtClean="0">
              <a:cs typeface="Arial" charset="0"/>
            </a:endParaRP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689E25-6D98-4DF9-A6BB-1A798A965C70}" type="slidenum">
              <a:rPr lang="ar-SA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309250" name="Object 2"/>
          <p:cNvGraphicFramePr>
            <a:graphicFrameLocks noChangeAspect="1"/>
          </p:cNvGraphicFramePr>
          <p:nvPr/>
        </p:nvGraphicFramePr>
        <p:xfrm>
          <a:off x="539750" y="1844675"/>
          <a:ext cx="7561263" cy="3168650"/>
        </p:xfrm>
        <a:graphic>
          <a:graphicData uri="http://schemas.openxmlformats.org/presentationml/2006/ole">
            <p:oleObj spid="_x0000_s1026" name="CorelDRAW" r:id="rId4" imgW="4390920" imgH="2509560" progId="CorelDRAW.Graphic.10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9512" y="836713"/>
          <a:ext cx="8964488" cy="577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122"/>
                <a:gridCol w="2241122"/>
                <a:gridCol w="2241122"/>
                <a:gridCol w="2241122"/>
              </a:tblGrid>
              <a:tr h="864095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نمونه شغل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ویژگی شخصیتی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نوع شغل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ویژگی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699922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کشاورز، مکانیک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مقاوم، با ثبات و کم رو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ترجیح دادن</a:t>
                      </a:r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 کارهای فیزیک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واقع گرا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1042049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اقتصاددان،</a:t>
                      </a:r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 ریاضی دان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مستقل، کنجکاو و تحلیل گر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کارهایی که همراه با فکر کردن و سازماندهی باشد را دوست دارند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کاوشگر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729435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معلم و مشاور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صیمیمی،</a:t>
                      </a:r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 گرم و دارای روحیه همکاری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کارهایی که در ارتباط با کمک به دیگران باشد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اجتماعی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729435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حسابدار و مدیر شرکت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سازشکار و عملگرا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کارهای قانونمند و دارو</a:t>
                      </a:r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 منظم را دوست دارند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سنت گرا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1004235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وکیل، مسئول روابط</a:t>
                      </a:r>
                      <a:r>
                        <a:rPr lang="fa-IR" sz="20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 عمومی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دارای اعتماد به نفس و جاه طلب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کارهایی که جنبه گفتاری داشته باشد دوست دارد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سوداگر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922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نقاش، موسیقی دان، نوازنده، نویسنده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رویایی و احساساتی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کارهای غیرمنظم و مبهم را دوست دارند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ysClr val="windowText" lastClr="000000"/>
                          </a:solidFill>
                          <a:cs typeface="B Nazanin" pitchFamily="2" charset="-78"/>
                        </a:rPr>
                        <a:t>هنرگرا</a:t>
                      </a:r>
                      <a:endParaRPr lang="en-US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رابطه بین مشاغل و شخصیت</a:t>
            </a:r>
            <a:endParaRPr lang="en-US" sz="36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فرآیندی است که فرد برای معنا بخشیدن به محیط، احساس خود را بیان می کند.</a:t>
            </a:r>
          </a:p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هر یک از ما از دیدگاههای مختلفی به محیط نگاه میکنیم و واقعیت را آنگونه که هست نمیبینیم بلکه چیزی را که میبینیم تفسیر کرده و آنرا به عنوان واقعیت می پذیریم.</a:t>
            </a:r>
          </a:p>
          <a:p>
            <a:pPr algn="r" rtl="1"/>
            <a:endParaRPr lang="fa-IR" sz="2800" dirty="0" smtClean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  <a:p>
            <a:pPr algn="r" rtl="1"/>
            <a:r>
              <a:rPr lang="fa-IR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عواملی که بر ادراک تاثیر می گذارند:</a:t>
            </a:r>
          </a:p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1- ویژگیهای شخصی فرد مانند نگرش، شخصیت، علاقه، تجربیات گذشته و انتظارات</a:t>
            </a:r>
          </a:p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موضوع مورد مشاهده که جهت تفسیر قرار میگیرد</a:t>
            </a:r>
          </a:p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زمان دیدن موضوع</a:t>
            </a:r>
          </a:p>
          <a:p>
            <a:pPr algn="r" rtl="1"/>
            <a:r>
              <a:rPr lang="fa-IR" sz="28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موقعیت محلی موضوع شامل مقدار نور و حرارت یا هر عاملی که بر توجه ما اثر بگذارد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3) ادراک</a:t>
            </a:r>
            <a:endParaRPr lang="en-US" sz="4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تعریف: هر نوع تغییر نسبتا دائمی که در نتیجه نوعی تجربه در رفتار رخ می دهد.</a:t>
            </a:r>
          </a:p>
          <a:p>
            <a:pPr algn="just" rtl="1">
              <a:buNone/>
            </a:pPr>
            <a:endParaRPr lang="fa-IR" sz="3200" dirty="0" smtClean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یادگیری بر پایه رابطه علت و معلولی گذارده شده است که میگوید رفتار تابع نتایجی آن هست یعنی رفتاری که نتایج مطلوب داشته باشد تکرار خواهد شد و رفتاری که نتیجه ای نامطلوب داشته باشد تکرار نمی شود که منظور از نتیجه مطلوب پول، ارتقای مقام ، ستایش و... می باشد.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4) یادگیری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کلید اصلی در فرایند یادگیری مربوط به دو تئوری شکل دهی و الگو سازی می باشد که شکل دهی همان آزمون و خطاست که با خطاها تجربیات افزایش یافته و منجر به یادگیری و تغییر رفتار میشود این نوع یادگیری آهنگ کندی دارد</a:t>
            </a: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.</a:t>
            </a:r>
          </a:p>
          <a:p>
            <a:pPr algn="r" rtl="1">
              <a:buNone/>
            </a:pPr>
            <a:endParaRPr lang="fa-IR" sz="3200" dirty="0" smtClean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الگو سازی مشاهده رفتار دیگران و عمل مطابق آنها خواهد بود و این فرایند همانند کاری است که در مدرسه انجام میشود. </a:t>
            </a:r>
          </a:p>
          <a:p>
            <a:pPr algn="r" rtl="1"/>
            <a:endParaRPr lang="fa-IR" sz="3200" dirty="0" smtClean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فرآیند یادگیری</a:t>
            </a:r>
          </a:p>
          <a:p>
            <a:pPr algn="r" rtl="1">
              <a:buNone/>
            </a:pPr>
            <a:r>
              <a:rPr lang="fa-IR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                                                        شکل </a:t>
            </a:r>
            <a:r>
              <a:rPr lang="fa-IR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دادن</a:t>
            </a:r>
          </a:p>
          <a:p>
            <a:pPr algn="r" rtl="1">
              <a:buNone/>
            </a:pPr>
            <a:r>
              <a:rPr lang="fa-IR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fa-IR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محیط            علت و معلول                                              رفتار</a:t>
            </a:r>
          </a:p>
          <a:p>
            <a:pPr algn="r" rtl="1">
              <a:buNone/>
            </a:pPr>
            <a:r>
              <a:rPr lang="fa-IR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                                                        الگوسازی</a:t>
            </a:r>
            <a:endParaRPr lang="en-US" dirty="0" smtClean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092280" y="53732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139952" y="5661248"/>
            <a:ext cx="108012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139952" y="4941168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979712" y="5013176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1979712" y="5445224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منظور از رضایت شغلی چیست و عوامل تعیین کننده رضایت شغلی را نام ببرید؟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5 ویژگی شخصیتی شاخص مایرز-بریگز را توضیح دهید؟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دارای کانون کنترل درونی و بیرونی را مقایسه کنید؟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خودکامه چه خصوصیاتی دارند؟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سوداگر چه نوع شغلی بر می گزینند و دارای چه ویژگیهای می باشند؟ 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چه عواملی بر ادراک تاثیر می گذارند؟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فرایند یادگیری را با رسم نمودار توضیح دهید؟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سؤالات پایان فصل</a:t>
            </a:r>
            <a:endParaRPr lang="en-US" sz="4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3370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rtl="1">
              <a:buNone/>
            </a:pPr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با سپاس از توجه شما</a:t>
            </a:r>
          </a:p>
          <a:p>
            <a:pPr algn="ctr" rtl="1">
              <a:buNone/>
            </a:pPr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موفق باشید</a:t>
            </a:r>
            <a:endParaRPr lang="en-US" sz="5400" dirty="0" smtClean="0">
              <a:solidFill>
                <a:schemeClr val="bg1"/>
              </a:solidFill>
              <a:cs typeface="B Titr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فصل مبانی رفتار فرد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B Titr" pitchFamily="2" charset="-78"/>
              </a:rPr>
              <a:t>استاد: رضا رجب زاده</a:t>
            </a:r>
            <a:endParaRPr lang="en-US" sz="24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305800" cy="2736304"/>
          </a:xfrm>
        </p:spPr>
        <p:txBody>
          <a:bodyPr/>
          <a:lstStyle/>
          <a:p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رفتار سازمانی</a:t>
            </a:r>
            <a:b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دوشنبه 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ساعت 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16-14</a:t>
            </a:r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</a:br>
            <a:endParaRPr lang="en-US" sz="54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ارزیابی درباره شی، فرد یا رویدادی(چه مطلوب یا نامطلوب) نگرش را تشکیل می دهند مثلا جمله من کارم را دوست دارم نگرش فرد در مورد شغلش است.</a:t>
            </a:r>
          </a:p>
          <a:p>
            <a:pPr algn="just" rtl="1"/>
            <a:endParaRPr lang="en-US" sz="3200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cs typeface="B Nazanin" pitchFamily="2" charset="-78"/>
            </a:endParaRPr>
          </a:p>
          <a:p>
            <a:pPr algn="just" rtl="1">
              <a:buNone/>
            </a:pPr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در این فصل نگرش رضایت شغلی را بررسی می کنیم:</a:t>
            </a:r>
          </a:p>
          <a:p>
            <a:pPr algn="just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رضایت شغلی: منظور از رضایت شغلی، نگرش کارکنان در مورد کار می باشد که نگرش مثبت به معنای رضایت شغلی بالا و نگرش منفی به معنای رضایت شغلی پائین می باشد و بطور کلی منظور از نگرش کارکنان همان رضایت شغلی می باشد.</a:t>
            </a:r>
            <a:endParaRPr lang="en-US" sz="3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1) نگرش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1) گیرایی کار: 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آزادی عمل در شغل، احساس لذت از شغل</a:t>
            </a:r>
          </a:p>
          <a:p>
            <a:pPr algn="r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2) پاداش بر اساس عدل و مساوات</a:t>
            </a:r>
          </a:p>
          <a:p>
            <a:pPr algn="r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3) حمایت از فرد در شرایط کار</a:t>
            </a:r>
          </a:p>
          <a:p>
            <a:pPr algn="r" rtl="1"/>
            <a:r>
              <a:rPr lang="fa-IR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4) داشتن همکاران صمیمی</a:t>
            </a:r>
            <a:endParaRPr lang="en-US" sz="3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عوامل تعیین کننده رضایت شغلی</a:t>
            </a:r>
            <a:endParaRPr lang="en-US" sz="36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itchFamily="2" charset="-78"/>
              </a:rPr>
              <a:t>شخصیت مجموعه ای از ویژگیهای روانی دو سویه است که بدان طریق افراد را طبقه بندی میکنیم: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2) شخصیت</a:t>
            </a:r>
            <a:endParaRPr lang="en-US" sz="4400" dirty="0"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640" y="3140968"/>
          <a:ext cx="6096000" cy="244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متجاوز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خوددار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باهوش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کم هوش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پایدار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احساساتی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سلطه گر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ln>
                            <a:solidFill>
                              <a:schemeClr val="bg1"/>
                            </a:solidFill>
                          </a:ln>
                          <a:cs typeface="B Nazanin" pitchFamily="2" charset="-78"/>
                        </a:rPr>
                        <a:t>سلطه پذیر</a:t>
                      </a:r>
                      <a:endParaRPr lang="en-US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این شاخص دارای 5 ویژگی شخصیتی است که عبارتند از:</a:t>
            </a:r>
          </a:p>
          <a:p>
            <a:pPr marL="514350" indent="-514350" algn="r" rtl="1">
              <a:buAutoNum type="arabicParenR"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برونگرا: </a:t>
            </a:r>
            <a:r>
              <a:rPr lang="fa-IR" sz="3200" dirty="0" smtClean="0">
                <a:solidFill>
                  <a:sysClr val="windowText" lastClr="000000"/>
                </a:solidFill>
                <a:cs typeface="B Nazanin" pitchFamily="2" charset="-78"/>
              </a:rPr>
              <a:t>افرادیکه پیوسته ابراز نظر میکنند</a:t>
            </a:r>
          </a:p>
          <a:p>
            <a:pPr marL="514350" indent="-514350" algn="r" rtl="1">
              <a:buAutoNum type="arabicParenR"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سازشکار: </a:t>
            </a:r>
            <a:r>
              <a:rPr lang="fa-IR" sz="3200" dirty="0" smtClean="0">
                <a:solidFill>
                  <a:sysClr val="windowText" lastClr="000000"/>
                </a:solidFill>
                <a:cs typeface="B Nazanin" pitchFamily="2" charset="-78"/>
              </a:rPr>
              <a:t>دارای روح همکاری و قابل اعتماد</a:t>
            </a:r>
          </a:p>
          <a:p>
            <a:pPr marL="514350" indent="-514350" algn="r" rtl="1">
              <a:buAutoNum type="arabicParenR"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با وجدان: </a:t>
            </a:r>
            <a:r>
              <a:rPr lang="fa-IR" sz="3200" dirty="0" smtClean="0">
                <a:solidFill>
                  <a:sysClr val="windowText" lastClr="000000"/>
                </a:solidFill>
                <a:cs typeface="B Nazanin" pitchFamily="2" charset="-78"/>
              </a:rPr>
              <a:t>مسئولیت پذیر و هدف گرا</a:t>
            </a:r>
          </a:p>
          <a:p>
            <a:pPr marL="514350" indent="-514350" algn="r" rtl="1">
              <a:buAutoNum type="arabicParenR"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احساسات با ثبات: </a:t>
            </a:r>
            <a:r>
              <a:rPr lang="fa-IR" sz="3200" dirty="0" smtClean="0">
                <a:solidFill>
                  <a:sysClr val="windowText" lastClr="000000"/>
                </a:solidFill>
                <a:cs typeface="B Nazanin" pitchFamily="2" charset="-78"/>
              </a:rPr>
              <a:t>آرام و در برابر تنش احساس امنیت میکنند</a:t>
            </a:r>
          </a:p>
          <a:p>
            <a:pPr marL="514350" indent="-514350" algn="r" rtl="1">
              <a:buAutoNum type="arabicParenR"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با آغوش باز تجربه می آموزند: </a:t>
            </a:r>
            <a:r>
              <a:rPr lang="fa-IR" sz="3200" dirty="0" smtClean="0">
                <a:solidFill>
                  <a:sysClr val="windowText" lastClr="000000"/>
                </a:solidFill>
                <a:cs typeface="B Nazanin" pitchFamily="2" charset="-78"/>
              </a:rPr>
              <a:t>خیال پرداز، هنرگرا و اهل تعقل </a:t>
            </a:r>
            <a:endParaRPr lang="en-US" sz="3200" dirty="0">
              <a:solidFill>
                <a:sysClr val="windowText" lastClr="000000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شاخص مایرز-بریگز</a:t>
            </a:r>
            <a:endParaRPr lang="en-US" sz="36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1) کانون کنترل</a:t>
            </a:r>
          </a:p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دارای کانون کنترل درونی بر این باورند که میتوانند سرنوشت خویش را رقم بزنند ولی افراد دارای کانون کنترل بیرونی، زندگی خود را دستاویز عوامل خارجی می دانند و کمتر به کار و شغل علاقه نشان میدهند و شغلشان آنها را ارضا نمی کند.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سایر ویژگی های شخصیتی</a:t>
            </a:r>
            <a:endParaRPr lang="en-US" sz="36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2) </a:t>
            </a:r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خودکامگی</a:t>
            </a:r>
            <a:b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</a:br>
            <a:endParaRPr lang="fa-IR" sz="3600" dirty="0" smtClean="0">
              <a:solidFill>
                <a:schemeClr val="bg1"/>
              </a:solidFill>
              <a:cs typeface="B Titr" pitchFamily="2" charset="-78"/>
            </a:endParaRPr>
          </a:p>
          <a:p>
            <a:pPr algn="r" rtl="1">
              <a:buNone/>
            </a:pPr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خودکامه بر این باورند که در سازمان اختلاف طبقاتی و قدرت داشته باشد و دارای خصوصیات زیر است: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 بسیار دقیق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قضاوت در مورد دیگران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احساس کوچکی نسبت به مقام بالاتر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استثمار زیردستان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بی اعتماد بودن به همه چیز</a:t>
            </a:r>
          </a:p>
          <a:p>
            <a:pPr algn="r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مقاومت در برابر تغییر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r" rtl="1">
              <a:buNone/>
            </a:pP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3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) سازش با عوامل محیطی</a:t>
            </a:r>
          </a:p>
          <a:p>
            <a:pPr algn="r" rtl="1">
              <a:buNone/>
            </a:pPr>
            <a:endParaRPr lang="fa-IR" sz="3200" dirty="0" smtClean="0">
              <a:solidFill>
                <a:schemeClr val="bg1"/>
              </a:solidFill>
              <a:cs typeface="B Titr" pitchFamily="2" charset="-78"/>
            </a:endParaRPr>
          </a:p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.افرادی که بهتر بتوانند خود را با محیط وفق دهند ثبات رفتاری نداشته و میتوانند در شرایط گوناگون رفتارهای مختلفی داشته باشند و حقیقت خویش را پنهان نگه میدارند و به علائم خارجی توجهی دقیق دارند.</a:t>
            </a:r>
          </a:p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ولی افرادی که براحتی خود را با شرایط وفق نمیدهند از نظر رفتاری ثبات دارند.</a:t>
            </a:r>
          </a:p>
          <a:p>
            <a:pPr algn="just" rtl="1"/>
            <a:r>
              <a:rPr lang="fa-IR" sz="3200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cs typeface="B Nazanin" pitchFamily="2" charset="-78"/>
              </a:rPr>
              <a:t>افراد سازشکار در سازمان موفقترند زیرا در رویارویی با مخاطبان مختلف به شکلهای مختلف در می آیند.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610</TotalTime>
  <Words>845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Paper</vt:lpstr>
      <vt:lpstr>CorelDRAW 10.0 Graphic</vt:lpstr>
      <vt:lpstr>Slide 1</vt:lpstr>
      <vt:lpstr>  رفتار سازمانی  دوشنبه ساعت 16-14 </vt:lpstr>
      <vt:lpstr>1) نگرش</vt:lpstr>
      <vt:lpstr>عوامل تعیین کننده رضایت شغلی</vt:lpstr>
      <vt:lpstr>2) شخصیت</vt:lpstr>
      <vt:lpstr>شاخص مایرز-بریگز</vt:lpstr>
      <vt:lpstr>سایر ویژگی های شخصیتی</vt:lpstr>
      <vt:lpstr>Slide 8</vt:lpstr>
      <vt:lpstr>Slide 9</vt:lpstr>
      <vt:lpstr>رابطه بین مشاغل و شخصیت</vt:lpstr>
      <vt:lpstr>3) ادراک</vt:lpstr>
      <vt:lpstr>4) یادگیری</vt:lpstr>
      <vt:lpstr>Slide 13</vt:lpstr>
      <vt:lpstr>سؤالات پایان فصل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reza</dc:creator>
  <cp:lastModifiedBy>reza</cp:lastModifiedBy>
  <cp:revision>11</cp:revision>
  <dcterms:created xsi:type="dcterms:W3CDTF">2020-03-10T11:17:36Z</dcterms:created>
  <dcterms:modified xsi:type="dcterms:W3CDTF">2020-03-10T21:28:33Z</dcterms:modified>
</cp:coreProperties>
</file>