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60" r:id="rId4"/>
    <p:sldId id="263" r:id="rId5"/>
    <p:sldId id="262" r:id="rId6"/>
    <p:sldId id="261" r:id="rId7"/>
    <p:sldId id="264" r:id="rId8"/>
    <p:sldId id="265"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9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9A3190B-5FC5-4A15-A159-DF484AE20832}" type="datetimeFigureOut">
              <a:rPr lang="en-US" smtClean="0"/>
              <a:pPr/>
              <a:t>3/10/2020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045BDD1-2C65-43B5-AE35-71644218F26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A3190B-5FC5-4A15-A159-DF484AE20832}" type="datetimeFigureOut">
              <a:rPr lang="en-US" smtClean="0"/>
              <a:pPr/>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5BDD1-2C65-43B5-AE35-71644218F2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A3190B-5FC5-4A15-A159-DF484AE20832}" type="datetimeFigureOut">
              <a:rPr lang="en-US" smtClean="0"/>
              <a:pPr/>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5BDD1-2C65-43B5-AE35-71644218F2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A3190B-5FC5-4A15-A159-DF484AE20832}" type="datetimeFigureOut">
              <a:rPr lang="en-US" smtClean="0"/>
              <a:pPr/>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5BDD1-2C65-43B5-AE35-71644218F2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9A3190B-5FC5-4A15-A159-DF484AE20832}" type="datetimeFigureOut">
              <a:rPr lang="en-US" smtClean="0"/>
              <a:pPr/>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5BDD1-2C65-43B5-AE35-71644218F26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9A3190B-5FC5-4A15-A159-DF484AE20832}" type="datetimeFigureOut">
              <a:rPr lang="en-US" smtClean="0"/>
              <a:pPr/>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45BDD1-2C65-43B5-AE35-71644218F2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9A3190B-5FC5-4A15-A159-DF484AE20832}" type="datetimeFigureOut">
              <a:rPr lang="en-US" smtClean="0"/>
              <a:pPr/>
              <a:t>3/10/2020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45BDD1-2C65-43B5-AE35-71644218F2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9A3190B-5FC5-4A15-A159-DF484AE20832}" type="datetimeFigureOut">
              <a:rPr lang="en-US" smtClean="0"/>
              <a:pPr/>
              <a:t>3/10/2020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45BDD1-2C65-43B5-AE35-71644218F2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A3190B-5FC5-4A15-A159-DF484AE20832}" type="datetimeFigureOut">
              <a:rPr lang="en-US" smtClean="0"/>
              <a:pPr/>
              <a:t>3/10/2020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45BDD1-2C65-43B5-AE35-71644218F2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9A3190B-5FC5-4A15-A159-DF484AE20832}" type="datetimeFigureOut">
              <a:rPr lang="en-US" smtClean="0"/>
              <a:pPr/>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45BDD1-2C65-43B5-AE35-71644218F2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9A3190B-5FC5-4A15-A159-DF484AE20832}" type="datetimeFigureOut">
              <a:rPr lang="en-US" smtClean="0"/>
              <a:pPr/>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045BDD1-2C65-43B5-AE35-71644218F26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9A3190B-5FC5-4A15-A159-DF484AE20832}" type="datetimeFigureOut">
              <a:rPr lang="en-US" smtClean="0"/>
              <a:pPr/>
              <a:t>3/10/2020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045BDD1-2C65-43B5-AE35-71644218F26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3501008"/>
            <a:ext cx="8458200" cy="3024336"/>
          </a:xfrm>
        </p:spPr>
        <p:txBody>
          <a:bodyPr>
            <a:noAutofit/>
          </a:bodyPr>
          <a:lstStyle/>
          <a:p>
            <a:pPr algn="ctr"/>
            <a:r>
              <a:rPr lang="en-US" sz="3200" dirty="0" smtClean="0">
                <a:cs typeface="B Titr" pitchFamily="2" charset="-78"/>
              </a:rPr>
              <a:t/>
            </a:r>
            <a:br>
              <a:rPr lang="en-US" sz="3200" dirty="0" smtClean="0">
                <a:cs typeface="B Titr" pitchFamily="2" charset="-78"/>
              </a:rPr>
            </a:br>
            <a:r>
              <a:rPr lang="fa-IR" sz="3200" dirty="0" smtClean="0">
                <a:solidFill>
                  <a:schemeClr val="bg1"/>
                </a:solidFill>
                <a:cs typeface="B Titr" pitchFamily="2" charset="-78"/>
              </a:rPr>
              <a:t>فصل 2: </a:t>
            </a:r>
            <a:r>
              <a:rPr lang="fa-IR" sz="3200" dirty="0" smtClean="0">
                <a:solidFill>
                  <a:schemeClr val="tx1"/>
                </a:solidFill>
                <a:cs typeface="B Titr" pitchFamily="2" charset="-78"/>
              </a:rPr>
              <a:t>فرآیند بازاریابی و راهبردهای آن</a:t>
            </a:r>
            <a:r>
              <a:rPr lang="en-US" sz="3200" dirty="0" smtClean="0">
                <a:solidFill>
                  <a:schemeClr val="tx1"/>
                </a:solidFill>
                <a:cs typeface="B Titr" pitchFamily="2" charset="-78"/>
              </a:rPr>
              <a:t/>
            </a:r>
            <a:br>
              <a:rPr lang="en-US" sz="3200" dirty="0" smtClean="0">
                <a:solidFill>
                  <a:schemeClr val="tx1"/>
                </a:solidFill>
                <a:cs typeface="B Titr" pitchFamily="2" charset="-78"/>
              </a:rPr>
            </a:br>
            <a:r>
              <a:rPr lang="en-US" sz="3200" dirty="0" smtClean="0">
                <a:solidFill>
                  <a:schemeClr val="tx1"/>
                </a:solidFill>
                <a:cs typeface="B Titr" pitchFamily="2" charset="-78"/>
              </a:rPr>
              <a:t/>
            </a:r>
            <a:br>
              <a:rPr lang="en-US" sz="3200" dirty="0" smtClean="0">
                <a:solidFill>
                  <a:schemeClr val="tx1"/>
                </a:solidFill>
                <a:cs typeface="B Titr" pitchFamily="2" charset="-78"/>
              </a:rPr>
            </a:br>
            <a:r>
              <a:rPr lang="fa-IR" sz="2400" dirty="0" smtClean="0">
                <a:solidFill>
                  <a:schemeClr val="bg1"/>
                </a:solidFill>
                <a:cs typeface="B Titr" pitchFamily="2" charset="-78"/>
              </a:rPr>
              <a:t>نام استاد: </a:t>
            </a:r>
            <a:r>
              <a:rPr lang="fa-IR" sz="2400" dirty="0" smtClean="0">
                <a:solidFill>
                  <a:schemeClr val="tx1"/>
                </a:solidFill>
                <a:cs typeface="B Titr" pitchFamily="2" charset="-78"/>
              </a:rPr>
              <a:t>رضا رجب زاده</a:t>
            </a:r>
            <a:r>
              <a:rPr lang="en-US" sz="3200" dirty="0" smtClean="0">
                <a:solidFill>
                  <a:schemeClr val="tx1"/>
                </a:solidFill>
              </a:rPr>
              <a:t/>
            </a:r>
            <a:br>
              <a:rPr lang="en-US" sz="3200" dirty="0" smtClean="0">
                <a:solidFill>
                  <a:schemeClr val="tx1"/>
                </a:solidFill>
              </a:rPr>
            </a:br>
            <a:endParaRPr lang="en-US" sz="3200" dirty="0">
              <a:cs typeface="B Titr" pitchFamily="2" charset="-78"/>
            </a:endParaRPr>
          </a:p>
        </p:txBody>
      </p:sp>
      <p:sp>
        <p:nvSpPr>
          <p:cNvPr id="3" name="Subtitle 2"/>
          <p:cNvSpPr>
            <a:spLocks noGrp="1"/>
          </p:cNvSpPr>
          <p:nvPr>
            <p:ph type="subTitle" idx="1"/>
          </p:nvPr>
        </p:nvSpPr>
        <p:spPr>
          <a:xfrm>
            <a:off x="251520" y="332656"/>
            <a:ext cx="8458200" cy="3074640"/>
          </a:xfrm>
        </p:spPr>
        <p:txBody>
          <a:bodyPr>
            <a:noAutofit/>
          </a:bodyPr>
          <a:lstStyle/>
          <a:p>
            <a:pPr algn="ctr"/>
            <a:r>
              <a:rPr lang="fa-IR" sz="4000" dirty="0" smtClean="0">
                <a:solidFill>
                  <a:schemeClr val="tx1"/>
                </a:solidFill>
                <a:cs typeface="B Titr" pitchFamily="2" charset="-78"/>
              </a:rPr>
              <a:t>به نام خدا</a:t>
            </a:r>
            <a:endParaRPr lang="en-US" sz="4000" dirty="0" smtClean="0">
              <a:solidFill>
                <a:schemeClr val="tx1"/>
              </a:solidFill>
              <a:cs typeface="B Titr" pitchFamily="2" charset="-78"/>
            </a:endParaRPr>
          </a:p>
          <a:p>
            <a:pPr algn="ctr"/>
            <a:endParaRPr lang="en-US" sz="4000" dirty="0" smtClean="0">
              <a:solidFill>
                <a:schemeClr val="tx1"/>
              </a:solidFill>
              <a:cs typeface="B Titr" pitchFamily="2" charset="-78"/>
            </a:endParaRPr>
          </a:p>
          <a:p>
            <a:pPr algn="ctr" rtl="1"/>
            <a:r>
              <a:rPr lang="fa-IR" sz="4400" dirty="0" smtClean="0">
                <a:solidFill>
                  <a:schemeClr val="tx1"/>
                </a:solidFill>
                <a:cs typeface="B Titr" pitchFamily="2" charset="-78"/>
              </a:rPr>
              <a:t>بازاریابی </a:t>
            </a:r>
            <a:r>
              <a:rPr lang="fa-IR" sz="4400" dirty="0" smtClean="0">
                <a:solidFill>
                  <a:schemeClr val="tx1"/>
                </a:solidFill>
                <a:cs typeface="B Titr" pitchFamily="2" charset="-78"/>
              </a:rPr>
              <a:t>ورزشی</a:t>
            </a:r>
          </a:p>
          <a:p>
            <a:pPr algn="ctr" rtl="1"/>
            <a:endParaRPr lang="fa-IR" sz="4400" dirty="0" smtClean="0">
              <a:solidFill>
                <a:schemeClr val="tx1"/>
              </a:solidFill>
              <a:cs typeface="B Titr" pitchFamily="2" charset="-78"/>
            </a:endParaRPr>
          </a:p>
          <a:p>
            <a:pPr algn="ctr" rtl="1"/>
            <a:r>
              <a:rPr lang="fa-IR" sz="2800" dirty="0" smtClean="0">
                <a:cs typeface="B Titr" pitchFamily="2" charset="-78"/>
              </a:rPr>
              <a:t>شنبه ساعت 8-10 </a:t>
            </a:r>
            <a:endParaRPr lang="en-US" sz="2800" dirty="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
            <a:ext cx="7772400" cy="1124744"/>
          </a:xfrm>
        </p:spPr>
        <p:txBody>
          <a:bodyPr/>
          <a:lstStyle/>
          <a:p>
            <a:r>
              <a:rPr lang="fa-IR" dirty="0" smtClean="0">
                <a:cs typeface="B Titr" pitchFamily="2" charset="-78"/>
              </a:rPr>
              <a:t>فرآیند بازاریابی ورزشی</a:t>
            </a:r>
            <a:endParaRPr lang="en-US" dirty="0">
              <a:cs typeface="B Titr" pitchFamily="2" charset="-78"/>
            </a:endParaRPr>
          </a:p>
        </p:txBody>
      </p:sp>
      <p:sp>
        <p:nvSpPr>
          <p:cNvPr id="3" name="Subtitle 2"/>
          <p:cNvSpPr>
            <a:spLocks noGrp="1"/>
          </p:cNvSpPr>
          <p:nvPr>
            <p:ph type="subTitle" idx="1"/>
          </p:nvPr>
        </p:nvSpPr>
        <p:spPr>
          <a:xfrm>
            <a:off x="0" y="1412776"/>
            <a:ext cx="9144000" cy="5184576"/>
          </a:xfrm>
        </p:spPr>
        <p:style>
          <a:lnRef idx="0">
            <a:schemeClr val="accent3"/>
          </a:lnRef>
          <a:fillRef idx="3">
            <a:schemeClr val="accent3"/>
          </a:fillRef>
          <a:effectRef idx="3">
            <a:schemeClr val="accent3"/>
          </a:effectRef>
          <a:fontRef idx="minor">
            <a:schemeClr val="lt1"/>
          </a:fontRef>
        </p:style>
        <p:txBody>
          <a:bodyPr/>
          <a:lstStyle/>
          <a:p>
            <a:pPr algn="r" rtl="1"/>
            <a:r>
              <a:rPr lang="fa-IR" b="1" dirty="0" smtClean="0">
                <a:ln>
                  <a:solidFill>
                    <a:sysClr val="windowText" lastClr="000000"/>
                  </a:solidFill>
                </a:ln>
                <a:solidFill>
                  <a:schemeClr val="bg1"/>
                </a:solidFill>
                <a:cs typeface="B Mitra" pitchFamily="2" charset="-78"/>
              </a:rPr>
              <a:t>این فرایند شامل 7 مرحله است:</a:t>
            </a:r>
          </a:p>
          <a:p>
            <a:pPr marL="514350" indent="-514350" algn="r" rtl="1">
              <a:buAutoNum type="arabicParenR"/>
            </a:pPr>
            <a:r>
              <a:rPr lang="fa-IR" b="1" dirty="0" smtClean="0">
                <a:ln>
                  <a:solidFill>
                    <a:sysClr val="windowText" lastClr="000000"/>
                  </a:solidFill>
                </a:ln>
                <a:solidFill>
                  <a:schemeClr val="bg1"/>
                </a:solidFill>
                <a:cs typeface="B Mitra" pitchFamily="2" charset="-78"/>
              </a:rPr>
              <a:t>شناسایی و ارزش گذاری فرصت ها در محیط بازاریابی</a:t>
            </a:r>
          </a:p>
          <a:p>
            <a:pPr marL="514350" indent="-514350" algn="r" rtl="1">
              <a:buAutoNum type="arabicParenR"/>
            </a:pPr>
            <a:r>
              <a:rPr lang="fa-IR" b="1" dirty="0" smtClean="0">
                <a:ln>
                  <a:solidFill>
                    <a:sysClr val="windowText" lastClr="000000"/>
                  </a:solidFill>
                </a:ln>
                <a:solidFill>
                  <a:schemeClr val="bg1"/>
                </a:solidFill>
                <a:cs typeface="B Mitra" pitchFamily="2" charset="-78"/>
              </a:rPr>
              <a:t>تجزیه و تحلیل اجزا بازار ورزشی</a:t>
            </a:r>
          </a:p>
          <a:p>
            <a:pPr marL="514350" indent="-514350" algn="r" rtl="1">
              <a:buAutoNum type="arabicParenR"/>
            </a:pPr>
            <a:r>
              <a:rPr lang="fa-IR" b="1" dirty="0" smtClean="0">
                <a:ln>
                  <a:solidFill>
                    <a:sysClr val="windowText" lastClr="000000"/>
                  </a:solidFill>
                </a:ln>
                <a:solidFill>
                  <a:schemeClr val="bg1"/>
                </a:solidFill>
                <a:cs typeface="B Mitra" pitchFamily="2" charset="-78"/>
              </a:rPr>
              <a:t>اولویت بندی موضوعات مناسب بازاریابی ورزشی</a:t>
            </a:r>
          </a:p>
          <a:p>
            <a:pPr marL="514350" indent="-514350" algn="r" rtl="1">
              <a:buAutoNum type="arabicParenR"/>
            </a:pPr>
            <a:r>
              <a:rPr lang="fa-IR" b="1" dirty="0" smtClean="0">
                <a:ln>
                  <a:solidFill>
                    <a:sysClr val="windowText" lastClr="000000"/>
                  </a:solidFill>
                </a:ln>
                <a:solidFill>
                  <a:schemeClr val="bg1"/>
                </a:solidFill>
                <a:cs typeface="B Mitra" pitchFamily="2" charset="-78"/>
              </a:rPr>
              <a:t>برنامه ریزی موقعیت ها در بازار ورزشی</a:t>
            </a:r>
          </a:p>
          <a:p>
            <a:pPr marL="514350" indent="-514350" algn="r" rtl="1">
              <a:buAutoNum type="arabicParenR"/>
            </a:pPr>
            <a:r>
              <a:rPr lang="fa-IR" b="1" dirty="0" smtClean="0">
                <a:ln>
                  <a:solidFill>
                    <a:sysClr val="windowText" lastClr="000000"/>
                  </a:solidFill>
                </a:ln>
                <a:solidFill>
                  <a:schemeClr val="bg1"/>
                </a:solidFill>
                <a:cs typeface="B Mitra" pitchFamily="2" charset="-78"/>
              </a:rPr>
              <a:t>تهیه طرح بازاریابی ورزشی برای محصولات و خدمات ورزشی</a:t>
            </a:r>
          </a:p>
          <a:p>
            <a:pPr marL="514350" indent="-514350" algn="r" rtl="1">
              <a:buAutoNum type="arabicParenR"/>
            </a:pPr>
            <a:r>
              <a:rPr lang="fa-IR" b="1" dirty="0" smtClean="0">
                <a:ln>
                  <a:solidFill>
                    <a:sysClr val="windowText" lastClr="000000"/>
                  </a:solidFill>
                </a:ln>
                <a:solidFill>
                  <a:schemeClr val="bg1"/>
                </a:solidFill>
                <a:cs typeface="B Mitra" pitchFamily="2" charset="-78"/>
              </a:rPr>
              <a:t>اجرای طرح بازاریابی ورزشی</a:t>
            </a:r>
          </a:p>
          <a:p>
            <a:pPr marL="514350" indent="-514350" algn="r" rtl="1">
              <a:buAutoNum type="arabicParenR"/>
            </a:pPr>
            <a:r>
              <a:rPr lang="fa-IR" b="1" dirty="0">
                <a:ln>
                  <a:solidFill>
                    <a:sysClr val="windowText" lastClr="000000"/>
                  </a:solidFill>
                </a:ln>
                <a:solidFill>
                  <a:schemeClr val="bg1"/>
                </a:solidFill>
                <a:cs typeface="B Mitra" pitchFamily="2" charset="-78"/>
              </a:rPr>
              <a:t> </a:t>
            </a:r>
            <a:r>
              <a:rPr lang="fa-IR" b="1" dirty="0" smtClean="0">
                <a:ln>
                  <a:solidFill>
                    <a:sysClr val="windowText" lastClr="000000"/>
                  </a:solidFill>
                </a:ln>
                <a:solidFill>
                  <a:schemeClr val="bg1"/>
                </a:solidFill>
                <a:cs typeface="B Mitra" pitchFamily="2" charset="-78"/>
              </a:rPr>
              <a:t>کنترل و بررسی نتایج</a:t>
            </a:r>
          </a:p>
          <a:p>
            <a:endParaRPr lang="en-US" b="1"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
            <a:ext cx="7772400" cy="1124744"/>
          </a:xfrm>
        </p:spPr>
        <p:txBody>
          <a:bodyPr/>
          <a:lstStyle/>
          <a:p>
            <a:r>
              <a:rPr lang="fa-IR" dirty="0" smtClean="0">
                <a:cs typeface="B Titr" pitchFamily="2" charset="-78"/>
              </a:rPr>
              <a:t>راهبردهای بازاریابی ورزشی</a:t>
            </a:r>
            <a:endParaRPr lang="en-US" dirty="0">
              <a:cs typeface="B Titr" pitchFamily="2" charset="-78"/>
            </a:endParaRPr>
          </a:p>
        </p:txBody>
      </p:sp>
      <p:sp>
        <p:nvSpPr>
          <p:cNvPr id="3" name="Subtitle 2"/>
          <p:cNvSpPr>
            <a:spLocks noGrp="1"/>
          </p:cNvSpPr>
          <p:nvPr>
            <p:ph type="subTitle" idx="1"/>
          </p:nvPr>
        </p:nvSpPr>
        <p:spPr>
          <a:xfrm>
            <a:off x="0" y="1412776"/>
            <a:ext cx="9144000" cy="5184576"/>
          </a:xfrm>
        </p:spPr>
        <p:style>
          <a:lnRef idx="0">
            <a:schemeClr val="accent3"/>
          </a:lnRef>
          <a:fillRef idx="3">
            <a:schemeClr val="accent3"/>
          </a:fillRef>
          <a:effectRef idx="3">
            <a:schemeClr val="accent3"/>
          </a:effectRef>
          <a:fontRef idx="minor">
            <a:schemeClr val="lt1"/>
          </a:fontRef>
        </p:style>
        <p:txBody>
          <a:bodyPr/>
          <a:lstStyle/>
          <a:p>
            <a:r>
              <a:rPr lang="fa-IR" b="1" dirty="0" smtClean="0">
                <a:ln>
                  <a:solidFill>
                    <a:sysClr val="windowText" lastClr="000000"/>
                  </a:solidFill>
                </a:ln>
                <a:solidFill>
                  <a:schemeClr val="bg1"/>
                </a:solidFill>
                <a:cs typeface="B Mitra" pitchFamily="2" charset="-78"/>
              </a:rPr>
              <a:t>الف) راهبرد بازاریابی ورزشی یکسان</a:t>
            </a:r>
          </a:p>
          <a:p>
            <a:r>
              <a:rPr lang="fa-IR" b="1" dirty="0" smtClean="0">
                <a:ln>
                  <a:solidFill>
                    <a:sysClr val="windowText" lastClr="000000"/>
                  </a:solidFill>
                </a:ln>
                <a:solidFill>
                  <a:schemeClr val="bg1"/>
                </a:solidFill>
                <a:cs typeface="B Mitra" pitchFamily="2" charset="-78"/>
              </a:rPr>
              <a:t>ب) راهبرد بازاریابی ورزشی تفکیکی</a:t>
            </a:r>
          </a:p>
          <a:p>
            <a:r>
              <a:rPr lang="fa-IR" b="1" dirty="0" smtClean="0">
                <a:ln>
                  <a:solidFill>
                    <a:sysClr val="windowText" lastClr="000000"/>
                  </a:solidFill>
                </a:ln>
                <a:solidFill>
                  <a:schemeClr val="bg1"/>
                </a:solidFill>
                <a:cs typeface="B Mitra" pitchFamily="2" charset="-78"/>
              </a:rPr>
              <a:t>پ) راهبرد بازاریابی ورزشی تمرکزی</a:t>
            </a:r>
          </a:p>
          <a:p>
            <a:endParaRPr lang="fa-IR" b="1" dirty="0" smtClean="0">
              <a:ln>
                <a:solidFill>
                  <a:sysClr val="windowText" lastClr="000000"/>
                </a:solidFill>
              </a:ln>
              <a:solidFill>
                <a:schemeClr val="bg1"/>
              </a:solidFill>
              <a:cs typeface="B Mitra" pitchFamily="2" charset="-78"/>
            </a:endParaRPr>
          </a:p>
          <a:p>
            <a:pPr algn="ctr"/>
            <a:r>
              <a:rPr lang="fa-IR" sz="3200" b="1" dirty="0" smtClean="0">
                <a:ln>
                  <a:solidFill>
                    <a:sysClr val="windowText" lastClr="000000"/>
                  </a:solidFill>
                </a:ln>
                <a:solidFill>
                  <a:schemeClr val="bg1"/>
                </a:solidFill>
                <a:cs typeface="B Titr" pitchFamily="2" charset="-78"/>
              </a:rPr>
              <a:t>الف) راهبرد بازاریابی ورزشی یکسان</a:t>
            </a:r>
          </a:p>
          <a:p>
            <a:endParaRPr lang="fa-IR" b="1" dirty="0" smtClean="0">
              <a:ln>
                <a:solidFill>
                  <a:sysClr val="windowText" lastClr="000000"/>
                </a:solidFill>
              </a:ln>
              <a:solidFill>
                <a:schemeClr val="bg1"/>
              </a:solidFill>
              <a:cs typeface="B Mitra" pitchFamily="2" charset="-78"/>
            </a:endParaRPr>
          </a:p>
          <a:p>
            <a:r>
              <a:rPr lang="fa-IR" b="1" dirty="0" smtClean="0">
                <a:ln>
                  <a:solidFill>
                    <a:sysClr val="windowText" lastClr="000000"/>
                  </a:solidFill>
                </a:ln>
                <a:solidFill>
                  <a:schemeClr val="bg1"/>
                </a:solidFill>
                <a:cs typeface="B Mitra" pitchFamily="2" charset="-78"/>
              </a:rPr>
              <a:t>در این حالت شرکت به تفاوت در نیاز خریداران توجهی ندارد و بازار را به صورت یک مجموعه در نظر می گیرد و نیازهای معمول مصرف کنندگان را برطرف می کند. مانند در اختیار قرار دادن یک نوع ورزش برای تمامی دانش آموزان مدارس سطح کشور.</a:t>
            </a:r>
            <a:endParaRPr lang="en-US" b="1" dirty="0">
              <a:ln>
                <a:solidFill>
                  <a:sysClr val="windowText" lastClr="000000"/>
                </a:solidFill>
              </a:ln>
              <a:solidFill>
                <a:schemeClr val="bg1"/>
              </a:solidFill>
              <a:cs typeface="B Mitra"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
            <a:ext cx="7772400" cy="908719"/>
          </a:xfrm>
        </p:spPr>
        <p:txBody>
          <a:bodyPr/>
          <a:lstStyle/>
          <a:p>
            <a:pPr algn="ctr"/>
            <a:r>
              <a:rPr lang="fa-IR" dirty="0" smtClean="0">
                <a:cs typeface="B Titr" pitchFamily="2" charset="-78"/>
              </a:rPr>
              <a:t>فرآیند بازاریابی ورزشی</a:t>
            </a:r>
            <a:endParaRPr lang="en-US" dirty="0">
              <a:cs typeface="B Titr" pitchFamily="2" charset="-78"/>
            </a:endParaRPr>
          </a:p>
        </p:txBody>
      </p:sp>
      <p:sp>
        <p:nvSpPr>
          <p:cNvPr id="3" name="Subtitle 2"/>
          <p:cNvSpPr>
            <a:spLocks noGrp="1"/>
          </p:cNvSpPr>
          <p:nvPr>
            <p:ph type="subTitle" idx="1"/>
          </p:nvPr>
        </p:nvSpPr>
        <p:spPr>
          <a:xfrm>
            <a:off x="0" y="1412776"/>
            <a:ext cx="9144000" cy="5184576"/>
          </a:xfrm>
        </p:spPr>
        <p:style>
          <a:lnRef idx="0">
            <a:schemeClr val="accent3"/>
          </a:lnRef>
          <a:fillRef idx="3">
            <a:schemeClr val="accent3"/>
          </a:fillRef>
          <a:effectRef idx="3">
            <a:schemeClr val="accent3"/>
          </a:effectRef>
          <a:fontRef idx="minor">
            <a:schemeClr val="lt1"/>
          </a:fontRef>
        </p:style>
        <p:txBody>
          <a:bodyPr>
            <a:normAutofit lnSpcReduction="10000"/>
          </a:bodyPr>
          <a:lstStyle/>
          <a:p>
            <a:pPr algn="ctr"/>
            <a:r>
              <a:rPr lang="fa-IR" sz="3200" b="1" dirty="0" smtClean="0">
                <a:ln>
                  <a:solidFill>
                    <a:sysClr val="windowText" lastClr="000000"/>
                  </a:solidFill>
                </a:ln>
                <a:solidFill>
                  <a:schemeClr val="bg1"/>
                </a:solidFill>
                <a:cs typeface="B Titr" pitchFamily="2" charset="-78"/>
              </a:rPr>
              <a:t>ب) راهبرد بازاریابی ورزشی تفکیکی</a:t>
            </a:r>
          </a:p>
          <a:p>
            <a:pPr algn="just" rtl="1"/>
            <a:r>
              <a:rPr lang="fa-IR" b="1" dirty="0" smtClean="0">
                <a:solidFill>
                  <a:schemeClr val="bg1"/>
                </a:solidFill>
                <a:cs typeface="B Mitra" pitchFamily="2" charset="-78"/>
              </a:rPr>
              <a:t>در این راهبرد سازمانهای ورزشی سعی میکنند که طبقات مختلف را جزو مشتریان خود قرار دهند. در این حالت آنها در چند خرده بازار فعالیت میکنند. برای مثال باشگاههای ورزشی بزرگ از این روش استفاده و در چند رشته ورزشی فعالیت می کنند. مانند تیم فوتبال، فوتسال، بسکتبال، هندبال بارسلونا</a:t>
            </a:r>
          </a:p>
          <a:p>
            <a:endParaRPr lang="fa-IR" b="1" dirty="0" smtClean="0">
              <a:solidFill>
                <a:schemeClr val="bg1"/>
              </a:solidFill>
            </a:endParaRPr>
          </a:p>
          <a:p>
            <a:pPr algn="ctr"/>
            <a:r>
              <a:rPr lang="fa-IR" sz="3200" b="1" dirty="0" smtClean="0">
                <a:ln>
                  <a:solidFill>
                    <a:sysClr val="windowText" lastClr="000000"/>
                  </a:solidFill>
                </a:ln>
                <a:solidFill>
                  <a:schemeClr val="bg1"/>
                </a:solidFill>
                <a:cs typeface="B Titr" pitchFamily="2" charset="-78"/>
              </a:rPr>
              <a:t>پ) راهبرد بازاریابی ورزشی تمرکزی</a:t>
            </a:r>
          </a:p>
          <a:p>
            <a:pPr algn="just" rtl="1"/>
            <a:r>
              <a:rPr lang="fa-IR" b="1" dirty="0" smtClean="0">
                <a:solidFill>
                  <a:schemeClr val="bg1"/>
                </a:solidFill>
                <a:cs typeface="B Mitra" pitchFamily="2" charset="-78"/>
              </a:rPr>
              <a:t>در این راهبرد سازمان ورزشی به جای تاکید بر سهم کوچکی از بازار بزرگ، سهم بزرگی از بازار کوچک را در حوزه فعالیت خود قرار می دهند. به عنوان مثال: برخی تولیدکنندگان لباس های ورزشی با تمرکز بر تولید لوازم ورزشهای آبی، رزمی یا ورزهای دیگر(وسایل کوهنوردی) به صورت تخصصی سعی در بازاریابی محصولات خود دارند. </a:t>
            </a:r>
            <a:endParaRPr lang="en-US" b="1" dirty="0">
              <a:solidFill>
                <a:schemeClr val="bg1"/>
              </a:solidFill>
              <a:cs typeface="B Mitra"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
            <a:ext cx="7772400" cy="1124744"/>
          </a:xfrm>
        </p:spPr>
        <p:txBody>
          <a:bodyPr>
            <a:normAutofit/>
          </a:bodyPr>
          <a:lstStyle/>
          <a:p>
            <a:pPr algn="ctr"/>
            <a:r>
              <a:rPr lang="fa-IR" sz="3600" dirty="0" smtClean="0">
                <a:cs typeface="B Titr" pitchFamily="2" charset="-78"/>
              </a:rPr>
              <a:t>عوامل مؤثر در انتخاب راهبرداهای بازار ورزشی</a:t>
            </a:r>
            <a:endParaRPr lang="en-US" sz="3600" dirty="0">
              <a:cs typeface="B Titr" pitchFamily="2" charset="-78"/>
            </a:endParaRPr>
          </a:p>
        </p:txBody>
      </p:sp>
      <p:sp>
        <p:nvSpPr>
          <p:cNvPr id="3" name="Subtitle 2"/>
          <p:cNvSpPr>
            <a:spLocks noGrp="1"/>
          </p:cNvSpPr>
          <p:nvPr>
            <p:ph type="subTitle" idx="1"/>
          </p:nvPr>
        </p:nvSpPr>
        <p:spPr>
          <a:xfrm>
            <a:off x="0" y="1412776"/>
            <a:ext cx="9144000" cy="5184576"/>
          </a:xfrm>
        </p:spPr>
        <p:style>
          <a:lnRef idx="0">
            <a:schemeClr val="accent3"/>
          </a:lnRef>
          <a:fillRef idx="3">
            <a:schemeClr val="accent3"/>
          </a:fillRef>
          <a:effectRef idx="3">
            <a:schemeClr val="accent3"/>
          </a:effectRef>
          <a:fontRef idx="minor">
            <a:schemeClr val="lt1"/>
          </a:fontRef>
        </p:style>
        <p:txBody>
          <a:bodyPr>
            <a:normAutofit/>
          </a:bodyPr>
          <a:lstStyle/>
          <a:p>
            <a:r>
              <a:rPr lang="fa-IR" sz="3200" b="1" dirty="0" smtClean="0">
                <a:solidFill>
                  <a:schemeClr val="bg1"/>
                </a:solidFill>
                <a:cs typeface="B Titr" pitchFamily="2" charset="-78"/>
              </a:rPr>
              <a:t>الف) عوامل داخلی:</a:t>
            </a:r>
          </a:p>
          <a:p>
            <a:r>
              <a:rPr lang="fa-IR" dirty="0" smtClean="0">
                <a:solidFill>
                  <a:schemeClr val="bg1"/>
                </a:solidFill>
                <a:cs typeface="B Mitra" pitchFamily="2" charset="-78"/>
              </a:rPr>
              <a:t> این عوامل مخصوص یک ورزش خاص یا یک محصول ورزشی خاص هستند.</a:t>
            </a:r>
          </a:p>
          <a:p>
            <a:r>
              <a:rPr lang="fa-IR" b="1" dirty="0" smtClean="0">
                <a:solidFill>
                  <a:schemeClr val="bg1"/>
                </a:solidFill>
                <a:cs typeface="B Titr" pitchFamily="2" charset="-78"/>
              </a:rPr>
              <a:t>1- اهدف سازمان ورزشی: </a:t>
            </a:r>
            <a:r>
              <a:rPr lang="fa-IR" dirty="0" smtClean="0">
                <a:solidFill>
                  <a:schemeClr val="bg1"/>
                </a:solidFill>
                <a:cs typeface="B Mitra" pitchFamily="2" charset="-78"/>
              </a:rPr>
              <a:t>اهداف سازمان ورزشی چیست؟ کسب سهم بازار، درآمد، مقام قهرمانی و...</a:t>
            </a:r>
          </a:p>
          <a:p>
            <a:r>
              <a:rPr lang="fa-IR" b="1" dirty="0" smtClean="0">
                <a:solidFill>
                  <a:schemeClr val="bg1"/>
                </a:solidFill>
                <a:cs typeface="B Titr" pitchFamily="2" charset="-78"/>
              </a:rPr>
              <a:t>2- اندازه سازمان ورزشی: </a:t>
            </a:r>
            <a:r>
              <a:rPr lang="fa-IR" dirty="0" smtClean="0">
                <a:solidFill>
                  <a:schemeClr val="bg1"/>
                </a:solidFill>
                <a:cs typeface="B Mitra" pitchFamily="2" charset="-78"/>
              </a:rPr>
              <a:t>اندازه سازمان از نظر فروش و دارایی چقدر است؟</a:t>
            </a:r>
          </a:p>
          <a:p>
            <a:r>
              <a:rPr lang="fa-IR" b="1" dirty="0" smtClean="0">
                <a:solidFill>
                  <a:schemeClr val="bg1"/>
                </a:solidFill>
                <a:cs typeface="B Titr" pitchFamily="2" charset="-78"/>
              </a:rPr>
              <a:t>3- منابع سازمان ورزشی: </a:t>
            </a:r>
            <a:r>
              <a:rPr lang="fa-IR" dirty="0" smtClean="0">
                <a:solidFill>
                  <a:schemeClr val="bg1"/>
                </a:solidFill>
                <a:cs typeface="B Mitra" pitchFamily="2" charset="-78"/>
              </a:rPr>
              <a:t>با منابع محدود نمیتوان تمام بازار را در اختیار گرفت و باید از بازاریابی تمرکزی استفاده کرد.</a:t>
            </a:r>
          </a:p>
          <a:p>
            <a:r>
              <a:rPr lang="fa-IR" b="1" dirty="0" smtClean="0">
                <a:solidFill>
                  <a:schemeClr val="bg1"/>
                </a:solidFill>
                <a:cs typeface="B Titr" pitchFamily="2" charset="-78"/>
              </a:rPr>
              <a:t>4- توان رقابت ورزشی</a:t>
            </a:r>
          </a:p>
          <a:p>
            <a:pPr rtl="1"/>
            <a:r>
              <a:rPr lang="fa-IR" b="1" dirty="0" smtClean="0">
                <a:solidFill>
                  <a:schemeClr val="bg1"/>
                </a:solidFill>
                <a:cs typeface="B Titr" pitchFamily="2" charset="-78"/>
              </a:rPr>
              <a:t>5- مرحله عمر رقابت ورزشی: </a:t>
            </a:r>
            <a:r>
              <a:rPr lang="fa-IR" dirty="0" smtClean="0">
                <a:solidFill>
                  <a:schemeClr val="bg1"/>
                </a:solidFill>
                <a:cs typeface="B Mitra" pitchFamily="2" charset="-78"/>
              </a:rPr>
              <a:t>اگر سازمان بخواهد محصول جدیدی به بازار عرضه کند از راهبرد بازاریابی یکسان ولی در مراحل رشد و افول محصول از بازاریابی ورزشی تفکیکی استفاده کند.</a:t>
            </a:r>
            <a:r>
              <a:rPr lang="fa-IR" b="1" dirty="0" smtClean="0">
                <a:solidFill>
                  <a:schemeClr val="bg1"/>
                </a:solidFill>
                <a:cs typeface="B Titr" pitchFamily="2" charset="-78"/>
              </a:rPr>
              <a:t>  </a:t>
            </a:r>
            <a:endParaRPr lang="en-US" b="1" dirty="0">
              <a:solidFill>
                <a:schemeClr val="bg1"/>
              </a:solidFill>
              <a:cs typeface="B Titr"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
            <a:ext cx="7772400" cy="836711"/>
          </a:xfrm>
        </p:spPr>
        <p:txBody>
          <a:bodyPr>
            <a:normAutofit/>
          </a:bodyPr>
          <a:lstStyle/>
          <a:p>
            <a:r>
              <a:rPr lang="fa-IR" sz="3600" dirty="0" smtClean="0">
                <a:cs typeface="B Titr" pitchFamily="2" charset="-78"/>
              </a:rPr>
              <a:t>عوامل مؤثر در انتخاب راهبرداهای بازار ورزشی</a:t>
            </a:r>
            <a:endParaRPr lang="en-US" sz="3600" dirty="0">
              <a:cs typeface="B Titr" pitchFamily="2" charset="-78"/>
            </a:endParaRPr>
          </a:p>
        </p:txBody>
      </p:sp>
      <p:sp>
        <p:nvSpPr>
          <p:cNvPr id="3" name="Subtitle 2"/>
          <p:cNvSpPr>
            <a:spLocks noGrp="1"/>
          </p:cNvSpPr>
          <p:nvPr>
            <p:ph type="subTitle" idx="1"/>
          </p:nvPr>
        </p:nvSpPr>
        <p:spPr>
          <a:xfrm>
            <a:off x="0" y="1196752"/>
            <a:ext cx="9144000" cy="5400600"/>
          </a:xfrm>
        </p:spPr>
        <p:style>
          <a:lnRef idx="0">
            <a:schemeClr val="accent3"/>
          </a:lnRef>
          <a:fillRef idx="3">
            <a:schemeClr val="accent3"/>
          </a:fillRef>
          <a:effectRef idx="3">
            <a:schemeClr val="accent3"/>
          </a:effectRef>
          <a:fontRef idx="minor">
            <a:schemeClr val="lt1"/>
          </a:fontRef>
        </p:style>
        <p:txBody>
          <a:bodyPr/>
          <a:lstStyle/>
          <a:p>
            <a:pPr rtl="1"/>
            <a:r>
              <a:rPr lang="fa-IR" sz="3200" dirty="0" smtClean="0">
                <a:solidFill>
                  <a:schemeClr val="bg1"/>
                </a:solidFill>
                <a:cs typeface="B Titr" pitchFamily="2" charset="-78"/>
              </a:rPr>
              <a:t>ب) عوامل خارجی</a:t>
            </a:r>
          </a:p>
          <a:p>
            <a:pPr rtl="1"/>
            <a:r>
              <a:rPr lang="fa-IR" dirty="0" smtClean="0">
                <a:solidFill>
                  <a:schemeClr val="bg1"/>
                </a:solidFill>
                <a:cs typeface="B Mitra" pitchFamily="2" charset="-78"/>
              </a:rPr>
              <a:t>این دسته از عوامل جدا از ورزش یا محصولات ورزشی بوده و شامل 16 مورد می شود:</a:t>
            </a:r>
          </a:p>
          <a:p>
            <a:pPr marL="514350" indent="-514350" rtl="1">
              <a:buAutoNum type="arabicParenR"/>
            </a:pPr>
            <a:r>
              <a:rPr lang="fa-IR" b="1" dirty="0" smtClean="0">
                <a:ln>
                  <a:solidFill>
                    <a:schemeClr val="bg1"/>
                  </a:solidFill>
                </a:ln>
                <a:solidFill>
                  <a:schemeClr val="bg1"/>
                </a:solidFill>
                <a:cs typeface="B Mitra" pitchFamily="2" charset="-78"/>
              </a:rPr>
              <a:t>تعداد ورزش ها</a:t>
            </a:r>
          </a:p>
          <a:p>
            <a:pPr marL="514350" indent="-514350" rtl="1">
              <a:buAutoNum type="arabicParenR"/>
            </a:pPr>
            <a:r>
              <a:rPr lang="fa-IR" b="1" dirty="0" smtClean="0">
                <a:ln>
                  <a:solidFill>
                    <a:schemeClr val="bg1"/>
                  </a:solidFill>
                </a:ln>
                <a:solidFill>
                  <a:schemeClr val="bg1"/>
                </a:solidFill>
                <a:cs typeface="B Mitra" pitchFamily="2" charset="-78"/>
              </a:rPr>
              <a:t>نفوذ در بازارهای ورزشی</a:t>
            </a:r>
          </a:p>
          <a:p>
            <a:pPr marL="514350" indent="-514350" rtl="1">
              <a:buAutoNum type="arabicParenR"/>
            </a:pPr>
            <a:r>
              <a:rPr lang="fa-IR" b="1" dirty="0" smtClean="0">
                <a:ln>
                  <a:solidFill>
                    <a:schemeClr val="bg1"/>
                  </a:solidFill>
                </a:ln>
                <a:solidFill>
                  <a:schemeClr val="bg1"/>
                </a:solidFill>
                <a:cs typeface="B Mitra" pitchFamily="2" charset="-78"/>
              </a:rPr>
              <a:t>بازخورد از بازارهای ورزشی</a:t>
            </a:r>
          </a:p>
          <a:p>
            <a:pPr marL="514350" indent="-514350" rtl="1">
              <a:buAutoNum type="arabicParenR"/>
            </a:pPr>
            <a:r>
              <a:rPr lang="fa-IR" b="1" dirty="0" smtClean="0">
                <a:ln>
                  <a:solidFill>
                    <a:schemeClr val="bg1"/>
                  </a:solidFill>
                </a:ln>
                <a:solidFill>
                  <a:schemeClr val="bg1"/>
                </a:solidFill>
                <a:cs typeface="B Mitra" pitchFamily="2" charset="-78"/>
              </a:rPr>
              <a:t>تجربه</a:t>
            </a:r>
          </a:p>
          <a:p>
            <a:pPr marL="514350" indent="-514350" rtl="1">
              <a:buAutoNum type="arabicParenR"/>
            </a:pPr>
            <a:r>
              <a:rPr lang="fa-IR" b="1" dirty="0" smtClean="0">
                <a:ln>
                  <a:solidFill>
                    <a:schemeClr val="bg1"/>
                  </a:solidFill>
                </a:ln>
                <a:solidFill>
                  <a:schemeClr val="bg1"/>
                </a:solidFill>
                <a:cs typeface="B Mitra" pitchFamily="2" charset="-78"/>
              </a:rPr>
              <a:t> کنترل</a:t>
            </a:r>
          </a:p>
          <a:p>
            <a:pPr marL="514350" indent="-514350" rtl="1">
              <a:buAutoNum type="arabicParenR"/>
            </a:pPr>
            <a:r>
              <a:rPr lang="fa-IR" b="1" dirty="0" smtClean="0">
                <a:ln>
                  <a:solidFill>
                    <a:schemeClr val="bg1"/>
                  </a:solidFill>
                </a:ln>
                <a:solidFill>
                  <a:schemeClr val="bg1"/>
                </a:solidFill>
                <a:cs typeface="B Mitra" pitchFamily="2" charset="-78"/>
              </a:rPr>
              <a:t>هزینه: </a:t>
            </a:r>
            <a:r>
              <a:rPr lang="fa-IR" dirty="0" smtClean="0">
                <a:solidFill>
                  <a:schemeClr val="bg1"/>
                </a:solidFill>
                <a:cs typeface="B Mitra" pitchFamily="2" charset="-78"/>
              </a:rPr>
              <a:t>راهبردیکسان کم هزینه تر از دو راهبرد دیگر است.</a:t>
            </a:r>
          </a:p>
          <a:p>
            <a:pPr marL="514350" indent="-514350" rtl="1">
              <a:buAutoNum type="arabicParenR"/>
            </a:pPr>
            <a:r>
              <a:rPr lang="fa-IR" b="1" dirty="0" smtClean="0">
                <a:ln>
                  <a:solidFill>
                    <a:schemeClr val="bg1"/>
                  </a:solidFill>
                </a:ln>
                <a:solidFill>
                  <a:schemeClr val="bg1"/>
                </a:solidFill>
                <a:cs typeface="B Mitra" pitchFamily="2" charset="-78"/>
              </a:rPr>
              <a:t>میزان سود</a:t>
            </a:r>
          </a:p>
          <a:p>
            <a:pPr marL="514350" indent="-514350" rtl="1">
              <a:buAutoNum type="arabicParenR"/>
            </a:pPr>
            <a:r>
              <a:rPr lang="fa-IR" b="1" dirty="0" smtClean="0">
                <a:ln>
                  <a:solidFill>
                    <a:schemeClr val="bg1"/>
                  </a:solidFill>
                </a:ln>
                <a:solidFill>
                  <a:schemeClr val="bg1"/>
                </a:solidFill>
                <a:cs typeface="B Mitra" pitchFamily="2" charset="-78"/>
              </a:rPr>
              <a:t>میزان سرمایه گذاری</a:t>
            </a:r>
          </a:p>
          <a:p>
            <a:pPr marL="514350" indent="-514350" rtl="1">
              <a:buAutoNum type="arabicParenR"/>
            </a:pPr>
            <a:r>
              <a:rPr lang="fa-IR" b="1" dirty="0" smtClean="0">
                <a:ln>
                  <a:solidFill>
                    <a:schemeClr val="bg1"/>
                  </a:solidFill>
                </a:ln>
                <a:solidFill>
                  <a:schemeClr val="bg1"/>
                </a:solidFill>
                <a:cs typeface="B Mitra" pitchFamily="2" charset="-78"/>
              </a:rPr>
              <a:t>نیازهای اداری</a:t>
            </a:r>
          </a:p>
          <a:p>
            <a:pPr marL="514350" indent="-514350" rtl="1">
              <a:buAutoNum type="arabicParenR"/>
            </a:pPr>
            <a:endParaRPr lang="fa-IR" dirty="0" smtClean="0">
              <a:solidFill>
                <a:schemeClr val="bg1"/>
              </a:solidFill>
              <a:cs typeface="B Mitra" pitchFamily="2" charset="-78"/>
            </a:endParaRPr>
          </a:p>
          <a:p>
            <a:pPr marL="514350" indent="-514350" rtl="1">
              <a:buAutoNum type="arabicParenR"/>
            </a:pPr>
            <a:endParaRPr lang="en-US" dirty="0">
              <a:solidFill>
                <a:schemeClr val="bg1"/>
              </a:solidFill>
              <a:cs typeface="B Mitra"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
            <a:ext cx="7772400" cy="836711"/>
          </a:xfrm>
        </p:spPr>
        <p:txBody>
          <a:bodyPr>
            <a:normAutofit/>
          </a:bodyPr>
          <a:lstStyle/>
          <a:p>
            <a:r>
              <a:rPr lang="fa-IR" sz="3600" dirty="0" smtClean="0">
                <a:cs typeface="B Titr" pitchFamily="2" charset="-78"/>
              </a:rPr>
              <a:t>عوامل مؤثر در انتخاب راهبرداهای بازار ورزشی</a:t>
            </a:r>
            <a:endParaRPr lang="en-US" sz="3600" dirty="0">
              <a:cs typeface="B Titr" pitchFamily="2" charset="-78"/>
            </a:endParaRPr>
          </a:p>
        </p:txBody>
      </p:sp>
      <p:sp>
        <p:nvSpPr>
          <p:cNvPr id="3" name="Subtitle 2"/>
          <p:cNvSpPr>
            <a:spLocks noGrp="1"/>
          </p:cNvSpPr>
          <p:nvPr>
            <p:ph type="subTitle" idx="1"/>
          </p:nvPr>
        </p:nvSpPr>
        <p:spPr>
          <a:xfrm>
            <a:off x="0" y="1196752"/>
            <a:ext cx="9144000" cy="5400600"/>
          </a:xfrm>
        </p:spPr>
        <p:style>
          <a:lnRef idx="0">
            <a:schemeClr val="accent3"/>
          </a:lnRef>
          <a:fillRef idx="3">
            <a:schemeClr val="accent3"/>
          </a:fillRef>
          <a:effectRef idx="3">
            <a:schemeClr val="accent3"/>
          </a:effectRef>
          <a:fontRef idx="minor">
            <a:schemeClr val="lt1"/>
          </a:fontRef>
        </p:style>
        <p:txBody>
          <a:bodyPr/>
          <a:lstStyle/>
          <a:p>
            <a:pPr rtl="1"/>
            <a:r>
              <a:rPr lang="fa-IR" b="1" dirty="0" smtClean="0">
                <a:ln>
                  <a:solidFill>
                    <a:sysClr val="windowText" lastClr="000000"/>
                  </a:solidFill>
                </a:ln>
                <a:solidFill>
                  <a:schemeClr val="bg1"/>
                </a:solidFill>
                <a:cs typeface="B Mitra" pitchFamily="2" charset="-78"/>
              </a:rPr>
              <a:t>10) کارکنان مورد نیاز</a:t>
            </a:r>
          </a:p>
          <a:p>
            <a:pPr rtl="1"/>
            <a:r>
              <a:rPr lang="fa-IR" b="1" dirty="0" smtClean="0">
                <a:ln>
                  <a:solidFill>
                    <a:sysClr val="windowText" lastClr="000000"/>
                  </a:solidFill>
                </a:ln>
                <a:solidFill>
                  <a:schemeClr val="bg1"/>
                </a:solidFill>
                <a:cs typeface="B Mitra" pitchFamily="2" charset="-78"/>
              </a:rPr>
              <a:t>11) روبرو شدن با مشکلات بازارهای ورزشی</a:t>
            </a:r>
          </a:p>
          <a:p>
            <a:pPr rtl="1"/>
            <a:r>
              <a:rPr lang="fa-IR" b="1" dirty="0" smtClean="0">
                <a:ln>
                  <a:solidFill>
                    <a:sysClr val="windowText" lastClr="000000"/>
                  </a:solidFill>
                </a:ln>
                <a:solidFill>
                  <a:schemeClr val="bg1"/>
                </a:solidFill>
                <a:cs typeface="B Mitra" pitchFamily="2" charset="-78"/>
              </a:rPr>
              <a:t>12) انعطاف پذیری: </a:t>
            </a:r>
            <a:r>
              <a:rPr lang="fa-IR" dirty="0" smtClean="0">
                <a:solidFill>
                  <a:schemeClr val="bg1"/>
                </a:solidFill>
                <a:cs typeface="B Mitra" pitchFamily="2" charset="-78"/>
              </a:rPr>
              <a:t>انعطاف در انتخاب و تغییر روشهای ورود به بازار</a:t>
            </a:r>
          </a:p>
          <a:p>
            <a:pPr rtl="1"/>
            <a:r>
              <a:rPr lang="fa-IR" b="1" dirty="0" smtClean="0">
                <a:ln>
                  <a:solidFill>
                    <a:sysClr val="windowText" lastClr="000000"/>
                  </a:solidFill>
                </a:ln>
                <a:solidFill>
                  <a:schemeClr val="bg1"/>
                </a:solidFill>
                <a:cs typeface="B Mitra" pitchFamily="2" charset="-78"/>
              </a:rPr>
              <a:t>13) ریسک</a:t>
            </a:r>
          </a:p>
          <a:p>
            <a:pPr rtl="1"/>
            <a:r>
              <a:rPr lang="fa-IR" b="1" dirty="0" smtClean="0">
                <a:ln>
                  <a:solidFill>
                    <a:sysClr val="windowText" lastClr="000000"/>
                  </a:solidFill>
                </a:ln>
                <a:solidFill>
                  <a:schemeClr val="bg1"/>
                </a:solidFill>
                <a:cs typeface="B Mitra" pitchFamily="2" charset="-78"/>
              </a:rPr>
              <a:t>14) راهبرد بازاریابی رقبا</a:t>
            </a:r>
          </a:p>
          <a:p>
            <a:pPr rtl="1"/>
            <a:r>
              <a:rPr lang="fa-IR" b="1" dirty="0" smtClean="0">
                <a:ln>
                  <a:solidFill>
                    <a:sysClr val="windowText" lastClr="000000"/>
                  </a:solidFill>
                </a:ln>
                <a:solidFill>
                  <a:schemeClr val="bg1"/>
                </a:solidFill>
                <a:cs typeface="B Mitra" pitchFamily="2" charset="-78"/>
              </a:rPr>
              <a:t>15) تشابه بازارهای ورزشی: </a:t>
            </a:r>
            <a:r>
              <a:rPr lang="fa-IR" dirty="0" smtClean="0">
                <a:solidFill>
                  <a:sysClr val="windowText" lastClr="000000"/>
                </a:solidFill>
                <a:cs typeface="B Mitra" pitchFamily="2" charset="-78"/>
              </a:rPr>
              <a:t>هنگام تشابه نیازهای مشتریان از راهبرد بازاریابی یکسان و در بازارهای غیرمشابه از استراتژی تفکیکی و تمرکزی</a:t>
            </a:r>
          </a:p>
          <a:p>
            <a:pPr rtl="1"/>
            <a:r>
              <a:rPr lang="fa-IR" b="1" dirty="0" smtClean="0">
                <a:ln>
                  <a:solidFill>
                    <a:sysClr val="windowText" lastClr="000000"/>
                  </a:solidFill>
                </a:ln>
                <a:solidFill>
                  <a:schemeClr val="bg1"/>
                </a:solidFill>
                <a:cs typeface="B Mitra" pitchFamily="2" charset="-78"/>
              </a:rPr>
              <a:t>16) هم جنس بودن و مشابهت ورزشی: </a:t>
            </a:r>
            <a:r>
              <a:rPr lang="fa-IR" dirty="0" smtClean="0">
                <a:solidFill>
                  <a:sysClr val="windowText" lastClr="000000"/>
                </a:solidFill>
                <a:cs typeface="B Mitra" pitchFamily="2" charset="-78"/>
              </a:rPr>
              <a:t>لباس ورزشی سفید در بیشتر ورزشهای رزمی(بازاریابی یکسان)</a:t>
            </a:r>
          </a:p>
          <a:p>
            <a:pPr marL="514350" indent="-514350" rtl="1">
              <a:buAutoNum type="arabicParenR"/>
            </a:pPr>
            <a:endParaRPr lang="fa-IR" dirty="0" smtClean="0">
              <a:solidFill>
                <a:schemeClr val="bg1"/>
              </a:solidFill>
              <a:cs typeface="B Mitra" pitchFamily="2" charset="-78"/>
            </a:endParaRPr>
          </a:p>
          <a:p>
            <a:pPr marL="514350" indent="-514350" rtl="1">
              <a:buAutoNum type="arabicParenR"/>
            </a:pPr>
            <a:endParaRPr lang="en-US" dirty="0">
              <a:solidFill>
                <a:schemeClr val="bg1"/>
              </a:solidFill>
              <a:cs typeface="B Mitra"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1143000"/>
          </a:xfrm>
        </p:spPr>
        <p:txBody>
          <a:bodyPr>
            <a:normAutofit/>
          </a:bodyPr>
          <a:lstStyle/>
          <a:p>
            <a:pPr algn="ctr"/>
            <a:r>
              <a:rPr lang="fa-IR" sz="4400" dirty="0" smtClean="0">
                <a:cs typeface="B Titr" pitchFamily="2" charset="-78"/>
              </a:rPr>
              <a:t>سوالات فصل</a:t>
            </a:r>
            <a:endParaRPr lang="en-US" sz="4400" dirty="0">
              <a:cs typeface="B Titr" pitchFamily="2" charset="-78"/>
            </a:endParaRPr>
          </a:p>
        </p:txBody>
      </p:sp>
      <p:sp>
        <p:nvSpPr>
          <p:cNvPr id="3" name="Content Placeholder 2"/>
          <p:cNvSpPr>
            <a:spLocks noGrp="1"/>
          </p:cNvSpPr>
          <p:nvPr>
            <p:ph idx="1"/>
          </p:nvPr>
        </p:nvSpPr>
        <p:spPr>
          <a:xfrm>
            <a:off x="0" y="1935480"/>
            <a:ext cx="9144000" cy="4922520"/>
          </a:xfrm>
        </p:spPr>
        <p:style>
          <a:lnRef idx="0">
            <a:schemeClr val="accent3"/>
          </a:lnRef>
          <a:fillRef idx="3">
            <a:schemeClr val="accent3"/>
          </a:fillRef>
          <a:effectRef idx="3">
            <a:schemeClr val="accent3"/>
          </a:effectRef>
          <a:fontRef idx="minor">
            <a:schemeClr val="lt1"/>
          </a:fontRef>
        </p:style>
        <p:txBody>
          <a:bodyPr/>
          <a:lstStyle/>
          <a:p>
            <a:pPr algn="r" rtl="1"/>
            <a:r>
              <a:rPr lang="fa-IR" b="1" dirty="0" smtClean="0">
                <a:solidFill>
                  <a:schemeClr val="tx1"/>
                </a:solidFill>
                <a:cs typeface="B Mitra" pitchFamily="2" charset="-78"/>
              </a:rPr>
              <a:t>1) مراحل مرتبط با فرایند بازاریابی ورزشی را بنویسید؟</a:t>
            </a:r>
          </a:p>
          <a:p>
            <a:pPr algn="r" rtl="1"/>
            <a:r>
              <a:rPr lang="fa-IR" b="1" dirty="0" smtClean="0">
                <a:solidFill>
                  <a:schemeClr val="tx1"/>
                </a:solidFill>
                <a:cs typeface="B Mitra" pitchFamily="2" charset="-78"/>
              </a:rPr>
              <a:t>2) منظور از راهبرد ورزشی یکسان چیست؟</a:t>
            </a:r>
          </a:p>
          <a:p>
            <a:pPr algn="r" rtl="1"/>
            <a:r>
              <a:rPr lang="fa-IR" b="1" dirty="0" smtClean="0">
                <a:solidFill>
                  <a:schemeClr val="tx1"/>
                </a:solidFill>
                <a:cs typeface="B Mitra" pitchFamily="2" charset="-78"/>
              </a:rPr>
              <a:t>3) راهبرد ورزشی تمرکزی و تفکیکی را باهم مقایسه کنید؟</a:t>
            </a:r>
          </a:p>
          <a:p>
            <a:pPr algn="r" rtl="1"/>
            <a:r>
              <a:rPr lang="fa-IR" b="1" dirty="0" smtClean="0">
                <a:solidFill>
                  <a:schemeClr val="tx1"/>
                </a:solidFill>
                <a:cs typeface="B Mitra" pitchFamily="2" charset="-78"/>
              </a:rPr>
              <a:t>2) عوامل داخلی و خارجی مؤثر در انتخاب راهبرد بازاریابی ورزشی کدامند؟</a:t>
            </a:r>
          </a:p>
          <a:p>
            <a:pPr algn="r" rtl="1"/>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196752"/>
            <a:ext cx="9144000" cy="5400600"/>
          </a:xfrm>
        </p:spPr>
        <p:txBody>
          <a:bodyPr>
            <a:normAutofit/>
          </a:bodyPr>
          <a:lstStyle/>
          <a:p>
            <a:pPr algn="ctr" rtl="1"/>
            <a:r>
              <a:rPr lang="fa-IR" sz="5400" b="1" dirty="0" smtClean="0">
                <a:ln>
                  <a:solidFill>
                    <a:sysClr val="windowText" lastClr="000000"/>
                  </a:solidFill>
                </a:ln>
                <a:solidFill>
                  <a:schemeClr val="bg1"/>
                </a:solidFill>
                <a:cs typeface="B Titr" pitchFamily="2" charset="-78"/>
              </a:rPr>
              <a:t>با سپاس از توجه شما</a:t>
            </a:r>
          </a:p>
          <a:p>
            <a:pPr algn="ctr" rtl="1"/>
            <a:r>
              <a:rPr lang="fa-IR" sz="5400" b="1" dirty="0" smtClean="0">
                <a:ln>
                  <a:solidFill>
                    <a:sysClr val="windowText" lastClr="000000"/>
                  </a:solidFill>
                </a:ln>
                <a:solidFill>
                  <a:schemeClr val="bg1"/>
                </a:solidFill>
                <a:cs typeface="B Titr" pitchFamily="2" charset="-78"/>
              </a:rPr>
              <a:t>موفق باشید</a:t>
            </a:r>
            <a:endParaRPr lang="en-US" sz="5400" dirty="0">
              <a:solidFill>
                <a:schemeClr val="bg1"/>
              </a:solidFill>
              <a:cs typeface="B Titr"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312</TotalTime>
  <Words>593</Words>
  <Application>Microsoft Office PowerPoint</Application>
  <PresentationFormat>On-screen Show (4:3)</PresentationFormat>
  <Paragraphs>64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 فصل 2: فرآیند بازاریابی و راهبردهای آن  نام استاد: رضا رجب زاده </vt:lpstr>
      <vt:lpstr>فرآیند بازاریابی ورزشی</vt:lpstr>
      <vt:lpstr>راهبردهای بازاریابی ورزشی</vt:lpstr>
      <vt:lpstr>فرآیند بازاریابی ورزشی</vt:lpstr>
      <vt:lpstr>عوامل مؤثر در انتخاب راهبرداهای بازار ورزشی</vt:lpstr>
      <vt:lpstr>عوامل مؤثر در انتخاب راهبرداهای بازار ورزشی</vt:lpstr>
      <vt:lpstr>عوامل مؤثر در انتخاب راهبرداهای بازار ورزشی</vt:lpstr>
      <vt:lpstr>سوالات فصل</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فصل 3: فرآیند بازاریابی و راهبردهای آن  نام استاد: رضا رجب زاده </dc:title>
  <dc:creator>reza</dc:creator>
  <cp:lastModifiedBy>reza</cp:lastModifiedBy>
  <cp:revision>6</cp:revision>
  <dcterms:created xsi:type="dcterms:W3CDTF">2020-03-06T18:52:54Z</dcterms:created>
  <dcterms:modified xsi:type="dcterms:W3CDTF">2020-03-10T21:29:58Z</dcterms:modified>
</cp:coreProperties>
</file>