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60" r:id="rId1"/>
  </p:sldMasterIdLst>
  <p:sldIdLst>
    <p:sldId id="256" r:id="rId2"/>
    <p:sldId id="257" r:id="rId3"/>
    <p:sldId id="260"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40" r:id="rId45"/>
    <p:sldId id="328" r:id="rId46"/>
    <p:sldId id="329" r:id="rId47"/>
    <p:sldId id="330" r:id="rId48"/>
    <p:sldId id="331" r:id="rId49"/>
    <p:sldId id="332" r:id="rId50"/>
    <p:sldId id="333" r:id="rId51"/>
    <p:sldId id="334" r:id="rId52"/>
    <p:sldId id="335" r:id="rId53"/>
    <p:sldId id="336" r:id="rId54"/>
    <p:sldId id="337" r:id="rId55"/>
    <p:sldId id="338"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6" r:id="rId70"/>
    <p:sldId id="357" r:id="rId71"/>
    <p:sldId id="354" r:id="rId72"/>
    <p:sldId id="355" r:id="rId73"/>
    <p:sldId id="286" r:id="rId7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8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B595D99-12D8-4B82-BEE1-828E1D385371}" type="datetimeFigureOut">
              <a:rPr lang="fa-IR" smtClean="0"/>
              <a:t>1440/07/30</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B2B48E07-5227-42FD-8476-79385C184D88}" type="slidenum">
              <a:rPr lang="fa-IR" smtClean="0"/>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595D99-12D8-4B82-BEE1-828E1D385371}" type="datetimeFigureOut">
              <a:rPr lang="fa-IR" smtClean="0"/>
              <a:t>1440/07/30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595D99-12D8-4B82-BEE1-828E1D385371}" type="datetimeFigureOut">
              <a:rPr lang="fa-IR" smtClean="0"/>
              <a:t>1440/07/30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595D99-12D8-4B82-BEE1-828E1D385371}" type="datetimeFigureOut">
              <a:rPr lang="fa-IR" smtClean="0"/>
              <a:t>1440/07/30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595D99-12D8-4B82-BEE1-828E1D385371}" type="datetimeFigureOut">
              <a:rPr lang="fa-IR" smtClean="0"/>
              <a:t>1440/07/30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B2B48E07-5227-42FD-8476-79385C184D88}"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595D99-12D8-4B82-BEE1-828E1D385371}" type="datetimeFigureOut">
              <a:rPr lang="fa-IR" smtClean="0"/>
              <a:t>1440/07/30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595D99-12D8-4B82-BEE1-828E1D385371}" type="datetimeFigureOut">
              <a:rPr lang="fa-IR" smtClean="0"/>
              <a:t>1440/07/30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595D99-12D8-4B82-BEE1-828E1D385371}" type="datetimeFigureOut">
              <a:rPr lang="fa-IR" smtClean="0"/>
              <a:t>1440/07/30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95D99-12D8-4B82-BEE1-828E1D385371}" type="datetimeFigureOut">
              <a:rPr lang="fa-IR" smtClean="0"/>
              <a:t>1440/07/30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595D99-12D8-4B82-BEE1-828E1D385371}" type="datetimeFigureOut">
              <a:rPr lang="fa-IR" smtClean="0"/>
              <a:t>1440/07/30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595D99-12D8-4B82-BEE1-828E1D385371}" type="datetimeFigureOut">
              <a:rPr lang="fa-IR" smtClean="0"/>
              <a:t>1440/07/30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B48E07-5227-42FD-8476-79385C184D88}"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595D99-12D8-4B82-BEE1-828E1D385371}" type="datetimeFigureOut">
              <a:rPr lang="fa-IR" smtClean="0"/>
              <a:t>1440/07/30</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2B48E07-5227-42FD-8476-79385C184D88}"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package" Target="../embeddings/Microsoft_Excel_Worksheet2.xlsx"/></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8.emf"/></Relationships>
</file>

<file path=ppt/slides/_rels/slide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76" y="476672"/>
            <a:ext cx="748883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883351"/>
      </p:ext>
    </p:extLst>
  </p:cSld>
  <p:clrMapOvr>
    <a:masterClrMapping/>
  </p:clrMapOvr>
  <mc:AlternateContent xmlns:mc="http://schemas.openxmlformats.org/markup-compatibility/2006" xmlns:p14="http://schemas.microsoft.com/office/powerpoint/2010/main">
    <mc:Choice Requires="p14">
      <p:transition spd="slow" p14:dur="4400" advTm="1000">
        <p14:honeycomb/>
      </p:transition>
    </mc:Choice>
    <mc:Fallback xmlns="">
      <p:transition spd="slow"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67544" y="260648"/>
                <a:ext cx="8229600" cy="4709160"/>
              </a:xfrm>
            </p:spPr>
            <p:txBody>
              <a:bodyPr>
                <a:noAutofit/>
              </a:bodyPr>
              <a:lstStyle/>
              <a:p>
                <a:pPr marL="228600" algn="just">
                  <a:lnSpc>
                    <a:spcPct val="150000"/>
                  </a:lnSpc>
                  <a:buFont typeface="Wingdings" panose="05000000000000000000" pitchFamily="2" charset="2"/>
                  <a:buChar char="v"/>
                  <a:tabLst>
                    <a:tab pos="2781935" algn="l"/>
                    <a:tab pos="4765675" algn="l"/>
                  </a:tabLst>
                </a:pPr>
                <a:r>
                  <a:rPr lang="fa-IR" sz="2400" b="1" dirty="0" smtClean="0">
                    <a:solidFill>
                      <a:schemeClr val="bg1"/>
                    </a:solidFill>
                    <a:effectLst/>
                    <a:latin typeface="Calibri"/>
                    <a:ea typeface="Calibri"/>
                    <a:cs typeface="2  Titr" panose="00000700000000000000" pitchFamily="2" charset="-78"/>
                  </a:rPr>
                  <a:t>به عنوان مثال اگر مساله فرموله شده بیانگر ترکیب بهینه تعداد تولید «یخچال» باشد. در این صورت </a:t>
                </a:r>
                <a:r>
                  <a:rPr lang="en-US" sz="2400" b="1" dirty="0">
                    <a:solidFill>
                      <a:schemeClr val="bg1"/>
                    </a:solidFill>
                    <a:effectLst/>
                    <a:latin typeface="Calibri"/>
                    <a:ea typeface="Calibri"/>
                    <a:cs typeface="2  Titr" panose="00000700000000000000" pitchFamily="2" charset="-78"/>
                  </a:rPr>
                  <a:t>X</a:t>
                </a:r>
                <a:r>
                  <a:rPr lang="fa-IR" sz="2400" b="1" dirty="0">
                    <a:solidFill>
                      <a:schemeClr val="bg1"/>
                    </a:solidFill>
                    <a:effectLst/>
                    <a:latin typeface="Calibri"/>
                    <a:ea typeface="Calibri"/>
                    <a:cs typeface="2  Titr" panose="00000700000000000000" pitchFamily="2" charset="-78"/>
                  </a:rPr>
                  <a:t> فقط می تواند مقادیر صحیح داشته باشد و مقدار اعشار برای متغیر معرف تعداد تولید یخچال بی معنا خواهد بود. بنابراین مدل فوق الذکر اگر چه ممکن است تمام مفروضات دیگر برنامه ریزی خطی را داشته باشد ولی « عدد صحیح » بودن مقادیر تولید به معنی نقض مدل عمومی برنامه ریزی خطی است. بنابراین فرض بخش پذیری به معنای آن است که هر واحد فعالیت به هر کسر دلخواه قابل تقسیم است و لذا متغیر های تقسیم می توانند مقادیر غیر صحیح نیز داشته باشند. </a:t>
                </a:r>
                <a:endParaRPr lang="en-US" sz="2400" b="1" dirty="0">
                  <a:solidFill>
                    <a:schemeClr val="bg1"/>
                  </a:solidFill>
                  <a:effectLst/>
                  <a:cs typeface="2  Titr" panose="00000700000000000000" pitchFamily="2" charset="-78"/>
                </a:endParaRPr>
              </a:p>
              <a:p>
                <a:pPr marL="228600" algn="just">
                  <a:lnSpc>
                    <a:spcPct val="150000"/>
                  </a:lnSpc>
                  <a:buFont typeface="Wingdings" panose="05000000000000000000" pitchFamily="2" charset="2"/>
                  <a:buChar char="v"/>
                  <a:tabLst>
                    <a:tab pos="2781935" algn="l"/>
                    <a:tab pos="4765675" algn="l"/>
                  </a:tabLst>
                </a:pPr>
                <a:r>
                  <a:rPr lang="fa-IR" sz="2400" b="1" dirty="0" smtClean="0">
                    <a:solidFill>
                      <a:schemeClr val="bg1"/>
                    </a:solidFill>
                    <a:effectLst/>
                    <a:latin typeface="Calibri"/>
                    <a:ea typeface="Calibri"/>
                    <a:cs typeface="2  Titr" panose="00000700000000000000" pitchFamily="2" charset="-78"/>
                  </a:rPr>
                  <a:t>این خصوصیت مدل برنامه ریزی خطی براساس محدودیت های غیر منفی مدل عمومی </a:t>
                </a:r>
                <a:r>
                  <a:rPr lang="en-US" sz="2400" b="1" dirty="0">
                    <a:solidFill>
                      <a:schemeClr val="bg1"/>
                    </a:solidFill>
                    <a:effectLst/>
                    <a:latin typeface="Calibri"/>
                    <a:ea typeface="Calibri"/>
                    <a:cs typeface="2  Titr" panose="00000700000000000000" pitchFamily="2" charset="-78"/>
                  </a:rPr>
                  <a:t>LP</a:t>
                </a:r>
                <a:r>
                  <a:rPr lang="fa-IR" sz="2400" b="1" dirty="0">
                    <a:solidFill>
                      <a:schemeClr val="bg1"/>
                    </a:solidFill>
                    <a:effectLst/>
                    <a:latin typeface="Calibri"/>
                    <a:ea typeface="Calibri"/>
                    <a:cs typeface="2  Titr" panose="00000700000000000000" pitchFamily="2" charset="-78"/>
                  </a:rPr>
                  <a:t>     0 </a:t>
                </a:r>
                <a14:m>
                  <m:oMath xmlns:m="http://schemas.openxmlformats.org/officeDocument/2006/math">
                    <m:r>
                      <a:rPr lang="fa-IR" sz="2400" b="1">
                        <a:solidFill>
                          <a:schemeClr val="bg1"/>
                        </a:solidFill>
                        <a:effectLst/>
                        <a:latin typeface="Cambria Math"/>
                        <a:ea typeface="Calibri"/>
                        <a:cs typeface="Times New Roman"/>
                      </a:rPr>
                      <m:t>≥</m:t>
                    </m:r>
                  </m:oMath>
                </a14:m>
                <a:r>
                  <a:rPr lang="fa-IR" sz="2400" b="1" dirty="0">
                    <a:solidFill>
                      <a:schemeClr val="bg1"/>
                    </a:solidFill>
                    <a:effectLst/>
                    <a:latin typeface="Calibri"/>
                    <a:ea typeface="Calibri"/>
                    <a:cs typeface="2  Titr" panose="00000700000000000000" pitchFamily="2" charset="-78"/>
                  </a:rPr>
                  <a:t> </a:t>
                </a:r>
                <a:r>
                  <a:rPr lang="en-US" sz="2400" b="1" dirty="0" err="1">
                    <a:solidFill>
                      <a:schemeClr val="bg1"/>
                    </a:solidFill>
                    <a:effectLst/>
                    <a:latin typeface="Calibri"/>
                    <a:ea typeface="Calibri"/>
                    <a:cs typeface="2  Titr" panose="00000700000000000000" pitchFamily="2" charset="-78"/>
                  </a:rPr>
                  <a:t>X</a:t>
                </a:r>
                <a:r>
                  <a:rPr lang="en-US" sz="2400" b="1" baseline="-25000" dirty="0" err="1">
                    <a:solidFill>
                      <a:schemeClr val="bg1"/>
                    </a:solidFill>
                    <a:effectLst/>
                    <a:latin typeface="Calibri"/>
                    <a:ea typeface="Calibri"/>
                    <a:cs typeface="2  Titr" panose="00000700000000000000" pitchFamily="2" charset="-78"/>
                  </a:rPr>
                  <a:t>n</a:t>
                </a:r>
                <a:r>
                  <a:rPr lang="en-US" sz="2400" b="1" dirty="0">
                    <a:solidFill>
                      <a:schemeClr val="bg1"/>
                    </a:solidFill>
                    <a:effectLst/>
                    <a:latin typeface="Calibri"/>
                    <a:ea typeface="Calibri"/>
                    <a:cs typeface="2  Titr" panose="00000700000000000000" pitchFamily="2" charset="-78"/>
                  </a:rPr>
                  <a:t>)</a:t>
                </a:r>
                <a:r>
                  <a:rPr lang="en-US" sz="2400" b="1" baseline="-25000" dirty="0">
                    <a:solidFill>
                      <a:schemeClr val="bg1"/>
                    </a:solidFill>
                    <a:effectLst/>
                    <a:latin typeface="Calibri"/>
                    <a:ea typeface="Calibri"/>
                    <a:cs typeface="2  Titr" panose="00000700000000000000" pitchFamily="2" charset="-78"/>
                  </a:rPr>
                  <a:t> </a:t>
                </a:r>
                <a:r>
                  <a:rPr lang="fa-IR" sz="2400" b="1" dirty="0" smtClean="0">
                    <a:solidFill>
                      <a:schemeClr val="bg1"/>
                    </a:solidFill>
                    <a:effectLst/>
                    <a:latin typeface="Calibri"/>
                    <a:ea typeface="Calibri"/>
                    <a:cs typeface="2  Titr" panose="00000700000000000000" pitchFamily="2" charset="-78"/>
                  </a:rPr>
                  <a:t> </a:t>
                </a:r>
                <a:r>
                  <a:rPr lang="en-US" sz="2400" b="1" dirty="0" smtClean="0">
                    <a:solidFill>
                      <a:schemeClr val="bg1"/>
                    </a:solidFill>
                    <a:effectLst/>
                    <a:latin typeface="Calibri"/>
                    <a:ea typeface="Calibri"/>
                    <a:cs typeface="2  Titr" panose="00000700000000000000" pitchFamily="2" charset="-78"/>
                  </a:rPr>
                  <a:t>,</a:t>
                </a:r>
                <a:r>
                  <a:rPr lang="fa-IR" sz="2400" b="1" dirty="0" smtClean="0">
                    <a:solidFill>
                      <a:schemeClr val="bg1"/>
                    </a:solidFill>
                    <a:effectLst/>
                    <a:latin typeface="Calibri"/>
                    <a:ea typeface="Calibri"/>
                    <a:cs typeface="2  Titr" panose="00000700000000000000" pitchFamily="2" charset="-78"/>
                  </a:rPr>
                  <a:t> ... </a:t>
                </a:r>
                <a:r>
                  <a:rPr lang="en-US" sz="2400" b="1" dirty="0" smtClean="0">
                    <a:solidFill>
                      <a:schemeClr val="bg1"/>
                    </a:solidFill>
                    <a:latin typeface="Calibri"/>
                    <a:ea typeface="Calibri"/>
                    <a:cs typeface="2  Titr" panose="00000700000000000000" pitchFamily="2" charset="-78"/>
                  </a:rPr>
                  <a:t> (</a:t>
                </a:r>
                <a:r>
                  <a:rPr lang="en-US" sz="2400" b="1" dirty="0" smtClean="0">
                    <a:solidFill>
                      <a:schemeClr val="bg1"/>
                    </a:solidFill>
                    <a:effectLst/>
                    <a:latin typeface="Nazanin"/>
                    <a:ea typeface="Calibri"/>
                    <a:cs typeface="2  Titr" panose="00000700000000000000" pitchFamily="2" charset="-78"/>
                  </a:rPr>
                  <a:t> </a:t>
                </a:r>
                <a:r>
                  <a:rPr lang="en-US" sz="2400" b="1" dirty="0" smtClean="0">
                    <a:solidFill>
                      <a:schemeClr val="bg1"/>
                    </a:solidFill>
                    <a:effectLst/>
                    <a:latin typeface="Calibri"/>
                    <a:ea typeface="Calibri"/>
                    <a:cs typeface="2  Titr" panose="00000700000000000000" pitchFamily="2" charset="-78"/>
                  </a:rPr>
                  <a:t>X</a:t>
                </a:r>
                <a:r>
                  <a:rPr lang="en-US" sz="2400" b="1" baseline="-25000" dirty="0" smtClean="0">
                    <a:solidFill>
                      <a:schemeClr val="bg1"/>
                    </a:solidFill>
                    <a:effectLst/>
                    <a:latin typeface="Calibri"/>
                    <a:ea typeface="Calibri"/>
                    <a:cs typeface="2  Titr" panose="00000700000000000000" pitchFamily="2" charset="-78"/>
                  </a:rPr>
                  <a:t>1</a:t>
                </a:r>
                <a:r>
                  <a:rPr lang="en-US" sz="2400" b="1" dirty="0" smtClean="0">
                    <a:solidFill>
                      <a:schemeClr val="bg1"/>
                    </a:solidFill>
                    <a:effectLst/>
                    <a:latin typeface="Nazanin"/>
                    <a:ea typeface="Calibri"/>
                    <a:cs typeface="2  Titr" panose="00000700000000000000" pitchFamily="2" charset="-78"/>
                  </a:rPr>
                  <a:t> </a:t>
                </a:r>
                <a:r>
                  <a:rPr lang="en-US" sz="2400" b="1" dirty="0" smtClean="0">
                    <a:solidFill>
                      <a:schemeClr val="bg1"/>
                    </a:solidFill>
                    <a:effectLst/>
                    <a:latin typeface="Calibri"/>
                    <a:ea typeface="Calibri"/>
                    <a:cs typeface="2  Titr" panose="00000700000000000000" pitchFamily="2" charset="-78"/>
                  </a:rPr>
                  <a:t>X</a:t>
                </a:r>
                <a:r>
                  <a:rPr lang="en-US" sz="2400" b="1" baseline="-25000" dirty="0" smtClean="0">
                    <a:solidFill>
                      <a:schemeClr val="bg1"/>
                    </a:solidFill>
                    <a:effectLst/>
                    <a:latin typeface="Calibri"/>
                    <a:ea typeface="Calibri"/>
                    <a:cs typeface="2  Titr" panose="00000700000000000000" pitchFamily="2" charset="-78"/>
                  </a:rPr>
                  <a:t>2</a:t>
                </a:r>
                <a:r>
                  <a:rPr lang="en-US" sz="2400" b="1" dirty="0" smtClean="0">
                    <a:solidFill>
                      <a:schemeClr val="bg1"/>
                    </a:solidFill>
                    <a:effectLst/>
                    <a:latin typeface="Calibri"/>
                    <a:ea typeface="Calibri"/>
                    <a:cs typeface="2  Titr" panose="00000700000000000000" pitchFamily="2" charset="-78"/>
                  </a:rPr>
                  <a:t>,</a:t>
                </a:r>
                <a:r>
                  <a:rPr lang="en-US" sz="2400" b="1" dirty="0" smtClean="0">
                    <a:solidFill>
                      <a:schemeClr val="bg1"/>
                    </a:solidFill>
                    <a:effectLst/>
                    <a:latin typeface="Nazanin"/>
                    <a:ea typeface="Calibri"/>
                    <a:cs typeface="2  Titr" panose="00000700000000000000" pitchFamily="2" charset="-78"/>
                  </a:rPr>
                  <a:t> </a:t>
                </a:r>
                <a:r>
                  <a:rPr lang="fa-IR" sz="2400" b="1" dirty="0" smtClean="0">
                    <a:solidFill>
                      <a:schemeClr val="bg1"/>
                    </a:solidFill>
                    <a:effectLst/>
                    <a:latin typeface="Calibri"/>
                    <a:ea typeface="Calibri"/>
                    <a:cs typeface="2  Titr" panose="00000700000000000000" pitchFamily="2" charset="-78"/>
                  </a:rPr>
                  <a:t>تضمین </a:t>
                </a:r>
                <a:r>
                  <a:rPr lang="fa-IR" sz="2400" b="1" dirty="0">
                    <a:solidFill>
                      <a:schemeClr val="bg1"/>
                    </a:solidFill>
                    <a:effectLst/>
                    <a:latin typeface="Calibri"/>
                    <a:ea typeface="Calibri"/>
                    <a:cs typeface="2  Titr" panose="00000700000000000000" pitchFamily="2" charset="-78"/>
                  </a:rPr>
                  <a:t>می شود.</a:t>
                </a:r>
                <a:endParaRPr lang="en-US" sz="2400" b="1" dirty="0">
                  <a:solidFill>
                    <a:schemeClr val="bg1"/>
                  </a:solidFill>
                  <a:effectLst/>
                  <a:cs typeface="2  Titr" panose="00000700000000000000" pitchFamily="2" charset="-78"/>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67544" y="260648"/>
                <a:ext cx="8229600" cy="4709160"/>
              </a:xfrm>
              <a:blipFill rotWithShape="1">
                <a:blip r:embed="rId2"/>
                <a:stretch>
                  <a:fillRect l="-2000" r="-370" b="-22280"/>
                </a:stretch>
              </a:blipFill>
            </p:spPr>
            <p:txBody>
              <a:bodyPr/>
              <a:lstStyle/>
              <a:p>
                <a:r>
                  <a:rPr lang="fa-IR">
                    <a:noFill/>
                  </a:rPr>
                  <a:t> </a:t>
                </a:r>
              </a:p>
            </p:txBody>
          </p:sp>
        </mc:Fallback>
      </mc:AlternateContent>
    </p:spTree>
    <p:extLst>
      <p:ext uri="{BB962C8B-B14F-4D97-AF65-F5344CB8AC3E}">
        <p14:creationId xmlns:p14="http://schemas.microsoft.com/office/powerpoint/2010/main" val="38373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32656"/>
            <a:ext cx="8229600" cy="5904656"/>
          </a:xfrm>
        </p:spPr>
        <p:txBody>
          <a:bodyPr>
            <a:normAutofit fontScale="92500" lnSpcReduction="20000"/>
          </a:bodyPr>
          <a:lstStyle/>
          <a:p>
            <a:pPr marL="342900" lvl="0" indent="-342900" algn="just">
              <a:lnSpc>
                <a:spcPct val="160000"/>
              </a:lnSpc>
              <a:buFont typeface="+mj-lt"/>
              <a:buAutoNum type="arabicParenR"/>
              <a:tabLst>
                <a:tab pos="2781935" algn="l"/>
                <a:tab pos="4765675" algn="l"/>
              </a:tabLst>
            </a:pPr>
            <a:r>
              <a:rPr lang="fa-IR" sz="3000" b="1" dirty="0">
                <a:solidFill>
                  <a:srgbClr val="FF0000"/>
                </a:solidFill>
                <a:effectLst>
                  <a:outerShdw blurRad="38100" dist="38100" dir="2700000" algn="tl">
                    <a:srgbClr val="000000">
                      <a:alpha val="43137"/>
                    </a:srgbClr>
                  </a:outerShdw>
                </a:effectLst>
                <a:latin typeface="Calibri"/>
                <a:ea typeface="Calibri"/>
                <a:cs typeface="2  Titr" panose="00000700000000000000" pitchFamily="2" charset="-78"/>
              </a:rPr>
              <a:t>فرض معین (قطعی) بودن: </a:t>
            </a:r>
            <a:endParaRPr lang="en-US" sz="3000" dirty="0">
              <a:solidFill>
                <a:srgbClr val="FF0000"/>
              </a:solidFill>
              <a:effectLst>
                <a:outerShdw blurRad="38100" dist="38100" dir="2700000" algn="tl">
                  <a:srgbClr val="000000">
                    <a:alpha val="43137"/>
                  </a:srgbClr>
                </a:outerShdw>
              </a:effectLst>
              <a:cs typeface="2  Titr" panose="00000700000000000000" pitchFamily="2" charset="-78"/>
            </a:endParaRPr>
          </a:p>
          <a:p>
            <a:pPr marL="502920" indent="-457200" algn="just">
              <a:lnSpc>
                <a:spcPct val="160000"/>
              </a:lnSpc>
              <a:buFont typeface="Wingdings" panose="05000000000000000000" pitchFamily="2" charset="2"/>
              <a:buChar char="v"/>
              <a:tabLst>
                <a:tab pos="2781935" algn="l"/>
                <a:tab pos="4765675" algn="l"/>
              </a:tabLst>
            </a:pPr>
            <a:r>
              <a:rPr lang="fa-IR" sz="3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بدین معنی است که کلیه </a:t>
            </a:r>
            <a:r>
              <a:rPr lang="fa-IR" sz="3000" b="1" dirty="0"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پارامترهای (</a:t>
            </a:r>
            <a:r>
              <a:rPr lang="en-US" sz="3000" b="1" dirty="0" err="1"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C</a:t>
            </a:r>
            <a:r>
              <a:rPr lang="en-US" sz="3000" b="1" baseline="-25000" dirty="0" err="1"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j</a:t>
            </a:r>
            <a:r>
              <a:rPr lang="en-US" sz="3000" b="1" dirty="0"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a:t>
            </a:r>
            <a:r>
              <a:rPr lang="en-US" sz="3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b</a:t>
            </a:r>
            <a:r>
              <a:rPr lang="en-US" sz="3000" b="1" baseline="-25000"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i</a:t>
            </a:r>
            <a:r>
              <a:rPr lang="en-US" sz="3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  </a:t>
            </a:r>
            <a:r>
              <a:rPr lang="en-US" sz="3000" b="1" dirty="0" err="1">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a</a:t>
            </a:r>
            <a:r>
              <a:rPr lang="en-US" sz="3000" b="1" baseline="-25000" dirty="0" err="1">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ij</a:t>
            </a:r>
            <a:r>
              <a:rPr lang="fa-IR" sz="3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مدل عمومی برنامه ریزی خطی در افق برنامه ریزی مقادیر ثابتی هستند. اگر چه تعیین پارامترهای مدل در اکثر مواقع به طور قطعی امکان پذیر است ولی در برخی موارد افق برنامه ریزی آنقدر بلند مدت است که مقادیر پارامترها دستخوش تغییر می شوند. در چنین مواقعی می توان از فن « تحلیل حساسیت»  </a:t>
            </a:r>
            <a:r>
              <a:rPr lang="en-US" sz="3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Sensitivity Analysis</a:t>
            </a:r>
            <a:r>
              <a:rPr lang="fa-IR" sz="3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برای بررسی تاثیر تغییرات بر جواب بهینه مدل استفاده کرد.</a:t>
            </a:r>
            <a:endParaRPr lang="en-US" sz="3000" dirty="0">
              <a:solidFill>
                <a:schemeClr val="bg1"/>
              </a:solidFill>
              <a:effectLst>
                <a:outerShdw blurRad="38100" dist="38100" dir="2700000" algn="tl">
                  <a:srgbClr val="000000">
                    <a:alpha val="43137"/>
                  </a:srgbClr>
                </a:outerShdw>
              </a:effectLst>
              <a:cs typeface="2  Titr" panose="00000700000000000000" pitchFamily="2" charset="-78"/>
            </a:endParaRPr>
          </a:p>
          <a:p>
            <a:endParaRPr lang="fa-IR" dirty="0"/>
          </a:p>
        </p:txBody>
      </p:sp>
    </p:spTree>
    <p:extLst>
      <p:ext uri="{BB962C8B-B14F-4D97-AF65-F5344CB8AC3E}">
        <p14:creationId xmlns:p14="http://schemas.microsoft.com/office/powerpoint/2010/main" val="190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48680"/>
            <a:ext cx="8229600" cy="5688632"/>
          </a:xfrm>
        </p:spPr>
        <p:txBody>
          <a:bodyPr>
            <a:noAutofit/>
          </a:bodyPr>
          <a:lstStyle/>
          <a:p>
            <a:pPr>
              <a:lnSpc>
                <a:spcPct val="150000"/>
              </a:lnSpc>
              <a:spcAft>
                <a:spcPts val="800"/>
              </a:spcAft>
              <a:buFont typeface="Wingdings" panose="05000000000000000000" pitchFamily="2" charset="2"/>
              <a:buChar char="v"/>
              <a:tabLst>
                <a:tab pos="2781935" algn="l"/>
                <a:tab pos="4765675" algn="l"/>
              </a:tabLst>
            </a:pPr>
            <a:r>
              <a:rPr lang="fa-IR" sz="2400" b="1" dirty="0">
                <a:solidFill>
                  <a:srgbClr val="FF0000"/>
                </a:solidFill>
                <a:effectLst>
                  <a:outerShdw blurRad="38100" dist="38100" dir="2700000" algn="tl">
                    <a:srgbClr val="000000">
                      <a:alpha val="43137"/>
                    </a:srgbClr>
                  </a:outerShdw>
                </a:effectLst>
                <a:latin typeface="Calibri"/>
                <a:ea typeface="Calibri"/>
                <a:cs typeface="2  Titr" panose="00000700000000000000" pitchFamily="2" charset="-78"/>
              </a:rPr>
              <a:t>بیان ریاضی مدل برنامه ریزی خطی: </a:t>
            </a:r>
            <a:endParaRPr lang="en-US" sz="2400" dirty="0">
              <a:solidFill>
                <a:srgbClr val="FF0000"/>
              </a:solidFill>
              <a:effectLst>
                <a:outerShdw blurRad="38100" dist="38100" dir="2700000" algn="tl">
                  <a:srgbClr val="000000">
                    <a:alpha val="43137"/>
                  </a:srgbClr>
                </a:outerShdw>
              </a:effectLst>
              <a:latin typeface="Calibri"/>
              <a:ea typeface="Calibri"/>
              <a:cs typeface="2  Titr" panose="00000700000000000000" pitchFamily="2" charset="-78"/>
            </a:endParaRPr>
          </a:p>
          <a:p>
            <a:pPr algn="just">
              <a:lnSpc>
                <a:spcPct val="200000"/>
              </a:lnSpc>
              <a:buFont typeface="Wingdings" panose="05000000000000000000" pitchFamily="2" charset="2"/>
              <a:buChar char="v"/>
              <a:tabLst>
                <a:tab pos="2781935" algn="l"/>
                <a:tab pos="4765675" algn="l"/>
              </a:tabLst>
            </a:pPr>
            <a:r>
              <a:rPr lang="fa-IR"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در این بخش می‌توان مسئله شرکت تولید درب و پنجره را تعمیم داد. در این مسئله ۳ کارگاه یا منبع با محدودیت ظرفیتی وجود دارند که باید دو محصول با توجه به نیازشان از این سه منبع استفاده کنند. اکنون فرض کنید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m</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منبع را می خواهیم به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n</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محصول رقیب تخصیص دهیم. فرض کنید که </a:t>
            </a:r>
            <a:r>
              <a:rPr lang="en-US" sz="2000" b="1" dirty="0" err="1">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xj</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حجم محصول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j</a:t>
            </a:r>
            <a:r>
              <a:rPr lang="fa-IR"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و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Z </a:t>
            </a:r>
            <a:r>
              <a:rPr lang="fa-IR"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معیار کارآمدی کلیه محصول‌های تولید شده است. همچنین فرض کنید تغییر کارآمدی یا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Z</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در اثر هر واحد افزایش (</a:t>
            </a:r>
            <a:r>
              <a:rPr lang="en-US" sz="2000" b="1" dirty="0" err="1">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xj</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(j=1,…,n</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باشد. وهمچنین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bi</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نشان دهنده مقدار موجود منبع (</a:t>
            </a:r>
            <a:r>
              <a:rPr lang="en-US" sz="2000" b="1" dirty="0" err="1">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i</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a:t>
            </a:r>
            <a:r>
              <a:rPr lang="en-US" sz="2000" b="1" dirty="0"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a:t>
            </a:r>
            <a:r>
              <a:rPr lang="en-US" sz="2000" b="1" dirty="0" err="1"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i</a:t>
            </a:r>
            <a:r>
              <a:rPr lang="en-US" sz="2000" b="1" dirty="0"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=1</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,…,m</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و بالاخره </a:t>
            </a:r>
            <a:r>
              <a:rPr lang="en-US" sz="2000" b="1" dirty="0" smtClean="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en-US" sz="2000" b="1" dirty="0" err="1" smtClean="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aij</a:t>
            </a:r>
            <a:r>
              <a:rPr lang="en-US" sz="2000" b="1" dirty="0" smtClean="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نشانگر مقداری از منبع </a:t>
            </a:r>
            <a:r>
              <a:rPr lang="en-US" sz="2000" b="1" dirty="0" err="1">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i</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smtClean="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است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که توسط محصول </a:t>
            </a:r>
            <a:r>
              <a:rPr lang="en-US" sz="20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j</a:t>
            </a:r>
            <a:r>
              <a:rPr lang="en-US"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a:t>
            </a:r>
            <a:r>
              <a:rPr lang="fa-IR" sz="2000" b="1" dirty="0" smtClean="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 مصرف </a:t>
            </a:r>
            <a:r>
              <a:rPr lang="fa-IR" sz="2000" b="1" dirty="0">
                <a:solidFill>
                  <a:schemeClr val="bg1"/>
                </a:solidFill>
                <a:effectLst>
                  <a:outerShdw blurRad="38100" dist="38100" dir="2700000" algn="tl">
                    <a:srgbClr val="000000">
                      <a:alpha val="43137"/>
                    </a:srgbClr>
                  </a:outerShdw>
                </a:effectLst>
                <a:latin typeface="Nazanin"/>
                <a:ea typeface="Calibri"/>
                <a:cs typeface="2  Titr" panose="00000700000000000000" pitchFamily="2" charset="-78"/>
              </a:rPr>
              <a:t>می‌شود. خلاصه اطلاعات در جدول زیر آمده است.</a:t>
            </a:r>
            <a:endParaRPr lang="en-US" sz="2000"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endParaRPr>
          </a:p>
          <a:p>
            <a:endParaRPr lang="fa-IR" sz="2000" dirty="0"/>
          </a:p>
        </p:txBody>
      </p:sp>
    </p:spTree>
    <p:extLst>
      <p:ext uri="{BB962C8B-B14F-4D97-AF65-F5344CB8AC3E}">
        <p14:creationId xmlns:p14="http://schemas.microsoft.com/office/powerpoint/2010/main" val="39743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7813392"/>
              </p:ext>
            </p:extLst>
          </p:nvPr>
        </p:nvGraphicFramePr>
        <p:xfrm>
          <a:off x="251520" y="332657"/>
          <a:ext cx="8136904" cy="5491271"/>
        </p:xfrm>
        <a:graphic>
          <a:graphicData uri="http://schemas.openxmlformats.org/drawingml/2006/table">
            <a:tbl>
              <a:tblPr rtl="1" firstRow="1" firstCol="1" bandRow="1">
                <a:tableStyleId>{5C22544A-7EE6-4342-B048-85BDC9FD1C3A}</a:tableStyleId>
              </a:tblPr>
              <a:tblGrid>
                <a:gridCol w="1696546"/>
                <a:gridCol w="1227182"/>
                <a:gridCol w="1500537"/>
                <a:gridCol w="887165"/>
                <a:gridCol w="738953"/>
                <a:gridCol w="2086521"/>
              </a:tblGrid>
              <a:tr h="932477">
                <a:tc>
                  <a:txBody>
                    <a:bodyPr/>
                    <a:lstStyle/>
                    <a:p>
                      <a:pPr algn="ctr" rtl="1">
                        <a:lnSpc>
                          <a:spcPct val="115000"/>
                        </a:lnSpc>
                        <a:spcAft>
                          <a:spcPts val="0"/>
                        </a:spcAft>
                        <a:tabLst>
                          <a:tab pos="2781935" algn="l"/>
                          <a:tab pos="4765675" algn="l"/>
                        </a:tabLst>
                      </a:pPr>
                      <a:r>
                        <a:rPr lang="fa-IR" sz="1800" dirty="0">
                          <a:solidFill>
                            <a:srgbClr val="92D050"/>
                          </a:solidFill>
                          <a:effectLst/>
                          <a:cs typeface="2  Titr" panose="00000700000000000000" pitchFamily="2" charset="-78"/>
                        </a:rPr>
                        <a:t>مقدار موجود از منبع</a:t>
                      </a:r>
                      <a:endParaRPr lang="en-US" sz="1800" dirty="0">
                        <a:solidFill>
                          <a:srgbClr val="92D050"/>
                        </a:solidFill>
                        <a:effectLst/>
                        <a:latin typeface="Calibri"/>
                        <a:ea typeface="Calibri"/>
                        <a:cs typeface="2  Titr" panose="00000700000000000000" pitchFamily="2" charset="-78"/>
                      </a:endParaRPr>
                    </a:p>
                  </a:txBody>
                  <a:tcPr marL="68580" marR="68580" marT="0" marB="0"/>
                </a:tc>
                <a:tc gridSpan="4">
                  <a:txBody>
                    <a:bodyPr/>
                    <a:lstStyle/>
                    <a:p>
                      <a:pPr algn="ctr" rtl="1">
                        <a:lnSpc>
                          <a:spcPct val="115000"/>
                        </a:lnSpc>
                        <a:spcAft>
                          <a:spcPts val="0"/>
                        </a:spcAft>
                        <a:tabLst>
                          <a:tab pos="2781935" algn="l"/>
                          <a:tab pos="4765675" algn="l"/>
                        </a:tabLst>
                      </a:pPr>
                      <a:r>
                        <a:rPr lang="fa-IR" sz="1800" dirty="0">
                          <a:solidFill>
                            <a:srgbClr val="FFFF00"/>
                          </a:solidFill>
                          <a:effectLst/>
                          <a:cs typeface="2  Titr" panose="00000700000000000000" pitchFamily="2" charset="-78"/>
                        </a:rPr>
                        <a:t>میزان مصرف از منابع به ازای هرواحد از محصول</a:t>
                      </a:r>
                      <a:endParaRPr lang="en-US" sz="1800" dirty="0">
                        <a:solidFill>
                          <a:srgbClr val="FFFF00"/>
                        </a:solidFill>
                        <a:effectLst/>
                        <a:cs typeface="2  Titr" panose="00000700000000000000" pitchFamily="2" charset="-78"/>
                      </a:endParaRPr>
                    </a:p>
                    <a:p>
                      <a:pPr algn="r" rtl="1">
                        <a:lnSpc>
                          <a:spcPct val="115000"/>
                        </a:lnSpc>
                        <a:spcAft>
                          <a:spcPts val="0"/>
                        </a:spcAft>
                        <a:tabLst>
                          <a:tab pos="368300" algn="l"/>
                          <a:tab pos="848995" algn="l"/>
                          <a:tab pos="1074420" algn="l"/>
                          <a:tab pos="1205230" algn="l"/>
                          <a:tab pos="1588770" algn="l"/>
                          <a:tab pos="2146935" algn="r"/>
                          <a:tab pos="2781935" algn="l"/>
                          <a:tab pos="4765675" algn="l"/>
                        </a:tabLst>
                      </a:pPr>
                      <a:r>
                        <a:rPr lang="fa-IR" sz="2400" dirty="0">
                          <a:solidFill>
                            <a:srgbClr val="FFFF00"/>
                          </a:solidFill>
                          <a:effectLst/>
                          <a:cs typeface="2  Titr" panose="00000700000000000000" pitchFamily="2" charset="-78"/>
                        </a:rPr>
                        <a:t>	</a:t>
                      </a:r>
                      <a:r>
                        <a:rPr lang="en-US" sz="2400" dirty="0">
                          <a:solidFill>
                            <a:srgbClr val="FFFF00"/>
                          </a:solidFill>
                          <a:effectLst/>
                          <a:cs typeface="2  Titr" panose="00000700000000000000" pitchFamily="2" charset="-78"/>
                        </a:rPr>
                        <a:t>n </a:t>
                      </a:r>
                      <a:r>
                        <a:rPr lang="fa-IR" sz="2400" dirty="0">
                          <a:solidFill>
                            <a:srgbClr val="FFFF00"/>
                          </a:solidFill>
                          <a:effectLst/>
                          <a:cs typeface="2  Titr" panose="00000700000000000000" pitchFamily="2" charset="-78"/>
                        </a:rPr>
                        <a:t>	 </a:t>
                      </a:r>
                      <a:r>
                        <a:rPr lang="fa-IR" sz="2400" dirty="0" smtClean="0">
                          <a:solidFill>
                            <a:srgbClr val="FFFF00"/>
                          </a:solidFill>
                          <a:effectLst/>
                          <a:cs typeface="2  Titr" panose="00000700000000000000" pitchFamily="2" charset="-78"/>
                        </a:rPr>
                        <a:t>               </a:t>
                      </a:r>
                      <a:r>
                        <a:rPr lang="fa-IR" sz="2400" dirty="0">
                          <a:solidFill>
                            <a:srgbClr val="FFFF00"/>
                          </a:solidFill>
                          <a:effectLst/>
                          <a:cs typeface="2  Titr" panose="00000700000000000000" pitchFamily="2" charset="-78"/>
                        </a:rPr>
                        <a:t>.      .      .          2        	1</a:t>
                      </a:r>
                      <a:r>
                        <a:rPr lang="fa-IR" sz="1800" dirty="0">
                          <a:solidFill>
                            <a:srgbClr val="FFFF00"/>
                          </a:solidFill>
                          <a:effectLst/>
                          <a:cs typeface="2  Titr" panose="00000700000000000000" pitchFamily="2" charset="-78"/>
                        </a:rPr>
                        <a:t> </a:t>
                      </a:r>
                      <a:endParaRPr lang="en-US" sz="1800" dirty="0">
                        <a:solidFill>
                          <a:srgbClr val="FFFF00"/>
                        </a:solidFill>
                        <a:effectLst/>
                        <a:latin typeface="Calibri"/>
                        <a:ea typeface="Calibri"/>
                        <a:cs typeface="2  Titr" panose="00000700000000000000" pitchFamily="2" charset="-78"/>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just" rtl="1">
                        <a:lnSpc>
                          <a:spcPct val="115000"/>
                        </a:lnSpc>
                        <a:spcAft>
                          <a:spcPts val="0"/>
                        </a:spcAft>
                        <a:tabLst>
                          <a:tab pos="798195" algn="l"/>
                        </a:tabLst>
                      </a:pPr>
                      <a:r>
                        <a:rPr lang="fa-IR" sz="1800" dirty="0">
                          <a:solidFill>
                            <a:srgbClr val="00B0F0"/>
                          </a:solidFill>
                          <a:effectLst/>
                          <a:cs typeface="2  Titr" panose="00000700000000000000" pitchFamily="2" charset="-78"/>
                        </a:rPr>
                        <a:t>محصول </a:t>
                      </a:r>
                      <a:endParaRPr lang="en-US" sz="1800" dirty="0">
                        <a:solidFill>
                          <a:srgbClr val="00B0F0"/>
                        </a:solidFill>
                        <a:effectLst/>
                        <a:cs typeface="2  Titr" panose="00000700000000000000" pitchFamily="2" charset="-78"/>
                      </a:endParaRPr>
                    </a:p>
                    <a:p>
                      <a:pPr algn="ctr" rtl="1">
                        <a:lnSpc>
                          <a:spcPct val="115000"/>
                        </a:lnSpc>
                        <a:spcAft>
                          <a:spcPts val="0"/>
                        </a:spcAft>
                        <a:tabLst>
                          <a:tab pos="798195" algn="l"/>
                        </a:tabLst>
                      </a:pPr>
                      <a:r>
                        <a:rPr lang="fa-IR" sz="1800" dirty="0">
                          <a:solidFill>
                            <a:srgbClr val="00B0F0"/>
                          </a:solidFill>
                          <a:effectLst/>
                          <a:cs typeface="2  Titr" panose="00000700000000000000" pitchFamily="2" charset="-78"/>
                        </a:rPr>
                        <a:t>         منبع</a:t>
                      </a:r>
                      <a:endParaRPr lang="en-US" sz="1800" dirty="0">
                        <a:solidFill>
                          <a:srgbClr val="00B0F0"/>
                        </a:solidFill>
                        <a:effectLst/>
                        <a:latin typeface="Calibri"/>
                        <a:ea typeface="Calibri"/>
                        <a:cs typeface="2  Titr" panose="00000700000000000000" pitchFamily="2" charset="-78"/>
                      </a:endParaRPr>
                    </a:p>
                  </a:txBody>
                  <a:tcPr marL="68580" marR="68580" marT="0" marB="0"/>
                </a:tc>
              </a:tr>
              <a:tr h="3069405">
                <a:tc>
                  <a:txBody>
                    <a:bodyPr/>
                    <a:lstStyle/>
                    <a:p>
                      <a:pPr algn="ctr" rtl="1">
                        <a:lnSpc>
                          <a:spcPct val="115000"/>
                        </a:lnSpc>
                        <a:spcAft>
                          <a:spcPts val="0"/>
                        </a:spcAft>
                        <a:tabLst>
                          <a:tab pos="2781935" algn="l"/>
                          <a:tab pos="4765675" algn="l"/>
                        </a:tabLst>
                      </a:pPr>
                      <a:r>
                        <a:rPr lang="en-US" sz="2400" dirty="0">
                          <a:solidFill>
                            <a:srgbClr val="FF0000"/>
                          </a:solidFill>
                          <a:effectLst/>
                          <a:cs typeface="2  Titr" panose="00000700000000000000" pitchFamily="2" charset="-78"/>
                        </a:rPr>
                        <a:t>b</a:t>
                      </a:r>
                      <a:r>
                        <a:rPr lang="en-US" sz="2400" baseline="-25000" dirty="0">
                          <a:solidFill>
                            <a:srgbClr val="FF0000"/>
                          </a:solidFill>
                          <a:effectLst/>
                          <a:cs typeface="2  Titr" panose="00000700000000000000" pitchFamily="2" charset="-78"/>
                        </a:rPr>
                        <a:t>1</a:t>
                      </a:r>
                      <a:endParaRPr lang="en-US" sz="2400" dirty="0">
                        <a:solidFill>
                          <a:srgbClr val="FF0000"/>
                        </a:solidFill>
                        <a:effectLst/>
                        <a:cs typeface="2  Titr" panose="00000700000000000000" pitchFamily="2" charset="-78"/>
                      </a:endParaRPr>
                    </a:p>
                    <a:p>
                      <a:pPr algn="ctr" rtl="1">
                        <a:lnSpc>
                          <a:spcPct val="115000"/>
                        </a:lnSpc>
                        <a:spcAft>
                          <a:spcPts val="0"/>
                        </a:spcAft>
                      </a:pPr>
                      <a:r>
                        <a:rPr lang="en-US" sz="2400" dirty="0">
                          <a:solidFill>
                            <a:srgbClr val="FF0000"/>
                          </a:solidFill>
                          <a:effectLst/>
                          <a:cs typeface="2  Titr" panose="00000700000000000000" pitchFamily="2" charset="-78"/>
                        </a:rPr>
                        <a:t>b</a:t>
                      </a:r>
                      <a:r>
                        <a:rPr lang="en-US" sz="2400" baseline="-25000" dirty="0">
                          <a:solidFill>
                            <a:srgbClr val="FF0000"/>
                          </a:solidFill>
                          <a:effectLst/>
                          <a:cs typeface="2  Titr" panose="00000700000000000000" pitchFamily="2" charset="-78"/>
                        </a:rPr>
                        <a:t>2</a:t>
                      </a:r>
                      <a:endParaRPr lang="en-US" sz="2400" dirty="0">
                        <a:solidFill>
                          <a:srgbClr val="FF0000"/>
                        </a:solidFill>
                        <a:effectLst/>
                        <a:cs typeface="2  Titr" panose="00000700000000000000" pitchFamily="2" charset="-78"/>
                      </a:endParaRPr>
                    </a:p>
                    <a:p>
                      <a:pPr algn="ctr" rtl="1">
                        <a:lnSpc>
                          <a:spcPct val="115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15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15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15000"/>
                        </a:lnSpc>
                        <a:spcAft>
                          <a:spcPts val="0"/>
                        </a:spcAft>
                      </a:pPr>
                      <a:r>
                        <a:rPr lang="en-US" sz="2400" dirty="0" err="1">
                          <a:solidFill>
                            <a:srgbClr val="FF0000"/>
                          </a:solidFill>
                          <a:effectLst/>
                          <a:cs typeface="2  Titr" panose="00000700000000000000" pitchFamily="2" charset="-78"/>
                        </a:rPr>
                        <a:t>b</a:t>
                      </a:r>
                      <a:r>
                        <a:rPr lang="en-US" sz="2400" baseline="-25000" dirty="0" err="1">
                          <a:solidFill>
                            <a:srgbClr val="FF0000"/>
                          </a:solidFill>
                          <a:effectLst/>
                          <a:cs typeface="2  Titr" panose="00000700000000000000" pitchFamily="2" charset="-78"/>
                        </a:rPr>
                        <a:t>m</a:t>
                      </a:r>
                      <a:endParaRPr lang="en-US" sz="2400" dirty="0">
                        <a:solidFill>
                          <a:srgbClr val="FF0000"/>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421640" algn="l"/>
                          <a:tab pos="908685" algn="l"/>
                          <a:tab pos="1104265" algn="l"/>
                          <a:tab pos="1240790" algn="l"/>
                          <a:tab pos="1636395" algn="l"/>
                          <a:tab pos="2146935" algn="r"/>
                          <a:tab pos="2781935" algn="l"/>
                          <a:tab pos="4765675" algn="l"/>
                        </a:tabLst>
                      </a:pPr>
                      <a:r>
                        <a:rPr lang="en-US" sz="2400" dirty="0">
                          <a:solidFill>
                            <a:srgbClr val="FF0000"/>
                          </a:solidFill>
                          <a:effectLst/>
                          <a:cs typeface="2  Titr" panose="00000700000000000000" pitchFamily="2" charset="-78"/>
                        </a:rPr>
                        <a:t>a</a:t>
                      </a:r>
                      <a:r>
                        <a:rPr lang="en-US" sz="2400" baseline="-25000" dirty="0">
                          <a:solidFill>
                            <a:srgbClr val="FF0000"/>
                          </a:solidFill>
                          <a:effectLst/>
                          <a:cs typeface="2  Titr" panose="00000700000000000000" pitchFamily="2" charset="-78"/>
                        </a:rPr>
                        <a:t>1n</a:t>
                      </a:r>
                      <a:endParaRPr lang="en-US" sz="2400" dirty="0">
                        <a:solidFill>
                          <a:srgbClr val="FF0000"/>
                        </a:solidFill>
                        <a:effectLst/>
                        <a:cs typeface="2  Titr" panose="00000700000000000000" pitchFamily="2" charset="-78"/>
                      </a:endParaRPr>
                    </a:p>
                    <a:p>
                      <a:pPr algn="ctr" rtl="1">
                        <a:lnSpc>
                          <a:spcPct val="107000"/>
                        </a:lnSpc>
                        <a:spcAft>
                          <a:spcPts val="0"/>
                        </a:spcAft>
                        <a:tabLst>
                          <a:tab pos="302895" algn="l"/>
                          <a:tab pos="487045" algn="l"/>
                          <a:tab pos="1073150" algn="ctr"/>
                          <a:tab pos="2146935" algn="r"/>
                        </a:tabLst>
                      </a:pPr>
                      <a:r>
                        <a:rPr lang="en-US" sz="2400" dirty="0">
                          <a:solidFill>
                            <a:srgbClr val="FF0000"/>
                          </a:solidFill>
                          <a:effectLst/>
                          <a:cs typeface="2  Titr" panose="00000700000000000000" pitchFamily="2" charset="-78"/>
                        </a:rPr>
                        <a:t>a</a:t>
                      </a:r>
                      <a:r>
                        <a:rPr lang="en-US" sz="2400" baseline="-25000" dirty="0">
                          <a:solidFill>
                            <a:srgbClr val="FF0000"/>
                          </a:solidFill>
                          <a:effectLst/>
                          <a:cs typeface="2  Titr" panose="00000700000000000000" pitchFamily="2" charset="-78"/>
                        </a:rPr>
                        <a:t>2n</a:t>
                      </a:r>
                      <a:endParaRPr lang="en-US" sz="2400" dirty="0">
                        <a:solidFill>
                          <a:srgbClr val="FF0000"/>
                        </a:solidFill>
                        <a:effectLst/>
                        <a:cs typeface="2  Titr" panose="00000700000000000000" pitchFamily="2" charset="-78"/>
                      </a:endParaRPr>
                    </a:p>
                    <a:p>
                      <a:pPr algn="ctr" rtl="1">
                        <a:lnSpc>
                          <a:spcPct val="107000"/>
                        </a:lnSpc>
                        <a:spcAft>
                          <a:spcPts val="0"/>
                        </a:spcAft>
                        <a:tabLst>
                          <a:tab pos="308610" algn="l"/>
                          <a:tab pos="561340" algn="l"/>
                          <a:tab pos="890905" algn="l"/>
                          <a:tab pos="1050925" algn="l"/>
                          <a:tab pos="1247140" algn="l"/>
                          <a:tab pos="1695450" algn="l"/>
                          <a:tab pos="2146935" algn="r"/>
                        </a:tabLs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tabLst>
                          <a:tab pos="320675" algn="l"/>
                          <a:tab pos="920115" algn="l"/>
                          <a:tab pos="1033145" algn="l"/>
                          <a:tab pos="1157605" algn="l"/>
                          <a:tab pos="1671955" algn="l"/>
                          <a:tab pos="2146935" algn="r"/>
                        </a:tabLst>
                      </a:pPr>
                      <a:r>
                        <a:rPr lang="en-US" sz="2400" dirty="0" err="1">
                          <a:solidFill>
                            <a:srgbClr val="FF0000"/>
                          </a:solidFill>
                          <a:effectLst/>
                          <a:cs typeface="2  Titr" panose="00000700000000000000" pitchFamily="2" charset="-78"/>
                        </a:rPr>
                        <a:t>a</a:t>
                      </a:r>
                      <a:r>
                        <a:rPr lang="en-US" sz="2400" baseline="-25000" dirty="0" err="1">
                          <a:solidFill>
                            <a:srgbClr val="FF0000"/>
                          </a:solidFill>
                          <a:effectLst/>
                          <a:cs typeface="2  Titr" panose="00000700000000000000" pitchFamily="2" charset="-78"/>
                        </a:rPr>
                        <a:t>mn</a:t>
                      </a:r>
                      <a:endParaRPr lang="en-US" sz="2400" dirty="0">
                        <a:solidFill>
                          <a:srgbClr val="FF0000"/>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421640" algn="l"/>
                          <a:tab pos="908685" algn="l"/>
                          <a:tab pos="1104265" algn="l"/>
                          <a:tab pos="1240790" algn="l"/>
                          <a:tab pos="1636395" algn="l"/>
                          <a:tab pos="2146935" algn="r"/>
                          <a:tab pos="2781935" algn="l"/>
                          <a:tab pos="4765675" algn="l"/>
                        </a:tabLst>
                      </a:pPr>
                      <a:r>
                        <a:rPr lang="fa-IR" sz="2400" dirty="0">
                          <a:solidFill>
                            <a:srgbClr val="FF0000"/>
                          </a:solidFill>
                          <a:effectLst/>
                          <a:cs typeface="2  Titr" panose="00000700000000000000" pitchFamily="2" charset="-78"/>
                        </a:rPr>
                        <a:t>0    0</a:t>
                      </a:r>
                      <a:r>
                        <a:rPr lang="en-US" sz="2400" dirty="0">
                          <a:solidFill>
                            <a:srgbClr val="FF0000"/>
                          </a:solidFill>
                          <a:effectLst/>
                          <a:cs typeface="2  Titr" panose="00000700000000000000" pitchFamily="2" charset="-78"/>
                        </a:rPr>
                        <a:t>	</a:t>
                      </a: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tabLst>
                          <a:tab pos="302895" algn="l"/>
                          <a:tab pos="487045" algn="l"/>
                          <a:tab pos="1073150" algn="ctr"/>
                          <a:tab pos="2146935" algn="r"/>
                        </a:tabLst>
                      </a:pPr>
                      <a:r>
                        <a:rPr lang="fa-IR" sz="2400" dirty="0">
                          <a:solidFill>
                            <a:srgbClr val="FF0000"/>
                          </a:solidFill>
                          <a:effectLst/>
                          <a:cs typeface="2  Titr" panose="00000700000000000000" pitchFamily="2" charset="-78"/>
                        </a:rPr>
                        <a:t>0      0</a:t>
                      </a:r>
                      <a:r>
                        <a:rPr lang="en-US" sz="2400" dirty="0">
                          <a:solidFill>
                            <a:srgbClr val="FF0000"/>
                          </a:solidFill>
                          <a:effectLst/>
                          <a:cs typeface="2  Titr" panose="00000700000000000000" pitchFamily="2" charset="-78"/>
                        </a:rPr>
                        <a:t>    </a:t>
                      </a: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tabLst>
                          <a:tab pos="308610" algn="l"/>
                          <a:tab pos="561340" algn="l"/>
                          <a:tab pos="890905" algn="l"/>
                          <a:tab pos="1050925" algn="l"/>
                          <a:tab pos="1247140" algn="l"/>
                          <a:tab pos="1695450" algn="l"/>
                          <a:tab pos="2146935" algn="r"/>
                        </a:tabLs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tabLst>
                          <a:tab pos="308610" algn="l"/>
                          <a:tab pos="561340" algn="l"/>
                          <a:tab pos="890905" algn="l"/>
                          <a:tab pos="1050925" algn="l"/>
                          <a:tab pos="1247140" algn="l"/>
                          <a:tab pos="1695450" algn="l"/>
                          <a:tab pos="2146935" algn="r"/>
                        </a:tabLst>
                      </a:pPr>
                      <a:r>
                        <a:rPr lang="fa-IR" sz="2400" dirty="0">
                          <a:solidFill>
                            <a:srgbClr val="FF0000"/>
                          </a:solidFill>
                          <a:effectLst/>
                          <a:cs typeface="2  Titr" panose="00000700000000000000" pitchFamily="2" charset="-78"/>
                        </a:rPr>
                        <a:t>      0</a:t>
                      </a:r>
                      <a:r>
                        <a:rPr lang="en-US" sz="2400" dirty="0">
                          <a:solidFill>
                            <a:srgbClr val="FF0000"/>
                          </a:solidFill>
                          <a:effectLst/>
                          <a:cs typeface="2  Titr" panose="00000700000000000000" pitchFamily="2" charset="-78"/>
                        </a:rPr>
                        <a:t> .      </a:t>
                      </a:r>
                      <a:r>
                        <a:rPr lang="fa-IR" sz="2400" dirty="0">
                          <a:solidFill>
                            <a:srgbClr val="FF0000"/>
                          </a:solidFill>
                          <a:effectLst/>
                          <a:cs typeface="2  Titr" panose="00000700000000000000" pitchFamily="2" charset="-78"/>
                        </a:rPr>
                        <a:t>	0     </a:t>
                      </a:r>
                      <a:r>
                        <a:rPr lang="en-US" sz="2400" dirty="0">
                          <a:solidFill>
                            <a:srgbClr val="FF0000"/>
                          </a:solidFill>
                          <a:effectLst/>
                          <a:cs typeface="2  Titr" panose="00000700000000000000" pitchFamily="2" charset="-78"/>
                        </a:rPr>
                        <a:t> . </a:t>
                      </a:r>
                    </a:p>
                    <a:p>
                      <a:pPr algn="ctr" rtl="0">
                        <a:lnSpc>
                          <a:spcPct val="107000"/>
                        </a:lnSpc>
                        <a:spcAft>
                          <a:spcPts val="0"/>
                        </a:spcAft>
                      </a:pPr>
                      <a:r>
                        <a:rPr lang="fa-IR" sz="2400" baseline="-25000" smtClean="0">
                          <a:solidFill>
                            <a:srgbClr val="FF0000"/>
                          </a:solidFill>
                          <a:effectLst/>
                          <a:cs typeface="2  Titr" panose="00000700000000000000" pitchFamily="2" charset="-78"/>
                        </a:rPr>
                        <a:t>.....</a:t>
                      </a:r>
                      <a:endParaRPr lang="en-US" sz="2400" dirty="0">
                        <a:solidFill>
                          <a:srgbClr val="FF0000"/>
                        </a:solidFill>
                        <a:effectLst/>
                        <a:cs typeface="2  Titr" panose="00000700000000000000" pitchFamily="2" charset="-78"/>
                      </a:endParaRPr>
                    </a:p>
                    <a:p>
                      <a:pPr algn="ctr" rtl="0">
                        <a:lnSpc>
                          <a:spcPct val="107000"/>
                        </a:lnSpc>
                        <a:spcAft>
                          <a:spcPts val="0"/>
                        </a:spcAft>
                      </a:pPr>
                      <a:r>
                        <a:rPr lang="en-US" sz="2400" baseline="-25000" dirty="0">
                          <a:solidFill>
                            <a:srgbClr val="FF0000"/>
                          </a:solidFill>
                          <a:effectLst/>
                          <a:cs typeface="2  Titr" panose="00000700000000000000" pitchFamily="2" charset="-78"/>
                        </a:rPr>
                        <a:t> </a:t>
                      </a:r>
                      <a:endParaRPr lang="en-US" sz="2400" dirty="0">
                        <a:solidFill>
                          <a:srgbClr val="FF0000"/>
                        </a:solidFill>
                        <a:effectLst/>
                        <a:cs typeface="2  Titr" panose="00000700000000000000" pitchFamily="2" charset="-78"/>
                      </a:endParaRPr>
                    </a:p>
                    <a:p>
                      <a:pPr algn="ctr" rtl="1">
                        <a:lnSpc>
                          <a:spcPct val="107000"/>
                        </a:lnSpc>
                        <a:spcAft>
                          <a:spcPts val="0"/>
                        </a:spcAft>
                        <a:tabLst>
                          <a:tab pos="308610" algn="l"/>
                        </a:tabLst>
                      </a:pPr>
                      <a:r>
                        <a:rPr lang="en-US" sz="2400" dirty="0">
                          <a:solidFill>
                            <a:srgbClr val="FF0000"/>
                          </a:solidFill>
                          <a:effectLst/>
                          <a:cs typeface="2  Titr" panose="00000700000000000000" pitchFamily="2" charset="-78"/>
                        </a:rPr>
                        <a:t> </a:t>
                      </a:r>
                      <a:endParaRPr lang="en-US" sz="2400" dirty="0">
                        <a:solidFill>
                          <a:srgbClr val="FF0000"/>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421640" algn="l"/>
                          <a:tab pos="908685" algn="l"/>
                          <a:tab pos="1104265" algn="l"/>
                          <a:tab pos="1240790" algn="l"/>
                          <a:tab pos="1636395" algn="l"/>
                          <a:tab pos="2146935" algn="r"/>
                          <a:tab pos="2781935" algn="l"/>
                          <a:tab pos="4765675" algn="l"/>
                        </a:tabLst>
                      </a:pPr>
                      <a:r>
                        <a:rPr lang="en-US" sz="2400" dirty="0" smtClean="0">
                          <a:solidFill>
                            <a:srgbClr val="FF0000"/>
                          </a:solidFill>
                          <a:effectLst/>
                          <a:cs typeface="2  Titr" panose="00000700000000000000" pitchFamily="2" charset="-78"/>
                        </a:rPr>
                        <a:t>A</a:t>
                      </a:r>
                      <a:r>
                        <a:rPr lang="en-US" sz="2400" baseline="-25000" dirty="0" smtClean="0">
                          <a:solidFill>
                            <a:srgbClr val="FF0000"/>
                          </a:solidFill>
                          <a:effectLst/>
                          <a:cs typeface="2  Titr" panose="00000700000000000000" pitchFamily="2" charset="-78"/>
                        </a:rPr>
                        <a:t>12</a:t>
                      </a:r>
                    </a:p>
                    <a:p>
                      <a:pPr algn="ctr" rtl="1">
                        <a:lnSpc>
                          <a:spcPct val="115000"/>
                        </a:lnSpc>
                        <a:spcAft>
                          <a:spcPts val="0"/>
                        </a:spcAft>
                        <a:tabLst>
                          <a:tab pos="421640" algn="l"/>
                          <a:tab pos="908685" algn="l"/>
                          <a:tab pos="1104265" algn="l"/>
                          <a:tab pos="1240790" algn="l"/>
                          <a:tab pos="1636395" algn="l"/>
                          <a:tab pos="2146935" algn="r"/>
                          <a:tab pos="2781935" algn="l"/>
                          <a:tab pos="4765675" algn="l"/>
                        </a:tabLst>
                      </a:pPr>
                      <a:r>
                        <a:rPr kumimoji="0" lang="en-US" sz="2400" b="0" i="0" u="none" strike="noStrike" kern="1200" cap="none" spc="0" normalizeH="0" baseline="0" noProof="0" dirty="0" smtClean="0">
                          <a:ln>
                            <a:noFill/>
                          </a:ln>
                          <a:solidFill>
                            <a:srgbClr val="FF0000"/>
                          </a:solidFill>
                          <a:effectLst/>
                          <a:uLnTx/>
                          <a:uFillTx/>
                          <a:latin typeface="+mn-lt"/>
                          <a:ea typeface="+mn-ea"/>
                          <a:cs typeface="2  Titr" panose="00000700000000000000" pitchFamily="2" charset="-78"/>
                        </a:rPr>
                        <a:t>a</a:t>
                      </a:r>
                      <a:r>
                        <a:rPr kumimoji="0" lang="en-US" sz="2400" b="0" i="0" u="none" strike="noStrike" kern="1200" cap="none" spc="0" normalizeH="0" baseline="-25000" noProof="0" dirty="0" smtClean="0">
                          <a:ln>
                            <a:noFill/>
                          </a:ln>
                          <a:solidFill>
                            <a:srgbClr val="FF0000"/>
                          </a:solidFill>
                          <a:effectLst/>
                          <a:uLnTx/>
                          <a:uFillTx/>
                          <a:latin typeface="+mn-lt"/>
                          <a:ea typeface="+mn-ea"/>
                          <a:cs typeface="2  Titr" panose="00000700000000000000" pitchFamily="2" charset="-78"/>
                        </a:rPr>
                        <a:t>22</a:t>
                      </a:r>
                      <a:endParaRPr lang="en-US" sz="2400" dirty="0">
                        <a:solidFill>
                          <a:srgbClr val="FF0000"/>
                        </a:solidFill>
                        <a:effectLst/>
                        <a:cs typeface="2  Titr" panose="00000700000000000000" pitchFamily="2" charset="-78"/>
                      </a:endParaRPr>
                    </a:p>
                    <a:p>
                      <a:pPr algn="ctr" rtl="1">
                        <a:lnSpc>
                          <a:spcPct val="107000"/>
                        </a:lnSpc>
                        <a:spcAft>
                          <a:spcPts val="0"/>
                        </a:spcAft>
                        <a:tabLst>
                          <a:tab pos="308610" algn="l"/>
                          <a:tab pos="561340" algn="l"/>
                          <a:tab pos="890905" algn="l"/>
                          <a:tab pos="1050925" algn="l"/>
                          <a:tab pos="1247140" algn="l"/>
                          <a:tab pos="1695450" algn="l"/>
                          <a:tab pos="2146935" algn="r"/>
                        </a:tabLst>
                      </a:pPr>
                      <a:r>
                        <a:rPr lang="fa-IR" sz="2400" dirty="0" smtClean="0">
                          <a:solidFill>
                            <a:srgbClr val="FF0000"/>
                          </a:solidFill>
                          <a:effectLst/>
                          <a:cs typeface="2  Titr" panose="00000700000000000000" pitchFamily="2" charset="-78"/>
                        </a:rPr>
                        <a:t>0</a:t>
                      </a:r>
                      <a:endParaRPr lang="en-US" sz="2400" dirty="0" smtClean="0">
                        <a:solidFill>
                          <a:srgbClr val="FF0000"/>
                        </a:solidFill>
                        <a:effectLst/>
                        <a:cs typeface="2  Titr" panose="00000700000000000000" pitchFamily="2" charset="-78"/>
                      </a:endParaRPr>
                    </a:p>
                    <a:p>
                      <a:pPr algn="ctr" rtl="1">
                        <a:lnSpc>
                          <a:spcPct val="107000"/>
                        </a:lnSpc>
                        <a:spcAft>
                          <a:spcPts val="0"/>
                        </a:spcAft>
                      </a:pPr>
                      <a:r>
                        <a:rPr lang="fa-IR" sz="2400" dirty="0" smtClean="0">
                          <a:solidFill>
                            <a:srgbClr val="FF0000"/>
                          </a:solidFill>
                          <a:effectLst/>
                          <a:cs typeface="2  Titr" panose="00000700000000000000" pitchFamily="2" charset="-78"/>
                        </a:rPr>
                        <a:t>0</a:t>
                      </a:r>
                      <a:endParaRPr lang="en-US" sz="2400" dirty="0" smtClean="0">
                        <a:solidFill>
                          <a:srgbClr val="FF0000"/>
                        </a:solidFill>
                        <a:effectLst/>
                        <a:cs typeface="2  Titr" panose="00000700000000000000" pitchFamily="2" charset="-78"/>
                      </a:endParaRPr>
                    </a:p>
                    <a:p>
                      <a:pPr algn="ctr" rtl="1">
                        <a:lnSpc>
                          <a:spcPct val="107000"/>
                        </a:lnSpc>
                        <a:spcAft>
                          <a:spcPts val="0"/>
                        </a:spcAft>
                      </a:pPr>
                      <a:r>
                        <a:rPr lang="fa-IR" sz="2400" dirty="0" smtClean="0">
                          <a:solidFill>
                            <a:srgbClr val="FF0000"/>
                          </a:solidFill>
                          <a:effectLst/>
                          <a:cs typeface="2  Titr" panose="00000700000000000000" pitchFamily="2" charset="-78"/>
                        </a:rPr>
                        <a:t> </a:t>
                      </a: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0">
                        <a:lnSpc>
                          <a:spcPct val="107000"/>
                        </a:lnSpc>
                        <a:spcAft>
                          <a:spcPts val="0"/>
                        </a:spcAft>
                      </a:pPr>
                      <a:r>
                        <a:rPr lang="en-US" sz="2400" baseline="-25000" dirty="0">
                          <a:solidFill>
                            <a:srgbClr val="FF0000"/>
                          </a:solidFill>
                          <a:effectLst/>
                          <a:cs typeface="2  Titr" panose="00000700000000000000" pitchFamily="2" charset="-78"/>
                        </a:rPr>
                        <a:t>a m 2</a:t>
                      </a:r>
                      <a:endParaRPr lang="en-US" sz="2400" dirty="0">
                        <a:solidFill>
                          <a:srgbClr val="FF0000"/>
                        </a:solidFill>
                        <a:effectLst/>
                        <a:cs typeface="2  Titr" panose="00000700000000000000" pitchFamily="2" charset="-78"/>
                      </a:endParaRPr>
                    </a:p>
                    <a:p>
                      <a:pPr algn="ctr" rtl="1">
                        <a:lnSpc>
                          <a:spcPct val="107000"/>
                        </a:lnSpc>
                        <a:spcAft>
                          <a:spcPts val="0"/>
                        </a:spcAft>
                        <a:tabLst>
                          <a:tab pos="320675" algn="l"/>
                          <a:tab pos="920115" algn="l"/>
                          <a:tab pos="1033145" algn="l"/>
                          <a:tab pos="1157605" algn="l"/>
                          <a:tab pos="1671955" algn="l"/>
                          <a:tab pos="2146935" algn="r"/>
                        </a:tabLst>
                      </a:pPr>
                      <a:r>
                        <a:rPr lang="en-US" sz="2400" baseline="-25000" dirty="0">
                          <a:solidFill>
                            <a:srgbClr val="FF0000"/>
                          </a:solidFill>
                          <a:effectLst/>
                          <a:cs typeface="2  Titr" panose="00000700000000000000" pitchFamily="2" charset="-78"/>
                        </a:rPr>
                        <a:t> </a:t>
                      </a:r>
                      <a:endParaRPr lang="en-US" sz="2400" dirty="0">
                        <a:solidFill>
                          <a:srgbClr val="FF0000"/>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421640" algn="l"/>
                          <a:tab pos="908685" algn="l"/>
                          <a:tab pos="1104265" algn="l"/>
                          <a:tab pos="1240790" algn="l"/>
                          <a:tab pos="1636395" algn="l"/>
                          <a:tab pos="2146935" algn="r"/>
                          <a:tab pos="2781935" algn="l"/>
                          <a:tab pos="4765675" algn="l"/>
                        </a:tabLst>
                      </a:pPr>
                      <a:r>
                        <a:rPr lang="en-US" sz="2400" dirty="0">
                          <a:solidFill>
                            <a:srgbClr val="FF0000"/>
                          </a:solidFill>
                          <a:effectLst/>
                          <a:cs typeface="2  Titr" panose="00000700000000000000" pitchFamily="2" charset="-78"/>
                        </a:rPr>
                        <a:t>a</a:t>
                      </a:r>
                      <a:r>
                        <a:rPr lang="en-US" sz="2400" baseline="-25000" dirty="0">
                          <a:solidFill>
                            <a:srgbClr val="FF0000"/>
                          </a:solidFill>
                          <a:effectLst/>
                          <a:cs typeface="2  Titr" panose="00000700000000000000" pitchFamily="2" charset="-78"/>
                        </a:rPr>
                        <a:t>11</a:t>
                      </a:r>
                      <a:endParaRPr lang="en-US" sz="2400" dirty="0">
                        <a:solidFill>
                          <a:srgbClr val="FF0000"/>
                        </a:solidFill>
                        <a:effectLst/>
                        <a:cs typeface="2  Titr" panose="00000700000000000000" pitchFamily="2" charset="-78"/>
                      </a:endParaRPr>
                    </a:p>
                    <a:p>
                      <a:pPr marL="0" marR="0" lvl="0" indent="0" algn="ctr" defTabSz="914400" rtl="1" eaLnBrk="1" fontAlgn="auto" latinLnBrk="0" hangingPunct="1">
                        <a:lnSpc>
                          <a:spcPct val="107000"/>
                        </a:lnSpc>
                        <a:spcBef>
                          <a:spcPts val="0"/>
                        </a:spcBef>
                        <a:spcAft>
                          <a:spcPts val="0"/>
                        </a:spcAft>
                        <a:buClrTx/>
                        <a:buSzTx/>
                        <a:buFontTx/>
                        <a:buNone/>
                        <a:tabLst>
                          <a:tab pos="302895" algn="l"/>
                          <a:tab pos="487045" algn="l"/>
                          <a:tab pos="1073150" algn="ctr"/>
                          <a:tab pos="2146935" algn="r"/>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2  Titr" panose="00000700000000000000" pitchFamily="2" charset="-78"/>
                        </a:rPr>
                        <a:t>a</a:t>
                      </a:r>
                      <a:r>
                        <a:rPr kumimoji="0" lang="en-US" sz="2400" b="0" i="0" u="none" strike="noStrike" kern="1200" cap="none" spc="0" normalizeH="0" baseline="-25000" noProof="0" dirty="0" smtClean="0">
                          <a:ln>
                            <a:noFill/>
                          </a:ln>
                          <a:solidFill>
                            <a:srgbClr val="FF0000"/>
                          </a:solidFill>
                          <a:effectLst/>
                          <a:uLnTx/>
                          <a:uFillTx/>
                          <a:latin typeface="+mn-lt"/>
                          <a:ea typeface="+mn-ea"/>
                          <a:cs typeface="2  Titr" panose="00000700000000000000" pitchFamily="2" charset="-78"/>
                        </a:rPr>
                        <a:t>21</a:t>
                      </a:r>
                      <a:endParaRPr kumimoji="0" lang="en-US" sz="2400" b="0" i="0" u="none" strike="noStrike" kern="1200" cap="none" spc="0" normalizeH="0" baseline="0" noProof="0" dirty="0" smtClean="0">
                        <a:ln>
                          <a:noFill/>
                        </a:ln>
                        <a:solidFill>
                          <a:srgbClr val="FF0000"/>
                        </a:solidFill>
                        <a:effectLst/>
                        <a:uLnTx/>
                        <a:uFillTx/>
                        <a:latin typeface="+mn-lt"/>
                        <a:ea typeface="+mn-ea"/>
                        <a:cs typeface="2  Titr" panose="00000700000000000000" pitchFamily="2" charset="-78"/>
                      </a:endParaRPr>
                    </a:p>
                    <a:p>
                      <a:pPr algn="ctr" rtl="1">
                        <a:lnSpc>
                          <a:spcPct val="107000"/>
                        </a:lnSpc>
                        <a:spcAft>
                          <a:spcPts val="0"/>
                        </a:spcAft>
                        <a:tabLst>
                          <a:tab pos="302895" algn="l"/>
                          <a:tab pos="487045" algn="l"/>
                          <a:tab pos="1073150" algn="ctr"/>
                          <a:tab pos="2146935" algn="r"/>
                        </a:tabLst>
                      </a:pPr>
                      <a:endParaRPr lang="en-US" sz="2400" dirty="0">
                        <a:solidFill>
                          <a:srgbClr val="FF0000"/>
                        </a:solidFill>
                        <a:effectLst/>
                        <a:cs typeface="2  Titr" panose="00000700000000000000" pitchFamily="2" charset="-78"/>
                      </a:endParaRPr>
                    </a:p>
                    <a:p>
                      <a:pPr algn="ctr" rtl="1">
                        <a:lnSpc>
                          <a:spcPct val="107000"/>
                        </a:lnSpc>
                        <a:spcAft>
                          <a:spcPts val="0"/>
                        </a:spcAft>
                        <a:tabLst>
                          <a:tab pos="308610" algn="l"/>
                          <a:tab pos="561340" algn="l"/>
                          <a:tab pos="890905" algn="l"/>
                          <a:tab pos="1050925" algn="l"/>
                          <a:tab pos="1247140" algn="l"/>
                          <a:tab pos="1695450" algn="l"/>
                          <a:tab pos="2146935" algn="r"/>
                        </a:tabLst>
                      </a:pPr>
                      <a:r>
                        <a:rPr lang="fa-IR" sz="2400" dirty="0">
                          <a:solidFill>
                            <a:srgbClr val="FF0000"/>
                          </a:solidFill>
                          <a:effectLst/>
                          <a:cs typeface="2  Titr" panose="00000700000000000000" pitchFamily="2" charset="-78"/>
                        </a:rPr>
                        <a:t>0	</a:t>
                      </a:r>
                      <a:endParaRPr lang="en-US" sz="2400" dirty="0">
                        <a:solidFill>
                          <a:srgbClr val="FF0000"/>
                        </a:solidFill>
                        <a:effectLst/>
                        <a:cs typeface="2  Titr" panose="00000700000000000000" pitchFamily="2" charset="-78"/>
                      </a:endParaRPr>
                    </a:p>
                    <a:p>
                      <a:pPr algn="ctr" rtl="1">
                        <a:lnSpc>
                          <a:spcPct val="107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07000"/>
                        </a:lnSpc>
                        <a:spcAft>
                          <a:spcPts val="0"/>
                        </a:spcAft>
                        <a:tabLst>
                          <a:tab pos="320675" algn="l"/>
                          <a:tab pos="920115" algn="l"/>
                          <a:tab pos="1033145" algn="l"/>
                          <a:tab pos="1157605" algn="l"/>
                          <a:tab pos="1671955" algn="l"/>
                          <a:tab pos="2146935" algn="r"/>
                        </a:tabLst>
                      </a:pPr>
                      <a:r>
                        <a:rPr lang="en-US" sz="2400" dirty="0">
                          <a:solidFill>
                            <a:srgbClr val="FF0000"/>
                          </a:solidFill>
                          <a:effectLst/>
                          <a:cs typeface="2  Titr" panose="00000700000000000000" pitchFamily="2" charset="-78"/>
                        </a:rPr>
                        <a:t>a</a:t>
                      </a:r>
                      <a:r>
                        <a:rPr lang="en-US" sz="2400" baseline="-25000" dirty="0">
                          <a:solidFill>
                            <a:srgbClr val="FF0000"/>
                          </a:solidFill>
                          <a:effectLst/>
                          <a:cs typeface="2  Titr" panose="00000700000000000000" pitchFamily="2" charset="-78"/>
                        </a:rPr>
                        <a:t>m1</a:t>
                      </a:r>
                      <a:endParaRPr lang="en-US" sz="2400" dirty="0">
                        <a:solidFill>
                          <a:srgbClr val="FF0000"/>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798195" algn="l"/>
                        </a:tabLst>
                      </a:pPr>
                      <a:r>
                        <a:rPr lang="fa-IR" sz="2400" dirty="0">
                          <a:solidFill>
                            <a:srgbClr val="FF0000"/>
                          </a:solidFill>
                          <a:effectLst/>
                          <a:cs typeface="2  Titr" panose="00000700000000000000" pitchFamily="2" charset="-78"/>
                        </a:rPr>
                        <a:t>1</a:t>
                      </a:r>
                      <a:endParaRPr lang="en-US" sz="2400" dirty="0">
                        <a:solidFill>
                          <a:srgbClr val="FF0000"/>
                        </a:solidFill>
                        <a:effectLst/>
                        <a:cs typeface="2  Titr" panose="00000700000000000000" pitchFamily="2" charset="-78"/>
                      </a:endParaRPr>
                    </a:p>
                    <a:p>
                      <a:pPr algn="ctr" rtl="1">
                        <a:lnSpc>
                          <a:spcPct val="115000"/>
                        </a:lnSpc>
                        <a:spcAft>
                          <a:spcPts val="0"/>
                        </a:spcAft>
                        <a:tabLst>
                          <a:tab pos="798195" algn="l"/>
                        </a:tabLst>
                      </a:pPr>
                      <a:r>
                        <a:rPr lang="fa-IR" sz="2400" dirty="0">
                          <a:solidFill>
                            <a:srgbClr val="FF0000"/>
                          </a:solidFill>
                          <a:effectLst/>
                          <a:cs typeface="2  Titr" panose="00000700000000000000" pitchFamily="2" charset="-78"/>
                        </a:rPr>
                        <a:t>2</a:t>
                      </a:r>
                      <a:endParaRPr lang="en-US" sz="2400" dirty="0">
                        <a:solidFill>
                          <a:srgbClr val="FF0000"/>
                        </a:solidFill>
                        <a:effectLst/>
                        <a:cs typeface="2  Titr" panose="00000700000000000000" pitchFamily="2" charset="-78"/>
                      </a:endParaRPr>
                    </a:p>
                    <a:p>
                      <a:pPr algn="ctr" rtl="1">
                        <a:lnSpc>
                          <a:spcPct val="115000"/>
                        </a:lnSpc>
                        <a:spcAft>
                          <a:spcPts val="0"/>
                        </a:spcAft>
                        <a:tabLst>
                          <a:tab pos="798195" algn="l"/>
                        </a:tabLs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15000"/>
                        </a:lnSpc>
                        <a:spcAft>
                          <a:spcPts val="0"/>
                        </a:spcAft>
                        <a:tabLst>
                          <a:tab pos="798195" algn="l"/>
                        </a:tabLs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15000"/>
                        </a:lnSpc>
                        <a:spcAft>
                          <a:spcPts val="0"/>
                        </a:spcAft>
                        <a:tabLst>
                          <a:tab pos="798195" algn="l"/>
                        </a:tabLst>
                      </a:pPr>
                      <a:r>
                        <a:rPr lang="fa-IR" sz="2400" dirty="0">
                          <a:solidFill>
                            <a:srgbClr val="FF0000"/>
                          </a:solidFill>
                          <a:effectLst/>
                          <a:cs typeface="2  Titr" panose="00000700000000000000" pitchFamily="2" charset="-78"/>
                        </a:rPr>
                        <a:t>0</a:t>
                      </a:r>
                      <a:endParaRPr lang="en-US" sz="2400" dirty="0">
                        <a:solidFill>
                          <a:srgbClr val="FF0000"/>
                        </a:solidFill>
                        <a:effectLst/>
                        <a:cs typeface="2  Titr" panose="00000700000000000000" pitchFamily="2" charset="-78"/>
                      </a:endParaRPr>
                    </a:p>
                    <a:p>
                      <a:pPr algn="ctr" rtl="1">
                        <a:lnSpc>
                          <a:spcPct val="115000"/>
                        </a:lnSpc>
                        <a:spcAft>
                          <a:spcPts val="0"/>
                        </a:spcAft>
                        <a:tabLst>
                          <a:tab pos="798195" algn="l"/>
                        </a:tabLst>
                      </a:pPr>
                      <a:r>
                        <a:rPr lang="en-US" sz="2400" dirty="0">
                          <a:solidFill>
                            <a:srgbClr val="FF0000"/>
                          </a:solidFill>
                          <a:effectLst/>
                          <a:cs typeface="2  Titr" panose="00000700000000000000" pitchFamily="2" charset="-78"/>
                        </a:rPr>
                        <a:t>M</a:t>
                      </a:r>
                      <a:endParaRPr lang="en-US" sz="2400" dirty="0">
                        <a:solidFill>
                          <a:srgbClr val="FF0000"/>
                        </a:solidFill>
                        <a:effectLst/>
                        <a:latin typeface="Calibri"/>
                        <a:ea typeface="Calibri"/>
                        <a:cs typeface="2  Titr" panose="00000700000000000000" pitchFamily="2" charset="-78"/>
                      </a:endParaRPr>
                    </a:p>
                  </a:txBody>
                  <a:tcPr marL="68580" marR="68580" marT="0" marB="0"/>
                </a:tc>
              </a:tr>
              <a:tr h="1398716">
                <a:tc>
                  <a:txBody>
                    <a:bodyPr/>
                    <a:lstStyle/>
                    <a:p>
                      <a:pPr algn="ctr" rtl="1">
                        <a:lnSpc>
                          <a:spcPct val="115000"/>
                        </a:lnSpc>
                        <a:spcAft>
                          <a:spcPts val="0"/>
                        </a:spcAft>
                        <a:tabLst>
                          <a:tab pos="2781935" algn="l"/>
                          <a:tab pos="4765675" algn="l"/>
                        </a:tabLst>
                      </a:pPr>
                      <a:r>
                        <a:rPr lang="en-US" sz="1200" dirty="0">
                          <a:effectLst/>
                        </a:rPr>
                        <a:t> </a:t>
                      </a:r>
                      <a:endParaRPr lang="en-US" sz="1100" dirty="0">
                        <a:effectLst/>
                        <a:latin typeface="Calibri"/>
                        <a:ea typeface="Calibri"/>
                        <a:cs typeface="Arial"/>
                      </a:endParaRPr>
                    </a:p>
                  </a:txBody>
                  <a:tcPr marL="68580" marR="68580" marT="0" marB="0"/>
                </a:tc>
                <a:tc gridSpan="4">
                  <a:txBody>
                    <a:bodyPr/>
                    <a:lstStyle/>
                    <a:p>
                      <a:pPr algn="r" rtl="1">
                        <a:lnSpc>
                          <a:spcPct val="115000"/>
                        </a:lnSpc>
                        <a:spcAft>
                          <a:spcPts val="0"/>
                        </a:spcAft>
                        <a:tabLst>
                          <a:tab pos="314960" algn="l"/>
                          <a:tab pos="421640" algn="l"/>
                          <a:tab pos="908685" algn="l"/>
                          <a:tab pos="1056640" algn="l"/>
                          <a:tab pos="1104265" algn="l"/>
                          <a:tab pos="1240790" algn="l"/>
                          <a:tab pos="1636395" algn="l"/>
                          <a:tab pos="1701800" algn="l"/>
                          <a:tab pos="2146935" algn="r"/>
                          <a:tab pos="2638425" algn="l"/>
                          <a:tab pos="2781935" algn="l"/>
                          <a:tab pos="4765675" algn="l"/>
                        </a:tabLst>
                      </a:pPr>
                      <a:r>
                        <a:rPr lang="en-US" sz="1600" dirty="0">
                          <a:effectLst/>
                          <a:cs typeface="2  Titr" panose="00000700000000000000" pitchFamily="2" charset="-78"/>
                        </a:rPr>
                        <a:t>                 </a:t>
                      </a:r>
                      <a:r>
                        <a:rPr lang="en-US" sz="1600" dirty="0">
                          <a:solidFill>
                            <a:srgbClr val="FF0000"/>
                          </a:solidFill>
                          <a:effectLst/>
                          <a:cs typeface="2  Titr" panose="00000700000000000000" pitchFamily="2" charset="-78"/>
                        </a:rPr>
                        <a:t>C</a:t>
                      </a:r>
                      <a:r>
                        <a:rPr lang="en-US" sz="1600" baseline="-25000" dirty="0">
                          <a:solidFill>
                            <a:srgbClr val="FF0000"/>
                          </a:solidFill>
                          <a:effectLst/>
                          <a:cs typeface="2  Titr" panose="00000700000000000000" pitchFamily="2" charset="-78"/>
                        </a:rPr>
                        <a:t>n</a:t>
                      </a:r>
                      <a:r>
                        <a:rPr lang="en-US" sz="1600" dirty="0">
                          <a:solidFill>
                            <a:srgbClr val="FF0000"/>
                          </a:solidFill>
                          <a:effectLst/>
                          <a:cs typeface="2  Titr" panose="00000700000000000000" pitchFamily="2" charset="-78"/>
                        </a:rPr>
                        <a:t>    </a:t>
                      </a:r>
                      <a:r>
                        <a:rPr lang="fa-IR" sz="1600" dirty="0">
                          <a:solidFill>
                            <a:srgbClr val="FF0000"/>
                          </a:solidFill>
                          <a:effectLst/>
                          <a:cs typeface="2  Titr" panose="00000700000000000000" pitchFamily="2" charset="-78"/>
                        </a:rPr>
                        <a:t>0   0   0</a:t>
                      </a:r>
                      <a:r>
                        <a:rPr lang="en-US" sz="1600" dirty="0">
                          <a:solidFill>
                            <a:srgbClr val="FF0000"/>
                          </a:solidFill>
                          <a:effectLst/>
                          <a:cs typeface="2  Titr" panose="00000700000000000000" pitchFamily="2" charset="-78"/>
                        </a:rPr>
                        <a:t>			         C</a:t>
                      </a:r>
                      <a:r>
                        <a:rPr lang="en-US" sz="1600" baseline="-25000" dirty="0">
                          <a:solidFill>
                            <a:srgbClr val="FF0000"/>
                          </a:solidFill>
                          <a:effectLst/>
                          <a:cs typeface="2  Titr" panose="00000700000000000000" pitchFamily="2" charset="-78"/>
                        </a:rPr>
                        <a:t>2</a:t>
                      </a:r>
                      <a:r>
                        <a:rPr lang="en-US" sz="1600" dirty="0">
                          <a:solidFill>
                            <a:srgbClr val="FF0000"/>
                          </a:solidFill>
                          <a:effectLst/>
                          <a:cs typeface="2  Titr" panose="00000700000000000000" pitchFamily="2" charset="-78"/>
                        </a:rPr>
                        <a:t>	C</a:t>
                      </a:r>
                      <a:r>
                        <a:rPr lang="en-US" sz="1600" baseline="-25000" dirty="0">
                          <a:solidFill>
                            <a:srgbClr val="FF0000"/>
                          </a:solidFill>
                          <a:effectLst/>
                          <a:cs typeface="2  Titr" panose="00000700000000000000" pitchFamily="2" charset="-78"/>
                        </a:rPr>
                        <a:t>1</a:t>
                      </a:r>
                      <a:endParaRPr lang="en-US" sz="1600" dirty="0">
                        <a:solidFill>
                          <a:srgbClr val="FF0000"/>
                        </a:solidFill>
                        <a:effectLst/>
                        <a:cs typeface="2  Titr" panose="00000700000000000000" pitchFamily="2" charset="-78"/>
                      </a:endParaRPr>
                    </a:p>
                    <a:p>
                      <a:pPr algn="r" rtl="1">
                        <a:lnSpc>
                          <a:spcPct val="107000"/>
                        </a:lnSpc>
                        <a:spcAft>
                          <a:spcPts val="0"/>
                        </a:spcAft>
                        <a:tabLst>
                          <a:tab pos="338455" algn="l"/>
                          <a:tab pos="890905" algn="l"/>
                          <a:tab pos="1009650" algn="l"/>
                          <a:tab pos="1146175" algn="l"/>
                          <a:tab pos="1689735" algn="l"/>
                          <a:tab pos="2146935" algn="r"/>
                        </a:tabLst>
                      </a:pPr>
                      <a:r>
                        <a:rPr lang="en-US" sz="1600" dirty="0">
                          <a:solidFill>
                            <a:srgbClr val="FF0000"/>
                          </a:solidFill>
                          <a:effectLst/>
                          <a:cs typeface="2  Titr" panose="00000700000000000000" pitchFamily="2" charset="-78"/>
                        </a:rPr>
                        <a:t> </a:t>
                      </a:r>
                    </a:p>
                    <a:p>
                      <a:pPr algn="r" rtl="1">
                        <a:lnSpc>
                          <a:spcPct val="107000"/>
                        </a:lnSpc>
                        <a:spcAft>
                          <a:spcPts val="0"/>
                        </a:spcAft>
                        <a:tabLst>
                          <a:tab pos="338455" algn="l"/>
                          <a:tab pos="890905" algn="l"/>
                          <a:tab pos="1009650" algn="l"/>
                          <a:tab pos="1146175" algn="l"/>
                          <a:tab pos="1689735" algn="l"/>
                          <a:tab pos="2146935" algn="r"/>
                        </a:tabLst>
                      </a:pPr>
                      <a:r>
                        <a:rPr lang="en-US" sz="1600" dirty="0">
                          <a:solidFill>
                            <a:srgbClr val="FF0000"/>
                          </a:solidFill>
                          <a:effectLst/>
                          <a:cs typeface="2  Titr" panose="00000700000000000000" pitchFamily="2" charset="-78"/>
                        </a:rPr>
                        <a:t>   </a:t>
                      </a:r>
                      <a:r>
                        <a:rPr lang="en-US" sz="1600" dirty="0" smtClean="0">
                          <a:solidFill>
                            <a:srgbClr val="FF0000"/>
                          </a:solidFill>
                          <a:effectLst/>
                          <a:cs typeface="2  Titr" panose="00000700000000000000" pitchFamily="2" charset="-78"/>
                        </a:rPr>
                        <a:t>      </a:t>
                      </a:r>
                      <a:r>
                        <a:rPr lang="en-US" sz="2000" dirty="0" err="1" smtClean="0">
                          <a:solidFill>
                            <a:srgbClr val="FF0000"/>
                          </a:solidFill>
                          <a:effectLst/>
                          <a:cs typeface="2  Titr" panose="00000700000000000000" pitchFamily="2" charset="-78"/>
                        </a:rPr>
                        <a:t>X</a:t>
                      </a:r>
                      <a:r>
                        <a:rPr lang="en-US" sz="2000" baseline="-25000" dirty="0" err="1" smtClean="0">
                          <a:solidFill>
                            <a:srgbClr val="FF0000"/>
                          </a:solidFill>
                          <a:effectLst/>
                          <a:cs typeface="2  Titr" panose="00000700000000000000" pitchFamily="2" charset="-78"/>
                        </a:rPr>
                        <a:t>n</a:t>
                      </a:r>
                      <a:r>
                        <a:rPr lang="en-US" sz="2000" baseline="-25000" dirty="0" smtClean="0">
                          <a:solidFill>
                            <a:srgbClr val="FF0000"/>
                          </a:solidFill>
                          <a:effectLst/>
                          <a:cs typeface="2  Titr" panose="00000700000000000000" pitchFamily="2" charset="-78"/>
                        </a:rPr>
                        <a:t>   </a:t>
                      </a:r>
                      <a:r>
                        <a:rPr lang="fa-IR" sz="2000" dirty="0" smtClean="0">
                          <a:solidFill>
                            <a:srgbClr val="FF0000"/>
                          </a:solidFill>
                          <a:effectLst/>
                          <a:cs typeface="2  Titr" panose="00000700000000000000" pitchFamily="2" charset="-78"/>
                        </a:rPr>
                        <a:t>    </a:t>
                      </a:r>
                      <a:r>
                        <a:rPr lang="fa-IR" sz="2000" dirty="0">
                          <a:solidFill>
                            <a:srgbClr val="FF0000"/>
                          </a:solidFill>
                          <a:effectLst/>
                          <a:cs typeface="2  Titr" panose="00000700000000000000" pitchFamily="2" charset="-78"/>
                        </a:rPr>
                        <a:t>	0</a:t>
                      </a:r>
                      <a:r>
                        <a:rPr lang="en-US" sz="2000" dirty="0">
                          <a:solidFill>
                            <a:srgbClr val="FF0000"/>
                          </a:solidFill>
                          <a:effectLst/>
                          <a:cs typeface="2  Titr" panose="00000700000000000000" pitchFamily="2" charset="-78"/>
                        </a:rPr>
                        <a:t>	</a:t>
                      </a:r>
                      <a:r>
                        <a:rPr lang="fa-IR" sz="2000" dirty="0">
                          <a:solidFill>
                            <a:srgbClr val="FF0000"/>
                          </a:solidFill>
                          <a:effectLst/>
                          <a:cs typeface="2  Titr" panose="00000700000000000000" pitchFamily="2" charset="-78"/>
                        </a:rPr>
                        <a:t>0</a:t>
                      </a:r>
                      <a:r>
                        <a:rPr lang="en-US" sz="2000" dirty="0">
                          <a:solidFill>
                            <a:srgbClr val="FF0000"/>
                          </a:solidFill>
                          <a:effectLst/>
                          <a:cs typeface="2  Titr" panose="00000700000000000000" pitchFamily="2" charset="-78"/>
                        </a:rPr>
                        <a:t>	</a:t>
                      </a:r>
                      <a:r>
                        <a:rPr lang="fa-IR" sz="2000" dirty="0" smtClean="0">
                          <a:solidFill>
                            <a:srgbClr val="FF0000"/>
                          </a:solidFill>
                          <a:effectLst/>
                          <a:cs typeface="2  Titr" panose="00000700000000000000" pitchFamily="2" charset="-78"/>
                        </a:rPr>
                        <a:t>0</a:t>
                      </a:r>
                      <a:r>
                        <a:rPr lang="en-US" sz="2000" dirty="0" smtClean="0">
                          <a:solidFill>
                            <a:srgbClr val="FF0000"/>
                          </a:solidFill>
                          <a:effectLst/>
                          <a:cs typeface="2  Titr" panose="00000700000000000000" pitchFamily="2" charset="-78"/>
                        </a:rPr>
                        <a:t>	X</a:t>
                      </a:r>
                      <a:r>
                        <a:rPr lang="en-US" sz="2000" baseline="-25000" dirty="0" smtClean="0">
                          <a:solidFill>
                            <a:srgbClr val="FF0000"/>
                          </a:solidFill>
                          <a:effectLst/>
                          <a:cs typeface="2  Titr" panose="00000700000000000000" pitchFamily="2" charset="-78"/>
                        </a:rPr>
                        <a:t>2</a:t>
                      </a:r>
                      <a:r>
                        <a:rPr lang="en-US" sz="2000" dirty="0">
                          <a:solidFill>
                            <a:srgbClr val="FF0000"/>
                          </a:solidFill>
                          <a:effectLst/>
                          <a:cs typeface="2  Titr" panose="00000700000000000000" pitchFamily="2" charset="-78"/>
                        </a:rPr>
                        <a:t>	</a:t>
                      </a:r>
                      <a:r>
                        <a:rPr lang="fa-IR" sz="2000" dirty="0" smtClean="0">
                          <a:solidFill>
                            <a:srgbClr val="FF0000"/>
                          </a:solidFill>
                          <a:effectLst/>
                          <a:cs typeface="2  Titr" panose="00000700000000000000" pitchFamily="2" charset="-78"/>
                        </a:rPr>
                        <a:t>    </a:t>
                      </a:r>
                      <a:r>
                        <a:rPr lang="en-US" sz="2000" dirty="0" smtClean="0">
                          <a:solidFill>
                            <a:srgbClr val="FF0000"/>
                          </a:solidFill>
                          <a:effectLst/>
                          <a:cs typeface="2  Titr" panose="00000700000000000000" pitchFamily="2" charset="-78"/>
                        </a:rPr>
                        <a:t>X</a:t>
                      </a:r>
                      <a:r>
                        <a:rPr lang="en-US" sz="2000" baseline="-25000" dirty="0" smtClean="0">
                          <a:solidFill>
                            <a:srgbClr val="FF0000"/>
                          </a:solidFill>
                          <a:effectLst/>
                          <a:cs typeface="2  Titr" panose="00000700000000000000" pitchFamily="2" charset="-78"/>
                        </a:rPr>
                        <a:t>1</a:t>
                      </a:r>
                      <a:endParaRPr lang="en-US" sz="2000" dirty="0">
                        <a:solidFill>
                          <a:srgbClr val="FF0000"/>
                        </a:solidFill>
                        <a:effectLst/>
                        <a:latin typeface="Calibri"/>
                        <a:ea typeface="Calibri"/>
                        <a:cs typeface="2  Titr" panose="00000700000000000000" pitchFamily="2" charset="-78"/>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1">
                        <a:lnSpc>
                          <a:spcPct val="115000"/>
                        </a:lnSpc>
                        <a:spcAft>
                          <a:spcPts val="0"/>
                        </a:spcAft>
                        <a:tabLst>
                          <a:tab pos="798195" algn="l"/>
                        </a:tabLst>
                      </a:pPr>
                      <a:r>
                        <a:rPr lang="fa-IR" sz="1600" dirty="0">
                          <a:solidFill>
                            <a:srgbClr val="00B0F0"/>
                          </a:solidFill>
                          <a:effectLst/>
                          <a:cs typeface="2  Titr" panose="00000700000000000000" pitchFamily="2" charset="-78"/>
                        </a:rPr>
                        <a:t>مقدار تغییر به ازای هر واحد افزایش محصول </a:t>
                      </a:r>
                      <a:endParaRPr lang="en-US" sz="1600" dirty="0">
                        <a:solidFill>
                          <a:srgbClr val="00B0F0"/>
                        </a:solidFill>
                        <a:effectLst/>
                        <a:cs typeface="2  Titr" panose="00000700000000000000" pitchFamily="2" charset="-78"/>
                      </a:endParaRPr>
                    </a:p>
                    <a:p>
                      <a:pPr algn="ctr" rtl="1">
                        <a:lnSpc>
                          <a:spcPct val="115000"/>
                        </a:lnSpc>
                        <a:spcAft>
                          <a:spcPts val="0"/>
                        </a:spcAft>
                        <a:tabLst>
                          <a:tab pos="798195" algn="l"/>
                        </a:tabLst>
                      </a:pPr>
                      <a:r>
                        <a:rPr lang="fa-IR" sz="1600" dirty="0">
                          <a:solidFill>
                            <a:srgbClr val="0070C0"/>
                          </a:solidFill>
                          <a:effectLst/>
                          <a:cs typeface="2  Titr" panose="00000700000000000000" pitchFamily="2" charset="-78"/>
                        </a:rPr>
                        <a:t>میزان تولید محصول</a:t>
                      </a:r>
                      <a:endParaRPr lang="en-US" sz="1600" dirty="0">
                        <a:solidFill>
                          <a:srgbClr val="0070C0"/>
                        </a:solidFill>
                        <a:effectLst/>
                        <a:latin typeface="Calibri"/>
                        <a:ea typeface="Calibri"/>
                        <a:cs typeface="2  Titr" panose="00000700000000000000" pitchFamily="2" charset="-78"/>
                      </a:endParaRPr>
                    </a:p>
                  </a:txBody>
                  <a:tcPr marL="68580" marR="68580" marT="0" marB="0"/>
                </a:tc>
              </a:tr>
            </a:tbl>
          </a:graphicData>
        </a:graphic>
      </p:graphicFrame>
      <p:sp>
        <p:nvSpPr>
          <p:cNvPr id="6" name="Rectangle 5"/>
          <p:cNvSpPr/>
          <p:nvPr/>
        </p:nvSpPr>
        <p:spPr>
          <a:xfrm>
            <a:off x="1619672" y="6226729"/>
            <a:ext cx="6192688" cy="434734"/>
          </a:xfrm>
          <a:prstGeom prst="rect">
            <a:avLst/>
          </a:prstGeom>
        </p:spPr>
        <p:txBody>
          <a:bodyPr wrap="square">
            <a:spAutoFit/>
          </a:bodyPr>
          <a:lstStyle/>
          <a:p>
            <a:pPr algn="just">
              <a:lnSpc>
                <a:spcPct val="115000"/>
              </a:lnSpc>
              <a:tabLst>
                <a:tab pos="2781935" algn="l"/>
                <a:tab pos="4765675" algn="l"/>
              </a:tabLst>
            </a:pPr>
            <a:r>
              <a:rPr lang="fa-IR" sz="2000" b="1" dirty="0">
                <a:solidFill>
                  <a:srgbClr val="FFFF00"/>
                </a:solidFill>
                <a:latin typeface="Calibri"/>
                <a:ea typeface="Calibri"/>
                <a:cs typeface="2  Titr" panose="00000700000000000000" pitchFamily="2" charset="-78"/>
              </a:rPr>
              <a:t>مدل فوق را شکل استاندارد مسئله </a:t>
            </a:r>
            <a:r>
              <a:rPr lang="fa-IR" sz="2000" b="1" i="1" dirty="0">
                <a:solidFill>
                  <a:srgbClr val="FFFF00"/>
                </a:solidFill>
                <a:latin typeface="Calibri"/>
                <a:ea typeface="Calibri"/>
                <a:cs typeface="2  Titr" panose="00000700000000000000" pitchFamily="2" charset="-78"/>
              </a:rPr>
              <a:t>برنامه‌ریزی خطی</a:t>
            </a:r>
            <a:r>
              <a:rPr lang="fa-IR" sz="2000" b="1" dirty="0">
                <a:solidFill>
                  <a:srgbClr val="FFFF00"/>
                </a:solidFill>
                <a:latin typeface="Calibri"/>
                <a:ea typeface="Calibri"/>
                <a:cs typeface="2  Titr" panose="00000700000000000000" pitchFamily="2" charset="-78"/>
              </a:rPr>
              <a:t> می نامیم. </a:t>
            </a:r>
            <a:endParaRPr lang="en-US" dirty="0">
              <a:solidFill>
                <a:srgbClr val="FFFF00"/>
              </a:solidFill>
              <a:effectLst/>
              <a:latin typeface="Calibri"/>
              <a:ea typeface="Calibri"/>
              <a:cs typeface="2  Titr" panose="00000700000000000000" pitchFamily="2" charset="-78"/>
            </a:endParaRPr>
          </a:p>
        </p:txBody>
      </p:sp>
    </p:spTree>
    <p:extLst>
      <p:ext uri="{BB962C8B-B14F-4D97-AF65-F5344CB8AC3E}">
        <p14:creationId xmlns:p14="http://schemas.microsoft.com/office/powerpoint/2010/main" val="8183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67544" y="404664"/>
                <a:ext cx="8229600" cy="5832648"/>
              </a:xfrm>
            </p:spPr>
            <p:txBody>
              <a:bodyPr>
                <a:normAutofit fontScale="77500" lnSpcReduction="20000"/>
              </a:bodyPr>
              <a:lstStyle/>
              <a:p>
                <a:pPr>
                  <a:buFont typeface="Wingdings" panose="05000000000000000000" pitchFamily="2" charset="2"/>
                  <a:buChar char="v"/>
                </a:pPr>
                <a:r>
                  <a:rPr lang="fa-IR" dirty="0" smtClean="0">
                    <a:solidFill>
                      <a:srgbClr val="FF0000"/>
                    </a:solidFill>
                    <a:cs typeface="2  Titr" panose="00000700000000000000" pitchFamily="2" charset="-78"/>
                  </a:rPr>
                  <a:t>با توجه به جدول بالا می‌توان فرم کلی مسئله تخصیص منابع را به زبان ریاضی به صورت زیر بیان کرد:</a:t>
                </a:r>
                <a:endParaRPr lang="fa-IR" dirty="0">
                  <a:solidFill>
                    <a:srgbClr val="FF0000"/>
                  </a:solidFill>
                  <a:cs typeface="2  Titr" panose="00000700000000000000" pitchFamily="2" charset="-78"/>
                </a:endParaRPr>
              </a:p>
              <a:p>
                <a:pPr marL="137160" indent="0" algn="l">
                  <a:buNone/>
                </a:pPr>
                <a:r>
                  <a:rPr lang="en-US" b="1" dirty="0" smtClean="0">
                    <a:solidFill>
                      <a:srgbClr val="FF0000"/>
                    </a:solidFill>
                    <a:cs typeface="2  Titr" panose="00000700000000000000" pitchFamily="2" charset="-78"/>
                  </a:rPr>
                  <a:t>Max Z = C</a:t>
                </a:r>
                <a:r>
                  <a:rPr lang="en-US" b="1" baseline="-25000" dirty="0">
                    <a:solidFill>
                      <a:srgbClr val="FF0000"/>
                    </a:solidFill>
                    <a:cs typeface="2  Titr" panose="00000700000000000000" pitchFamily="2" charset="-78"/>
                  </a:rPr>
                  <a:t>1</a:t>
                </a:r>
                <a:r>
                  <a:rPr lang="en-US" b="1" dirty="0">
                    <a:solidFill>
                      <a:srgbClr val="FF0000"/>
                    </a:solidFill>
                    <a:cs typeface="2  Titr" panose="00000700000000000000" pitchFamily="2" charset="-78"/>
                  </a:rPr>
                  <a:t>X</a:t>
                </a:r>
                <a:r>
                  <a:rPr lang="en-US" b="1" baseline="-25000" dirty="0">
                    <a:solidFill>
                      <a:srgbClr val="FF0000"/>
                    </a:solidFill>
                    <a:cs typeface="2  Titr" panose="00000700000000000000" pitchFamily="2" charset="-78"/>
                  </a:rPr>
                  <a:t>1 </a:t>
                </a:r>
                <a:r>
                  <a:rPr lang="en-US" b="1" dirty="0">
                    <a:solidFill>
                      <a:srgbClr val="FF0000"/>
                    </a:solidFill>
                    <a:cs typeface="2  Titr" panose="00000700000000000000" pitchFamily="2" charset="-78"/>
                  </a:rPr>
                  <a:t>+ C</a:t>
                </a:r>
                <a:r>
                  <a:rPr lang="en-US" b="1" baseline="-25000" dirty="0">
                    <a:solidFill>
                      <a:srgbClr val="FF0000"/>
                    </a:solidFill>
                    <a:cs typeface="2  Titr" panose="00000700000000000000" pitchFamily="2" charset="-78"/>
                  </a:rPr>
                  <a:t>2</a:t>
                </a:r>
                <a:r>
                  <a:rPr lang="en-US" b="1" dirty="0">
                    <a:solidFill>
                      <a:srgbClr val="FF0000"/>
                    </a:solidFill>
                    <a:cs typeface="2  Titr" panose="00000700000000000000" pitchFamily="2" charset="-78"/>
                  </a:rPr>
                  <a:t>X</a:t>
                </a:r>
                <a:r>
                  <a:rPr lang="en-US" b="1" baseline="-25000" dirty="0">
                    <a:solidFill>
                      <a:srgbClr val="FF0000"/>
                    </a:solidFill>
                    <a:cs typeface="2  Titr" panose="00000700000000000000" pitchFamily="2" charset="-78"/>
                  </a:rPr>
                  <a:t>2</a:t>
                </a:r>
                <a:r>
                  <a:rPr lang="en-US" b="1" dirty="0">
                    <a:solidFill>
                      <a:srgbClr val="FF0000"/>
                    </a:solidFill>
                    <a:cs typeface="2  Titr" panose="00000700000000000000" pitchFamily="2" charset="-78"/>
                  </a:rPr>
                  <a:t> + ... + </a:t>
                </a:r>
                <a:r>
                  <a:rPr lang="en-US" b="1" dirty="0" err="1">
                    <a:solidFill>
                      <a:srgbClr val="FF0000"/>
                    </a:solidFill>
                    <a:cs typeface="2  Titr" panose="00000700000000000000" pitchFamily="2" charset="-78"/>
                  </a:rPr>
                  <a:t>C</a:t>
                </a:r>
                <a:r>
                  <a:rPr lang="en-US" b="1" baseline="-25000" dirty="0" err="1">
                    <a:solidFill>
                      <a:srgbClr val="FF0000"/>
                    </a:solidFill>
                    <a:cs typeface="2  Titr" panose="00000700000000000000" pitchFamily="2" charset="-78"/>
                  </a:rPr>
                  <a:t>n</a:t>
                </a:r>
                <a:r>
                  <a:rPr lang="en-US" b="1" dirty="0" err="1">
                    <a:solidFill>
                      <a:srgbClr val="FF0000"/>
                    </a:solidFill>
                    <a:cs typeface="2  Titr" panose="00000700000000000000" pitchFamily="2" charset="-78"/>
                  </a:rPr>
                  <a:t>X</a:t>
                </a:r>
                <a:r>
                  <a:rPr lang="en-US" b="1" baseline="-25000" dirty="0" err="1">
                    <a:solidFill>
                      <a:srgbClr val="FF0000"/>
                    </a:solidFill>
                    <a:cs typeface="2  Titr" panose="00000700000000000000" pitchFamily="2" charset="-78"/>
                  </a:rPr>
                  <a:t>n</a:t>
                </a:r>
                <a:endParaRPr lang="en-US" dirty="0">
                  <a:solidFill>
                    <a:srgbClr val="FF0000"/>
                  </a:solidFill>
                  <a:cs typeface="2  Titr" panose="00000700000000000000" pitchFamily="2" charset="-78"/>
                </a:endParaRPr>
              </a:p>
              <a:p>
                <a:pPr marL="137160" indent="0" algn="l">
                  <a:buNone/>
                </a:pPr>
                <a:r>
                  <a:rPr lang="pt-BR" dirty="0">
                    <a:solidFill>
                      <a:srgbClr val="FF0000"/>
                    </a:solidFill>
                    <a:cs typeface="2  Titr" panose="00000700000000000000" pitchFamily="2" charset="-78"/>
                  </a:rPr>
                  <a:t>s.t.</a:t>
                </a:r>
              </a:p>
              <a:p>
                <a:pPr marL="137160" indent="0" algn="l">
                  <a:buNone/>
                </a:pPr>
                <a:r>
                  <a:rPr lang="pt-BR" dirty="0">
                    <a:solidFill>
                      <a:srgbClr val="FF0000"/>
                    </a:solidFill>
                    <a:cs typeface="2  Titr" panose="00000700000000000000" pitchFamily="2" charset="-78"/>
                  </a:rPr>
                  <a:t>a11x1 + a12x2 + … + a1nxn≤ b1  </a:t>
                </a:r>
              </a:p>
              <a:p>
                <a:pPr marL="137160" indent="0" algn="l">
                  <a:buNone/>
                </a:pPr>
                <a:r>
                  <a:rPr lang="pt-BR" dirty="0">
                    <a:solidFill>
                      <a:srgbClr val="FF0000"/>
                    </a:solidFill>
                    <a:cs typeface="2  Titr" panose="00000700000000000000" pitchFamily="2" charset="-78"/>
                  </a:rPr>
                  <a:t>a21x1 + a22x2 + … + a2nxn≤ b2 </a:t>
                </a:r>
                <a:endParaRPr lang="fa-IR" dirty="0" smtClean="0">
                  <a:solidFill>
                    <a:srgbClr val="FF0000"/>
                  </a:solidFill>
                  <a:cs typeface="2  Titr" panose="00000700000000000000" pitchFamily="2" charset="-78"/>
                </a:endParaRPr>
              </a:p>
              <a:p>
                <a:pPr marL="137160" indent="0" algn="l">
                  <a:buNone/>
                </a:pPr>
                <a:r>
                  <a:rPr lang="fa-IR" dirty="0">
                    <a:solidFill>
                      <a:srgbClr val="FF0000"/>
                    </a:solidFill>
                    <a:cs typeface="2  Titr" panose="00000700000000000000" pitchFamily="2" charset="-78"/>
                  </a:rPr>
                  <a:t>0</a:t>
                </a:r>
              </a:p>
              <a:p>
                <a:pPr marL="137160" indent="0" algn="l">
                  <a:buNone/>
                </a:pPr>
                <a:r>
                  <a:rPr lang="fa-IR" dirty="0">
                    <a:solidFill>
                      <a:srgbClr val="FF0000"/>
                    </a:solidFill>
                    <a:cs typeface="2  Titr" panose="00000700000000000000" pitchFamily="2" charset="-78"/>
                  </a:rPr>
                  <a:t>0   </a:t>
                </a:r>
              </a:p>
              <a:p>
                <a:pPr marL="137160" indent="0" algn="l">
                  <a:buNone/>
                </a:pPr>
                <a:r>
                  <a:rPr lang="fa-IR" dirty="0">
                    <a:solidFill>
                      <a:srgbClr val="FF0000"/>
                    </a:solidFill>
                    <a:cs typeface="2  Titr" panose="00000700000000000000" pitchFamily="2" charset="-78"/>
                  </a:rPr>
                  <a:t>0</a:t>
                </a:r>
              </a:p>
              <a:p>
                <a:pPr marL="137160" indent="0" algn="l">
                  <a:buNone/>
                </a:pPr>
                <a:r>
                  <a:rPr lang="en-US" dirty="0">
                    <a:solidFill>
                      <a:srgbClr val="FF0000"/>
                    </a:solidFill>
                    <a:cs typeface="2  Titr" panose="00000700000000000000" pitchFamily="2" charset="-78"/>
                  </a:rPr>
                  <a:t>am1x1 + am2x2 + … + </a:t>
                </a:r>
                <a:r>
                  <a:rPr lang="en-US" dirty="0" err="1">
                    <a:solidFill>
                      <a:srgbClr val="FF0000"/>
                    </a:solidFill>
                    <a:cs typeface="2  Titr" panose="00000700000000000000" pitchFamily="2" charset="-78"/>
                  </a:rPr>
                  <a:t>amnxn</a:t>
                </a:r>
                <a:r>
                  <a:rPr lang="en-US" dirty="0">
                    <a:solidFill>
                      <a:srgbClr val="FF0000"/>
                    </a:solidFill>
                    <a:cs typeface="2  Titr" panose="00000700000000000000" pitchFamily="2" charset="-78"/>
                  </a:rPr>
                  <a:t>≤ </a:t>
                </a:r>
                <a:r>
                  <a:rPr lang="en-US" dirty="0" err="1" smtClean="0">
                    <a:solidFill>
                      <a:srgbClr val="FF0000"/>
                    </a:solidFill>
                    <a:cs typeface="2  Titr" panose="00000700000000000000" pitchFamily="2" charset="-78"/>
                  </a:rPr>
                  <a:t>bm</a:t>
                </a:r>
                <a:endParaRPr lang="fa-IR" dirty="0" smtClean="0">
                  <a:solidFill>
                    <a:srgbClr val="FF0000"/>
                  </a:solidFill>
                  <a:cs typeface="2  Titr" panose="00000700000000000000" pitchFamily="2" charset="-78"/>
                </a:endParaRPr>
              </a:p>
              <a:p>
                <a:pPr marL="137160" indent="0" algn="l">
                  <a:buNone/>
                </a:pPr>
                <a:r>
                  <a:rPr lang="en-US" dirty="0" smtClean="0">
                    <a:solidFill>
                      <a:srgbClr val="FF0000"/>
                    </a:solidFill>
                    <a:cs typeface="2  Titr" panose="00000700000000000000" pitchFamily="2" charset="-78"/>
                  </a:rPr>
                  <a:t>X1≥ 0 ,  X2≥ 0 , … , </a:t>
                </a:r>
                <a:r>
                  <a:rPr lang="en-US" dirty="0" err="1" smtClean="0">
                    <a:solidFill>
                      <a:srgbClr val="FF0000"/>
                    </a:solidFill>
                    <a:cs typeface="2  Titr" panose="00000700000000000000" pitchFamily="2" charset="-78"/>
                  </a:rPr>
                  <a:t>Xn</a:t>
                </a:r>
                <a:r>
                  <a:rPr lang="en-US" dirty="0" smtClean="0">
                    <a:solidFill>
                      <a:srgbClr val="FF0000"/>
                    </a:solidFill>
                    <a:cs typeface="2  Titr" panose="00000700000000000000" pitchFamily="2" charset="-78"/>
                  </a:rPr>
                  <a:t> </a:t>
                </a:r>
                <a14:m>
                  <m:oMath xmlns:m="http://schemas.openxmlformats.org/officeDocument/2006/math">
                    <m:r>
                      <a:rPr lang="en-US" i="1" smtClean="0">
                        <a:solidFill>
                          <a:srgbClr val="FF0000"/>
                        </a:solidFill>
                        <a:latin typeface="Cambria Math"/>
                        <a:ea typeface="Cambria Math"/>
                      </a:rPr>
                      <m:t>≥</m:t>
                    </m:r>
                    <m:r>
                      <a:rPr lang="en-US" b="0" i="1" smtClean="0">
                        <a:solidFill>
                          <a:srgbClr val="FF0000"/>
                        </a:solidFill>
                        <a:latin typeface="Cambria Math"/>
                        <a:ea typeface="Cambria Math"/>
                      </a:rPr>
                      <m:t>0</m:t>
                    </m:r>
                  </m:oMath>
                </a14:m>
                <a:r>
                  <a:rPr lang="fa-IR" dirty="0" smtClean="0">
                    <a:solidFill>
                      <a:srgbClr val="FF0000"/>
                    </a:solidFill>
                    <a:cs typeface="2  Titr" panose="00000700000000000000" pitchFamily="2" charset="-78"/>
                  </a:rPr>
                  <a:t> </a:t>
                </a:r>
              </a:p>
              <a:p>
                <a:pPr marL="137160" indent="0" algn="l">
                  <a:buNone/>
                </a:pPr>
                <a:endParaRPr lang="fa-IR" dirty="0" smtClean="0">
                  <a:cs typeface="2  Titr" panose="00000700000000000000" pitchFamily="2" charset="-78"/>
                </a:endParaRPr>
              </a:p>
              <a:p>
                <a:pPr algn="just">
                  <a:buFont typeface="Wingdings" panose="05000000000000000000" pitchFamily="2" charset="2"/>
                  <a:buChar char="v"/>
                </a:pPr>
                <a:r>
                  <a:rPr lang="fa-IR" sz="2600" b="1" dirty="0">
                    <a:solidFill>
                      <a:schemeClr val="bg1"/>
                    </a:solidFill>
                    <a:effectLst>
                      <a:outerShdw blurRad="38100" dist="38100" dir="2700000" algn="tl">
                        <a:srgbClr val="000000">
                          <a:alpha val="43137"/>
                        </a:srgbClr>
                      </a:outerShdw>
                    </a:effectLst>
                    <a:cs typeface="2  Titr" panose="00000700000000000000" pitchFamily="2" charset="-78"/>
                  </a:rPr>
                  <a:t>مدل فوق را شکل استاندارد مسئله برنامه‌ریزی خطی می نامیم. هر مسئله‌ای که به شکل فوق باشد یک مسئله برنامه‌ریزی خطی است</a:t>
                </a:r>
                <a:r>
                  <a:rPr lang="fa-IR" sz="2600" b="1" dirty="0" smtClean="0">
                    <a:solidFill>
                      <a:schemeClr val="bg1"/>
                    </a:solidFill>
                    <a:effectLst>
                      <a:outerShdw blurRad="38100" dist="38100" dir="2700000" algn="tl">
                        <a:srgbClr val="000000">
                          <a:alpha val="43137"/>
                        </a:srgbClr>
                      </a:outerShdw>
                    </a:effectLst>
                    <a:cs typeface="2  Titr" panose="00000700000000000000" pitchFamily="2" charset="-78"/>
                  </a:rPr>
                  <a:t>.</a:t>
                </a:r>
              </a:p>
              <a:p>
                <a:pPr marL="137160" indent="0" algn="just">
                  <a:buNone/>
                </a:pPr>
                <a:endParaRPr lang="fa-IR" sz="2600" b="1" dirty="0">
                  <a:solidFill>
                    <a:schemeClr val="bg1"/>
                  </a:solidFill>
                  <a:effectLst>
                    <a:outerShdw blurRad="38100" dist="38100" dir="2700000" algn="tl">
                      <a:srgbClr val="000000">
                        <a:alpha val="43137"/>
                      </a:srgbClr>
                    </a:outerShdw>
                  </a:effectLst>
                  <a:cs typeface="2  Titr" panose="00000700000000000000" pitchFamily="2" charset="-78"/>
                </a:endParaRPr>
              </a:p>
              <a:p>
                <a:pPr algn="just">
                  <a:buFont typeface="Wingdings" panose="05000000000000000000" pitchFamily="2" charset="2"/>
                  <a:buChar char="v"/>
                </a:pPr>
                <a:r>
                  <a:rPr lang="fa-IR" sz="2600" b="1" dirty="0">
                    <a:solidFill>
                      <a:schemeClr val="bg1"/>
                    </a:solidFill>
                    <a:effectLst>
                      <a:outerShdw blurRad="38100" dist="38100" dir="2700000" algn="tl">
                        <a:srgbClr val="000000">
                          <a:alpha val="43137"/>
                        </a:srgbClr>
                      </a:outerShdw>
                    </a:effectLst>
                    <a:cs typeface="2  Titr" panose="00000700000000000000" pitchFamily="2" charset="-78"/>
                  </a:rPr>
                  <a:t>توجه : این شکل استاندارد در ادامه مورد استفاده قرار می‌گیرد و در سایر منابع شکل‌های دیگری به عنوان فرم استاندارد تعریف می‌شود.</a:t>
                </a:r>
              </a:p>
              <a:p>
                <a:pPr algn="l"/>
                <a:r>
                  <a:rPr lang="sv-SE" dirty="0">
                    <a:cs typeface="2  Titr" panose="00000700000000000000" pitchFamily="2" charset="-78"/>
                  </a:rPr>
                  <a:t>	</a:t>
                </a:r>
                <a:endParaRPr lang="fa-IR" dirty="0">
                  <a:cs typeface="2  Titr" panose="00000700000000000000" pitchFamily="2" charset="-78"/>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67544" y="404664"/>
                <a:ext cx="8229600" cy="5832648"/>
              </a:xfrm>
              <a:blipFill rotWithShape="1">
                <a:blip r:embed="rId2"/>
                <a:stretch>
                  <a:fillRect l="-2889" t="-1567"/>
                </a:stretch>
              </a:blipFill>
            </p:spPr>
            <p:txBody>
              <a:bodyPr/>
              <a:lstStyle/>
              <a:p>
                <a:r>
                  <a:rPr lang="fa-IR">
                    <a:noFill/>
                  </a:rPr>
                  <a:t> </a:t>
                </a:r>
              </a:p>
            </p:txBody>
          </p:sp>
        </mc:Fallback>
      </mc:AlternateContent>
    </p:spTree>
    <p:extLst>
      <p:ext uri="{BB962C8B-B14F-4D97-AF65-F5344CB8AC3E}">
        <p14:creationId xmlns:p14="http://schemas.microsoft.com/office/powerpoint/2010/main" val="38005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1)">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heel(1)">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heel(1)">
                                      <p:cBhvr>
                                        <p:cTn id="52" dur="2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heel(1)">
                                      <p:cBhvr>
                                        <p:cTn id="57" dur="20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Effect transition="in" filter="wheel(1)">
                                      <p:cBhvr>
                                        <p:cTn id="62"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32656"/>
            <a:ext cx="8229600" cy="6192688"/>
          </a:xfrm>
        </p:spPr>
        <p:txBody>
          <a:bodyPr>
            <a:noAutofit/>
          </a:bodyPr>
          <a:lstStyle/>
          <a:p>
            <a:pPr>
              <a:lnSpc>
                <a:spcPct val="170000"/>
              </a:lnSpc>
              <a:buFont typeface="Wingdings" panose="05000000000000000000" pitchFamily="2" charset="2"/>
              <a:buChar char="v"/>
            </a:pPr>
            <a:r>
              <a:rPr lang="fa-IR" sz="1800" b="1" dirty="0">
                <a:solidFill>
                  <a:srgbClr val="FF0000"/>
                </a:solidFill>
                <a:effectLst>
                  <a:outerShdw blurRad="38100" dist="38100" dir="2700000" algn="tl">
                    <a:srgbClr val="000000">
                      <a:alpha val="43137"/>
                    </a:srgbClr>
                  </a:outerShdw>
                </a:effectLst>
                <a:cs typeface="2  Titr" panose="00000700000000000000" pitchFamily="2" charset="-78"/>
              </a:rPr>
              <a:t>واژه‌های مربوط به مدل برنامه‌ریزی خطی</a:t>
            </a:r>
          </a:p>
          <a:p>
            <a:pPr>
              <a:lnSpc>
                <a:spcPct val="170000"/>
              </a:lnSpc>
              <a:buFont typeface="Wingdings" panose="05000000000000000000" pitchFamily="2" charset="2"/>
              <a:buChar char="v"/>
            </a:pP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برای سادگی در بیان مسائل در برنامه‌ریزی خطی، واژگان متداول به صورت زیر تعریف می‌شود.</a:t>
            </a:r>
          </a:p>
          <a:p>
            <a:pPr>
              <a:lnSpc>
                <a:spcPct val="170000"/>
              </a:lnSpc>
              <a:buFont typeface="Wingdings" panose="05000000000000000000" pitchFamily="2" charset="2"/>
              <a:buChar char="v"/>
            </a:pPr>
            <a:r>
              <a:rPr lang="fa-IR" sz="1800" b="1" dirty="0">
                <a:solidFill>
                  <a:srgbClr val="FFC000"/>
                </a:solidFill>
                <a:effectLst>
                  <a:outerShdw blurRad="38100" dist="38100" dir="2700000" algn="tl">
                    <a:srgbClr val="000000">
                      <a:alpha val="43137"/>
                    </a:srgbClr>
                  </a:outerShdw>
                </a:effectLst>
                <a:cs typeface="2  Titr" panose="00000700000000000000" pitchFamily="2" charset="-78"/>
              </a:rPr>
              <a:t>تابع هدف </a:t>
            </a:r>
            <a:r>
              <a:rPr lang="fa-IR" sz="1800" b="1" dirty="0" smtClean="0">
                <a:solidFill>
                  <a:srgbClr val="FFC000"/>
                </a:solidFill>
                <a:effectLst>
                  <a:outerShdw blurRad="38100" dist="38100" dir="2700000" algn="tl">
                    <a:srgbClr val="000000">
                      <a:alpha val="43137"/>
                    </a:srgbClr>
                  </a:outerShdw>
                </a:effectLst>
                <a:cs typeface="2  Titr" panose="00000700000000000000" pitchFamily="2" charset="-78"/>
              </a:rPr>
              <a:t>  </a:t>
            </a:r>
            <a:r>
              <a:rPr lang="en-US" sz="1800" b="1" dirty="0" smtClean="0">
                <a:solidFill>
                  <a:srgbClr val="FFC000"/>
                </a:solidFill>
                <a:effectLst>
                  <a:outerShdw blurRad="38100" dist="38100" dir="2700000" algn="tl">
                    <a:srgbClr val="000000">
                      <a:alpha val="43137"/>
                    </a:srgbClr>
                  </a:outerShdw>
                </a:effectLst>
                <a:cs typeface="2  Titr" panose="00000700000000000000" pitchFamily="2" charset="-78"/>
              </a:rPr>
              <a:t> (objective </a:t>
            </a:r>
            <a:r>
              <a:rPr lang="en-US" sz="1800" b="1" dirty="0">
                <a:solidFill>
                  <a:srgbClr val="FFC000"/>
                </a:solidFill>
                <a:effectLst>
                  <a:outerShdw blurRad="38100" dist="38100" dir="2700000" algn="tl">
                    <a:srgbClr val="000000">
                      <a:alpha val="43137"/>
                    </a:srgbClr>
                  </a:outerShdw>
                </a:effectLst>
                <a:cs typeface="2  Titr" panose="00000700000000000000" pitchFamily="2" charset="-78"/>
              </a:rPr>
              <a:t>function):</a:t>
            </a:r>
            <a:r>
              <a:rPr lang="en-US" sz="1800" b="1" dirty="0">
                <a:solidFill>
                  <a:schemeClr val="bg1"/>
                </a:solidFill>
                <a:effectLst>
                  <a:outerShdw blurRad="38100" dist="38100" dir="2700000" algn="tl">
                    <a:srgbClr val="000000">
                      <a:alpha val="43137"/>
                    </a:srgbClr>
                  </a:outerShdw>
                </a:effectLst>
                <a:cs typeface="2  Titr" panose="00000700000000000000" pitchFamily="2" charset="-78"/>
              </a:rPr>
              <a:t>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به تابع </a:t>
            </a:r>
            <a:r>
              <a:rPr lang="en-US" sz="1800" b="1" dirty="0">
                <a:solidFill>
                  <a:schemeClr val="bg1"/>
                </a:solidFill>
                <a:effectLst>
                  <a:outerShdw blurRad="38100" dist="38100" dir="2700000" algn="tl">
                    <a:srgbClr val="000000">
                      <a:alpha val="43137"/>
                    </a:srgbClr>
                  </a:outerShdw>
                </a:effectLst>
                <a:cs typeface="2  Titr" panose="00000700000000000000" pitchFamily="2" charset="-78"/>
              </a:rPr>
              <a:t>c1x1+c2x2+ … +</a:t>
            </a:r>
            <a:r>
              <a:rPr lang="en-US" sz="1800" b="1" dirty="0" err="1">
                <a:solidFill>
                  <a:schemeClr val="bg1"/>
                </a:solidFill>
                <a:effectLst>
                  <a:outerShdw blurRad="38100" dist="38100" dir="2700000" algn="tl">
                    <a:srgbClr val="000000">
                      <a:alpha val="43137"/>
                    </a:srgbClr>
                  </a:outerShdw>
                </a:effectLst>
                <a:cs typeface="2  Titr" panose="00000700000000000000" pitchFamily="2" charset="-78"/>
              </a:rPr>
              <a:t>cnxn</a:t>
            </a:r>
            <a:r>
              <a:rPr lang="en-US" sz="1800" b="1" dirty="0">
                <a:solidFill>
                  <a:schemeClr val="bg1"/>
                </a:solidFill>
                <a:effectLst>
                  <a:outerShdw blurRad="38100" dist="38100" dir="2700000" algn="tl">
                    <a:srgbClr val="000000">
                      <a:alpha val="43137"/>
                    </a:srgbClr>
                  </a:outerShdw>
                </a:effectLst>
                <a:cs typeface="2  Titr" panose="00000700000000000000" pitchFamily="2" charset="-78"/>
              </a:rPr>
              <a:t>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که پیدا کردن حداکثر آن مورد نظر است اطلاق </a:t>
            </a:r>
            <a:r>
              <a:rPr lang="fa-IR" sz="1800" b="1" dirty="0" smtClean="0">
                <a:solidFill>
                  <a:schemeClr val="bg1"/>
                </a:solidFill>
                <a:effectLst>
                  <a:outerShdw blurRad="38100" dist="38100" dir="2700000" algn="tl">
                    <a:srgbClr val="000000">
                      <a:alpha val="43137"/>
                    </a:srgbClr>
                  </a:outerShdw>
                </a:effectLst>
                <a:cs typeface="2  Titr" panose="00000700000000000000" pitchFamily="2" charset="-78"/>
              </a:rPr>
              <a:t>می‌شود</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a:t>
            </a:r>
          </a:p>
          <a:p>
            <a:pPr>
              <a:lnSpc>
                <a:spcPct val="170000"/>
              </a:lnSpc>
              <a:buFont typeface="Wingdings" panose="05000000000000000000" pitchFamily="2" charset="2"/>
              <a:buChar char="v"/>
            </a:pPr>
            <a:r>
              <a:rPr lang="fa-IR" sz="1800" b="1" dirty="0">
                <a:solidFill>
                  <a:srgbClr val="FFFF00"/>
                </a:solidFill>
                <a:effectLst>
                  <a:outerShdw blurRad="38100" dist="38100" dir="2700000" algn="tl">
                    <a:srgbClr val="000000">
                      <a:alpha val="43137"/>
                    </a:srgbClr>
                  </a:outerShdw>
                </a:effectLst>
                <a:cs typeface="2  Titr" panose="00000700000000000000" pitchFamily="2" charset="-78"/>
              </a:rPr>
              <a:t>محدودیت </a:t>
            </a:r>
            <a:r>
              <a:rPr lang="fa-IR" sz="1800" b="1" dirty="0" smtClean="0">
                <a:solidFill>
                  <a:srgbClr val="FFFF00"/>
                </a:solidFill>
                <a:effectLst>
                  <a:outerShdw blurRad="38100" dist="38100" dir="2700000" algn="tl">
                    <a:srgbClr val="000000">
                      <a:alpha val="43137"/>
                    </a:srgbClr>
                  </a:outerShdw>
                </a:effectLst>
                <a:cs typeface="2  Titr" panose="00000700000000000000" pitchFamily="2" charset="-78"/>
              </a:rPr>
              <a:t>کارکردی</a:t>
            </a:r>
            <a:r>
              <a:rPr lang="en-US" sz="1800" b="1" dirty="0" smtClean="0">
                <a:solidFill>
                  <a:srgbClr val="FFFF00"/>
                </a:solidFill>
                <a:effectLst>
                  <a:outerShdw blurRad="38100" dist="38100" dir="2700000" algn="tl">
                    <a:srgbClr val="000000">
                      <a:alpha val="43137"/>
                    </a:srgbClr>
                  </a:outerShdw>
                </a:effectLst>
                <a:cs typeface="2  Titr" panose="00000700000000000000" pitchFamily="2" charset="-78"/>
              </a:rPr>
              <a:t> (functional </a:t>
            </a:r>
            <a:r>
              <a:rPr lang="en-US" sz="1800" b="1" dirty="0">
                <a:solidFill>
                  <a:srgbClr val="FFFF00"/>
                </a:solidFill>
                <a:effectLst>
                  <a:outerShdw blurRad="38100" dist="38100" dir="2700000" algn="tl">
                    <a:srgbClr val="000000">
                      <a:alpha val="43137"/>
                    </a:srgbClr>
                  </a:outerShdw>
                </a:effectLst>
                <a:cs typeface="2  Titr" panose="00000700000000000000" pitchFamily="2" charset="-78"/>
              </a:rPr>
              <a:t>constraint):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به تابعی که نشان دهنده میزان کل مصرف هر منبع برای کلیه محصول ها است اطلاق می‌شود.</a:t>
            </a:r>
          </a:p>
          <a:p>
            <a:pPr>
              <a:lnSpc>
                <a:spcPct val="170000"/>
              </a:lnSpc>
              <a:buFont typeface="Wingdings" panose="05000000000000000000" pitchFamily="2" charset="2"/>
              <a:buChar char="v"/>
            </a:pPr>
            <a:r>
              <a:rPr lang="fa-IR" sz="1800" b="1" dirty="0">
                <a:solidFill>
                  <a:srgbClr val="92D050"/>
                </a:solidFill>
                <a:effectLst>
                  <a:outerShdw blurRad="38100" dist="38100" dir="2700000" algn="tl">
                    <a:srgbClr val="000000">
                      <a:alpha val="43137"/>
                    </a:srgbClr>
                  </a:outerShdw>
                </a:effectLst>
                <a:cs typeface="2  Titr" panose="00000700000000000000" pitchFamily="2" charset="-78"/>
              </a:rPr>
              <a:t>محدودیت نامنفی </a:t>
            </a:r>
            <a:r>
              <a:rPr lang="fa-IR" sz="1800" b="1" dirty="0" smtClean="0">
                <a:solidFill>
                  <a:srgbClr val="92D050"/>
                </a:solidFill>
                <a:effectLst>
                  <a:outerShdw blurRad="38100" dist="38100" dir="2700000" algn="tl">
                    <a:srgbClr val="000000">
                      <a:alpha val="43137"/>
                    </a:srgbClr>
                  </a:outerShdw>
                </a:effectLst>
                <a:cs typeface="2  Titr" panose="00000700000000000000" pitchFamily="2" charset="-78"/>
              </a:rPr>
              <a:t>بودن</a:t>
            </a:r>
            <a:r>
              <a:rPr lang="fa-IR" sz="1800" b="1"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en-US" sz="1800" b="1" dirty="0" smtClean="0">
                <a:solidFill>
                  <a:srgbClr val="92D050"/>
                </a:solidFill>
                <a:effectLst>
                  <a:outerShdw blurRad="38100" dist="38100" dir="2700000" algn="tl">
                    <a:srgbClr val="000000">
                      <a:alpha val="43137"/>
                    </a:srgbClr>
                  </a:outerShdw>
                </a:effectLst>
                <a:cs typeface="2  Titr" panose="00000700000000000000" pitchFamily="2" charset="-78"/>
              </a:rPr>
              <a:t> (non-negativity constraint):</a:t>
            </a:r>
            <a:r>
              <a:rPr lang="en-US" sz="1800" b="1"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fa-IR" sz="1800" b="1" dirty="0" smtClean="0">
                <a:solidFill>
                  <a:schemeClr val="bg1"/>
                </a:solidFill>
                <a:effectLst>
                  <a:outerShdw blurRad="38100" dist="38100" dir="2700000" algn="tl">
                    <a:srgbClr val="000000">
                      <a:alpha val="43137"/>
                    </a:srgbClr>
                  </a:outerShdw>
                </a:effectLst>
                <a:cs typeface="2  Titr" panose="00000700000000000000" pitchFamily="2" charset="-78"/>
              </a:rPr>
              <a:t>به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روابط۰ </a:t>
            </a:r>
            <a:r>
              <a:rPr lang="en-US" sz="1800" b="1" dirty="0" err="1">
                <a:solidFill>
                  <a:schemeClr val="bg1"/>
                </a:solidFill>
                <a:effectLst>
                  <a:outerShdw blurRad="38100" dist="38100" dir="2700000" algn="tl">
                    <a:srgbClr val="000000">
                      <a:alpha val="43137"/>
                    </a:srgbClr>
                  </a:outerShdw>
                </a:effectLst>
                <a:cs typeface="2  Titr" panose="00000700000000000000" pitchFamily="2" charset="-78"/>
              </a:rPr>
              <a:t>xj</a:t>
            </a:r>
            <a:r>
              <a:rPr lang="en-US" sz="1800" b="1" dirty="0">
                <a:solidFill>
                  <a:schemeClr val="bg1"/>
                </a:solidFill>
                <a:effectLst>
                  <a:outerShdw blurRad="38100" dist="38100" dir="2700000" algn="tl">
                    <a:srgbClr val="000000">
                      <a:alpha val="43137"/>
                    </a:srgbClr>
                  </a:outerShdw>
                </a:effectLst>
                <a:cs typeface="2  Titr" panose="00000700000000000000" pitchFamily="2" charset="-78"/>
              </a:rPr>
              <a:t> ≥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اطلاق می‌شود.</a:t>
            </a:r>
          </a:p>
          <a:p>
            <a:pPr>
              <a:lnSpc>
                <a:spcPct val="170000"/>
              </a:lnSpc>
              <a:buFont typeface="Wingdings" panose="05000000000000000000" pitchFamily="2" charset="2"/>
              <a:buChar char="v"/>
            </a:pPr>
            <a:r>
              <a:rPr lang="fa-IR" sz="1800" b="1" dirty="0">
                <a:solidFill>
                  <a:srgbClr val="FF0000"/>
                </a:solidFill>
                <a:effectLst>
                  <a:outerShdw blurRad="38100" dist="38100" dir="2700000" algn="tl">
                    <a:srgbClr val="000000">
                      <a:alpha val="43137"/>
                    </a:srgbClr>
                  </a:outerShdw>
                </a:effectLst>
                <a:cs typeface="2  Titr" panose="00000700000000000000" pitchFamily="2" charset="-78"/>
              </a:rPr>
              <a:t>محدودیت‌ها </a:t>
            </a:r>
            <a:r>
              <a:rPr lang="en-US" sz="1800" b="1" dirty="0" smtClean="0">
                <a:solidFill>
                  <a:srgbClr val="FF0000"/>
                </a:solidFill>
                <a:effectLst>
                  <a:outerShdw blurRad="38100" dist="38100" dir="2700000" algn="tl">
                    <a:srgbClr val="000000">
                      <a:alpha val="43137"/>
                    </a:srgbClr>
                  </a:outerShdw>
                </a:effectLst>
                <a:cs typeface="2  Titr" panose="00000700000000000000" pitchFamily="2" charset="-78"/>
              </a:rPr>
              <a:t>constraints</a:t>
            </a:r>
            <a:r>
              <a:rPr lang="en-US" sz="1800" b="1" dirty="0">
                <a:solidFill>
                  <a:srgbClr val="FF0000"/>
                </a:solidFill>
                <a:effectLst>
                  <a:outerShdw blurRad="38100" dist="38100" dir="2700000" algn="tl">
                    <a:srgbClr val="000000">
                      <a:alpha val="43137"/>
                    </a:srgbClr>
                  </a:outerShdw>
                </a:effectLst>
                <a:cs typeface="2  Titr" panose="00000700000000000000" pitchFamily="2" charset="-78"/>
              </a:rPr>
              <a:t>): </a:t>
            </a:r>
            <a:r>
              <a:rPr lang="fa-IR" sz="1800" b="1" dirty="0" smtClean="0">
                <a:solidFill>
                  <a:srgbClr val="FF0000"/>
                </a:solidFill>
                <a:effectLst>
                  <a:outerShdw blurRad="38100" dist="38100" dir="2700000" algn="tl">
                    <a:srgbClr val="000000">
                      <a:alpha val="43137"/>
                    </a:srgbClr>
                  </a:outerShdw>
                </a:effectLst>
                <a:cs typeface="2  Titr" panose="00000700000000000000" pitchFamily="2" charset="-78"/>
              </a:rPr>
              <a:t> ) </a:t>
            </a:r>
            <a:r>
              <a:rPr lang="fa-IR" sz="1800" b="1" dirty="0" smtClean="0">
                <a:solidFill>
                  <a:schemeClr val="bg1"/>
                </a:solidFill>
                <a:effectLst>
                  <a:outerShdw blurRad="38100" dist="38100" dir="2700000" algn="tl">
                    <a:srgbClr val="000000">
                      <a:alpha val="43137"/>
                    </a:srgbClr>
                  </a:outerShdw>
                </a:effectLst>
                <a:cs typeface="2  Titr" panose="00000700000000000000" pitchFamily="2" charset="-78"/>
              </a:rPr>
              <a:t>به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مجموعه محدودیت‌های کارکردی و نامنفی بودن اطلاق می‌شود.</a:t>
            </a:r>
          </a:p>
          <a:p>
            <a:pPr>
              <a:lnSpc>
                <a:spcPct val="170000"/>
              </a:lnSpc>
              <a:buFont typeface="Wingdings" panose="05000000000000000000" pitchFamily="2" charset="2"/>
              <a:buChar char="v"/>
            </a:pPr>
            <a:r>
              <a:rPr lang="fa-IR" sz="1800" b="1" dirty="0">
                <a:solidFill>
                  <a:srgbClr val="FFC000"/>
                </a:solidFill>
                <a:effectLst>
                  <a:outerShdw blurRad="38100" dist="38100" dir="2700000" algn="tl">
                    <a:srgbClr val="000000">
                      <a:alpha val="43137"/>
                    </a:srgbClr>
                  </a:outerShdw>
                </a:effectLst>
                <a:cs typeface="2  Titr" panose="00000700000000000000" pitchFamily="2" charset="-78"/>
              </a:rPr>
              <a:t>متغیرهای تصمیم </a:t>
            </a:r>
            <a:r>
              <a:rPr lang="en-US" sz="1800" b="1" dirty="0" smtClean="0">
                <a:solidFill>
                  <a:srgbClr val="FFC000"/>
                </a:solidFill>
                <a:effectLst>
                  <a:outerShdw blurRad="38100" dist="38100" dir="2700000" algn="tl">
                    <a:srgbClr val="000000">
                      <a:alpha val="43137"/>
                    </a:srgbClr>
                  </a:outerShdw>
                </a:effectLst>
                <a:cs typeface="2  Titr" panose="00000700000000000000" pitchFamily="2" charset="-78"/>
              </a:rPr>
              <a:t> (decision </a:t>
            </a:r>
            <a:r>
              <a:rPr lang="en-US" sz="1800" b="1" dirty="0">
                <a:solidFill>
                  <a:srgbClr val="FFC000"/>
                </a:solidFill>
                <a:effectLst>
                  <a:outerShdw blurRad="38100" dist="38100" dir="2700000" algn="tl">
                    <a:srgbClr val="000000">
                      <a:alpha val="43137"/>
                    </a:srgbClr>
                  </a:outerShdw>
                </a:effectLst>
                <a:cs typeface="2  Titr" panose="00000700000000000000" pitchFamily="2" charset="-78"/>
              </a:rPr>
              <a:t>variables):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به متغیرهای </a:t>
            </a:r>
            <a:r>
              <a:rPr lang="en-US" sz="1800" b="1" dirty="0" err="1">
                <a:solidFill>
                  <a:schemeClr val="bg1"/>
                </a:solidFill>
                <a:effectLst>
                  <a:outerShdw blurRad="38100" dist="38100" dir="2700000" algn="tl">
                    <a:srgbClr val="000000">
                      <a:alpha val="43137"/>
                    </a:srgbClr>
                  </a:outerShdw>
                </a:effectLst>
                <a:cs typeface="2  Titr" panose="00000700000000000000" pitchFamily="2" charset="-78"/>
              </a:rPr>
              <a:t>xj</a:t>
            </a:r>
            <a:r>
              <a:rPr lang="en-US" sz="1800" b="1" dirty="0">
                <a:solidFill>
                  <a:schemeClr val="bg1"/>
                </a:solidFill>
                <a:effectLst>
                  <a:outerShdw blurRad="38100" dist="38100" dir="2700000" algn="tl">
                    <a:srgbClr val="000000">
                      <a:alpha val="43137"/>
                    </a:srgbClr>
                  </a:outerShdw>
                </a:effectLst>
                <a:cs typeface="2  Titr" panose="00000700000000000000" pitchFamily="2" charset="-78"/>
              </a:rPr>
              <a:t> </a:t>
            </a:r>
            <a:r>
              <a:rPr lang="fa-IR" sz="1800" b="1" dirty="0">
                <a:solidFill>
                  <a:schemeClr val="bg1"/>
                </a:solidFill>
                <a:effectLst>
                  <a:outerShdw blurRad="38100" dist="38100" dir="2700000" algn="tl">
                    <a:srgbClr val="000000">
                      <a:alpha val="43137"/>
                    </a:srgbClr>
                  </a:outerShdw>
                </a:effectLst>
                <a:cs typeface="2  Titr" panose="00000700000000000000" pitchFamily="2" charset="-78"/>
              </a:rPr>
              <a:t>که میزان هر محصول را نشان می‌دهد اطلاق می‌شود.</a:t>
            </a:r>
          </a:p>
          <a:p>
            <a:pPr>
              <a:lnSpc>
                <a:spcPct val="170000"/>
              </a:lnSpc>
            </a:pPr>
            <a:endParaRPr lang="fa-IR" sz="1800" b="1" dirty="0">
              <a:effectLst>
                <a:outerShdw blurRad="38100" dist="38100" dir="2700000" algn="tl">
                  <a:srgbClr val="000000">
                    <a:alpha val="43137"/>
                  </a:srgbClr>
                </a:outerShdw>
              </a:effectLst>
              <a:cs typeface="2  Titr" panose="00000700000000000000" pitchFamily="2" charset="-78"/>
            </a:endParaRPr>
          </a:p>
        </p:txBody>
      </p:sp>
    </p:spTree>
    <p:extLst>
      <p:ext uri="{BB962C8B-B14F-4D97-AF65-F5344CB8AC3E}">
        <p14:creationId xmlns:p14="http://schemas.microsoft.com/office/powerpoint/2010/main" val="9419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904696"/>
          </a:xfrm>
        </p:spPr>
        <p:txBody>
          <a:bodyPr>
            <a:normAutofit/>
          </a:bodyPr>
          <a:lstStyle/>
          <a:p>
            <a:pPr algn="just">
              <a:buFont typeface="Wingdings" panose="05000000000000000000" pitchFamily="2" charset="2"/>
              <a:buChar char="v"/>
            </a:pPr>
            <a:r>
              <a:rPr lang="fa-IR" sz="2400" b="1" dirty="0">
                <a:solidFill>
                  <a:srgbClr val="00B0F0"/>
                </a:solidFill>
                <a:effectLst>
                  <a:outerShdw blurRad="38100" dist="38100" dir="2700000" algn="tl">
                    <a:srgbClr val="000000">
                      <a:alpha val="43137"/>
                    </a:srgbClr>
                  </a:outerShdw>
                </a:effectLst>
                <a:cs typeface="2  Titr" panose="00000700000000000000" pitchFamily="2" charset="-78"/>
              </a:rPr>
              <a:t>پارامترها </a:t>
            </a:r>
            <a:r>
              <a:rPr lang="en-US" sz="2400" b="1" dirty="0" smtClean="0">
                <a:solidFill>
                  <a:srgbClr val="00B0F0"/>
                </a:solidFill>
                <a:effectLst>
                  <a:outerShdw blurRad="38100" dist="38100" dir="2700000" algn="tl">
                    <a:srgbClr val="000000">
                      <a:alpha val="43137"/>
                    </a:srgbClr>
                  </a:outerShdw>
                </a:effectLst>
                <a:cs typeface="2  Titr" panose="00000700000000000000" pitchFamily="2" charset="-78"/>
              </a:rPr>
              <a:t> (parameters</a:t>
            </a:r>
            <a:r>
              <a:rPr lang="en-US" sz="2400" b="1" dirty="0">
                <a:solidFill>
                  <a:srgbClr val="00B0F0"/>
                </a:solidFill>
                <a:effectLst>
                  <a:outerShdw blurRad="38100" dist="38100" dir="2700000" algn="tl">
                    <a:srgbClr val="000000">
                      <a:alpha val="43137"/>
                    </a:srgbClr>
                  </a:outerShdw>
                </a:effectLst>
                <a:cs typeface="2  Titr" panose="00000700000000000000" pitchFamily="2" charset="-78"/>
              </a:rPr>
              <a:t>):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به داده‌های </a:t>
            </a:r>
            <a:r>
              <a:rPr lang="en-US" sz="2400" b="1" dirty="0" err="1">
                <a:solidFill>
                  <a:schemeClr val="bg1"/>
                </a:solidFill>
                <a:effectLst>
                  <a:outerShdw blurRad="38100" dist="38100" dir="2700000" algn="tl">
                    <a:srgbClr val="000000">
                      <a:alpha val="43137"/>
                    </a:srgbClr>
                  </a:outerShdw>
                </a:effectLst>
                <a:cs typeface="2  Titr" panose="00000700000000000000" pitchFamily="2" charset="-78"/>
              </a:rPr>
              <a:t>aij</a:t>
            </a:r>
            <a:r>
              <a:rPr lang="en-US" sz="2400" b="1" dirty="0">
                <a:solidFill>
                  <a:schemeClr val="bg1"/>
                </a:solidFill>
                <a:effectLst>
                  <a:outerShdw blurRad="38100" dist="38100" dir="2700000" algn="tl">
                    <a:srgbClr val="000000">
                      <a:alpha val="43137"/>
                    </a:srgbClr>
                  </a:outerShdw>
                </a:effectLst>
                <a:cs typeface="2  Titr" panose="00000700000000000000" pitchFamily="2" charset="-78"/>
              </a:rPr>
              <a:t> ، </a:t>
            </a:r>
            <a:r>
              <a:rPr lang="en-US" sz="2400" b="1"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en-US" sz="2400" b="1" dirty="0" err="1" smtClean="0">
                <a:solidFill>
                  <a:schemeClr val="bg1"/>
                </a:solidFill>
                <a:effectLst>
                  <a:outerShdw blurRad="38100" dist="38100" dir="2700000" algn="tl">
                    <a:srgbClr val="000000">
                      <a:alpha val="43137"/>
                    </a:srgbClr>
                  </a:outerShdw>
                </a:effectLst>
                <a:cs typeface="2  Titr" panose="00000700000000000000" pitchFamily="2" charset="-78"/>
              </a:rPr>
              <a:t>cj</a:t>
            </a:r>
            <a:r>
              <a:rPr lang="en-US" sz="2400" b="1"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en-US" sz="2400" b="1" dirty="0">
                <a:solidFill>
                  <a:schemeClr val="bg1"/>
                </a:solidFill>
                <a:effectLst>
                  <a:outerShdw blurRad="38100" dist="38100" dir="2700000" algn="tl">
                    <a:srgbClr val="000000">
                      <a:alpha val="43137"/>
                    </a:srgbClr>
                  </a:outerShdw>
                </a:effectLst>
                <a:cs typeface="2  Titr" panose="00000700000000000000" pitchFamily="2" charset="-78"/>
              </a:rPr>
              <a:t>،  bi </a:t>
            </a:r>
            <a:r>
              <a:rPr lang="fa-IR" sz="2400" b="1" dirty="0" smtClean="0">
                <a:solidFill>
                  <a:schemeClr val="bg1"/>
                </a:solidFill>
                <a:effectLst>
                  <a:outerShdw blurRad="38100" dist="38100" dir="2700000" algn="tl">
                    <a:srgbClr val="000000">
                      <a:alpha val="43137"/>
                    </a:srgbClr>
                  </a:outerShdw>
                </a:effectLst>
                <a:cs typeface="2  Titr" panose="00000700000000000000" pitchFamily="2" charset="-78"/>
              </a:rPr>
              <a:t> )اطلاق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می‌شود.</a:t>
            </a:r>
          </a:p>
          <a:p>
            <a:pPr algn="just">
              <a:buFont typeface="Wingdings" panose="05000000000000000000" pitchFamily="2" charset="2"/>
              <a:buChar char="v"/>
            </a:pPr>
            <a:r>
              <a:rPr lang="fa-IR" sz="2400" b="1" dirty="0">
                <a:solidFill>
                  <a:srgbClr val="00B050"/>
                </a:solidFill>
                <a:effectLst>
                  <a:outerShdw blurRad="38100" dist="38100" dir="2700000" algn="tl">
                    <a:srgbClr val="000000">
                      <a:alpha val="43137"/>
                    </a:srgbClr>
                  </a:outerShdw>
                </a:effectLst>
                <a:cs typeface="2  Titr" panose="00000700000000000000" pitchFamily="2" charset="-78"/>
              </a:rPr>
              <a:t>جواب : </a:t>
            </a:r>
            <a:r>
              <a:rPr lang="en-US" sz="2400" b="1" dirty="0" smtClean="0">
                <a:solidFill>
                  <a:srgbClr val="00B050"/>
                </a:solidFill>
                <a:effectLst>
                  <a:outerShdw blurRad="38100" dist="38100" dir="2700000" algn="tl">
                    <a:srgbClr val="000000">
                      <a:alpha val="43137"/>
                    </a:srgbClr>
                  </a:outerShdw>
                </a:effectLst>
                <a:cs typeface="2  Titr" panose="00000700000000000000" pitchFamily="2" charset="-78"/>
              </a:rPr>
              <a:t>(Solution</a:t>
            </a:r>
            <a:r>
              <a:rPr lang="en-US" sz="2400" b="1" dirty="0">
                <a:solidFill>
                  <a:srgbClr val="00B050"/>
                </a:solidFill>
                <a:effectLst>
                  <a:outerShdw blurRad="38100" dist="38100" dir="2700000" algn="tl">
                    <a:srgbClr val="000000">
                      <a:alpha val="43137"/>
                    </a:srgbClr>
                  </a:outerShdw>
                </a:effectLst>
                <a:cs typeface="2  Titr" panose="00000700000000000000" pitchFamily="2" charset="-78"/>
              </a:rPr>
              <a:t>)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هرمجموعه مقدار اختصاص داده شده به متغیر های تصمیم جواب نامیده می شود.</a:t>
            </a:r>
          </a:p>
          <a:p>
            <a:pPr algn="just">
              <a:buFont typeface="Wingdings" panose="05000000000000000000" pitchFamily="2" charset="2"/>
              <a:buChar char="v"/>
            </a:pPr>
            <a:r>
              <a:rPr lang="fa-IR" sz="2400" b="1" dirty="0">
                <a:solidFill>
                  <a:srgbClr val="92D050"/>
                </a:solidFill>
                <a:effectLst>
                  <a:outerShdw blurRad="38100" dist="38100" dir="2700000" algn="tl">
                    <a:srgbClr val="000000">
                      <a:alpha val="43137"/>
                    </a:srgbClr>
                  </a:outerShdw>
                </a:effectLst>
                <a:cs typeface="2  Titr" panose="00000700000000000000" pitchFamily="2" charset="-78"/>
              </a:rPr>
              <a:t>جواب موجه: </a:t>
            </a:r>
            <a:r>
              <a:rPr lang="fa-IR" sz="2400" b="1" dirty="0" smtClean="0">
                <a:solidFill>
                  <a:srgbClr val="92D050"/>
                </a:solidFill>
                <a:effectLst>
                  <a:outerShdw blurRad="38100" dist="38100" dir="2700000" algn="tl">
                    <a:srgbClr val="000000">
                      <a:alpha val="43137"/>
                    </a:srgbClr>
                  </a:outerShdw>
                </a:effectLst>
                <a:cs typeface="2  Titr" panose="00000700000000000000" pitchFamily="2" charset="-78"/>
              </a:rPr>
              <a:t>(</a:t>
            </a:r>
            <a:r>
              <a:rPr lang="en-US" sz="2400" b="1" dirty="0" smtClean="0">
                <a:solidFill>
                  <a:srgbClr val="92D050"/>
                </a:solidFill>
                <a:effectLst>
                  <a:outerShdw blurRad="38100" dist="38100" dir="2700000" algn="tl">
                    <a:srgbClr val="000000">
                      <a:alpha val="43137"/>
                    </a:srgbClr>
                  </a:outerShdw>
                </a:effectLst>
                <a:cs typeface="2  Titr" panose="00000700000000000000" pitchFamily="2" charset="-78"/>
              </a:rPr>
              <a:t> (Feasible solution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جوابی که در تمام محدودیت ها صدق کند.</a:t>
            </a:r>
          </a:p>
          <a:p>
            <a:pPr algn="just">
              <a:buFont typeface="Wingdings" panose="05000000000000000000" pitchFamily="2" charset="2"/>
              <a:buChar char="v"/>
            </a:pPr>
            <a:r>
              <a:rPr lang="fa-IR" sz="2400" b="1" dirty="0">
                <a:solidFill>
                  <a:srgbClr val="FFFF00"/>
                </a:solidFill>
                <a:effectLst>
                  <a:outerShdw blurRad="38100" dist="38100" dir="2700000" algn="tl">
                    <a:srgbClr val="000000">
                      <a:alpha val="43137"/>
                    </a:srgbClr>
                  </a:outerShdw>
                </a:effectLst>
                <a:cs typeface="2  Titr" panose="00000700000000000000" pitchFamily="2" charset="-78"/>
              </a:rPr>
              <a:t>جواب بهینه: (</a:t>
            </a:r>
            <a:r>
              <a:rPr lang="en-US" sz="2400" b="1" dirty="0">
                <a:solidFill>
                  <a:srgbClr val="FFFF00"/>
                </a:solidFill>
                <a:effectLst>
                  <a:outerShdw blurRad="38100" dist="38100" dir="2700000" algn="tl">
                    <a:srgbClr val="000000">
                      <a:alpha val="43137"/>
                    </a:srgbClr>
                  </a:outerShdw>
                </a:effectLst>
                <a:cs typeface="2  Titr" panose="00000700000000000000" pitchFamily="2" charset="-78"/>
              </a:rPr>
              <a:t>Optimal </a:t>
            </a:r>
            <a:r>
              <a:rPr lang="en-US" sz="2400" b="1" dirty="0" smtClean="0">
                <a:solidFill>
                  <a:srgbClr val="FFFF00"/>
                </a:solidFill>
                <a:effectLst>
                  <a:outerShdw blurRad="38100" dist="38100" dir="2700000" algn="tl">
                    <a:srgbClr val="000000">
                      <a:alpha val="43137"/>
                    </a:srgbClr>
                  </a:outerShdw>
                </a:effectLst>
                <a:cs typeface="2  Titr" panose="00000700000000000000" pitchFamily="2" charset="-78"/>
              </a:rPr>
              <a:t>solution </a:t>
            </a:r>
            <a:r>
              <a:rPr lang="fa-IR" sz="2400" b="1" dirty="0" smtClean="0">
                <a:solidFill>
                  <a:srgbClr val="FFFF00"/>
                </a:solidFill>
                <a:effectLst>
                  <a:outerShdw blurRad="38100" dist="38100" dir="2700000" algn="tl">
                    <a:srgbClr val="000000">
                      <a:alpha val="43137"/>
                    </a:srgbClr>
                  </a:outerShdw>
                </a:effectLst>
                <a:cs typeface="2  Titr" panose="00000700000000000000" pitchFamily="2" charset="-78"/>
              </a:rPr>
              <a:t> ) </a:t>
            </a:r>
            <a:r>
              <a:rPr lang="fa-IR" sz="2400" b="1" dirty="0" smtClean="0">
                <a:solidFill>
                  <a:schemeClr val="bg1"/>
                </a:solidFill>
                <a:effectLst>
                  <a:outerShdw blurRad="38100" dist="38100" dir="2700000" algn="tl">
                    <a:srgbClr val="000000">
                      <a:alpha val="43137"/>
                    </a:srgbClr>
                  </a:outerShdw>
                </a:effectLst>
                <a:cs typeface="2  Titr" panose="00000700000000000000" pitchFamily="2" charset="-78"/>
              </a:rPr>
              <a:t>جواب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موجه ای که به ازاء آن تابع هدف به بهترین جواب خود می رسد.</a:t>
            </a:r>
          </a:p>
          <a:p>
            <a:pPr algn="just">
              <a:buFont typeface="Wingdings" panose="05000000000000000000" pitchFamily="2" charset="2"/>
              <a:buChar char="v"/>
            </a:pPr>
            <a:r>
              <a:rPr lang="fa-IR" sz="2400" b="1" dirty="0">
                <a:solidFill>
                  <a:srgbClr val="FFC000"/>
                </a:solidFill>
                <a:effectLst>
                  <a:outerShdw blurRad="38100" dist="38100" dir="2700000" algn="tl">
                    <a:srgbClr val="000000">
                      <a:alpha val="43137"/>
                    </a:srgbClr>
                  </a:outerShdw>
                </a:effectLst>
                <a:cs typeface="2  Titr" panose="00000700000000000000" pitchFamily="2" charset="-78"/>
              </a:rPr>
              <a:t>منطقه ی موجه: </a:t>
            </a:r>
            <a:r>
              <a:rPr lang="fa-IR" sz="2400" b="1" dirty="0" smtClean="0">
                <a:solidFill>
                  <a:srgbClr val="FFC000"/>
                </a:solidFill>
                <a:effectLst>
                  <a:outerShdw blurRad="38100" dist="38100" dir="2700000" algn="tl">
                    <a:srgbClr val="000000">
                      <a:alpha val="43137"/>
                    </a:srgbClr>
                  </a:outerShdw>
                </a:effectLst>
                <a:cs typeface="2  Titr" panose="00000700000000000000" pitchFamily="2" charset="-78"/>
              </a:rPr>
              <a:t>(</a:t>
            </a:r>
            <a:r>
              <a:rPr lang="en-US" sz="2400" b="1" dirty="0" smtClean="0">
                <a:solidFill>
                  <a:srgbClr val="FFC000"/>
                </a:solidFill>
                <a:effectLst>
                  <a:outerShdw blurRad="38100" dist="38100" dir="2700000" algn="tl">
                    <a:srgbClr val="000000">
                      <a:alpha val="43137"/>
                    </a:srgbClr>
                  </a:outerShdw>
                </a:effectLst>
                <a:cs typeface="2  Titr" panose="00000700000000000000" pitchFamily="2" charset="-78"/>
              </a:rPr>
              <a:t> (Feasible </a:t>
            </a:r>
            <a:r>
              <a:rPr lang="en-US" sz="2400" b="1" dirty="0" err="1" smtClean="0">
                <a:solidFill>
                  <a:srgbClr val="FFC000"/>
                </a:solidFill>
                <a:effectLst>
                  <a:outerShdw blurRad="38100" dist="38100" dir="2700000" algn="tl">
                    <a:srgbClr val="000000">
                      <a:alpha val="43137"/>
                    </a:srgbClr>
                  </a:outerShdw>
                </a:effectLst>
                <a:cs typeface="2  Titr" panose="00000700000000000000" pitchFamily="2" charset="-78"/>
              </a:rPr>
              <a:t>Revigion</a:t>
            </a:r>
            <a:r>
              <a:rPr lang="en-US" sz="2400" b="1" dirty="0" smtClean="0">
                <a:solidFill>
                  <a:srgbClr val="FFC000"/>
                </a:solidFill>
                <a:effectLst>
                  <a:outerShdw blurRad="38100" dist="38100" dir="2700000" algn="tl">
                    <a:srgbClr val="000000">
                      <a:alpha val="43137"/>
                    </a:srgbClr>
                  </a:outerShdw>
                </a:effectLst>
                <a:cs typeface="2  Titr" panose="00000700000000000000" pitchFamily="2" charset="-78"/>
              </a:rPr>
              <a:t>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مجموعه جواب های موجه ، منطقه ی موجه را تشکیل می دهند.</a:t>
            </a:r>
          </a:p>
          <a:p>
            <a:pPr algn="just">
              <a:buFont typeface="Wingdings" panose="05000000000000000000" pitchFamily="2" charset="2"/>
              <a:buChar char="v"/>
            </a:pPr>
            <a:r>
              <a:rPr lang="fa-IR" sz="2400" b="1" dirty="0">
                <a:solidFill>
                  <a:srgbClr val="FF0000"/>
                </a:solidFill>
                <a:effectLst>
                  <a:outerShdw blurRad="38100" dist="38100" dir="2700000" algn="tl">
                    <a:srgbClr val="000000">
                      <a:alpha val="43137"/>
                    </a:srgbClr>
                  </a:outerShdw>
                </a:effectLst>
                <a:cs typeface="2  Titr" panose="00000700000000000000" pitchFamily="2" charset="-78"/>
              </a:rPr>
              <a:t>جواب گوشه ای:(</a:t>
            </a:r>
            <a:r>
              <a:rPr lang="en-US" sz="2400" b="1" dirty="0">
                <a:solidFill>
                  <a:srgbClr val="FF0000"/>
                </a:solidFill>
                <a:effectLst>
                  <a:outerShdw blurRad="38100" dist="38100" dir="2700000" algn="tl">
                    <a:srgbClr val="000000">
                      <a:alpha val="43137"/>
                    </a:srgbClr>
                  </a:outerShdw>
                </a:effectLst>
                <a:cs typeface="2  Titr" panose="00000700000000000000" pitchFamily="2" charset="-78"/>
              </a:rPr>
              <a:t>Corn point Solution </a:t>
            </a:r>
            <a:r>
              <a:rPr lang="fa-IR" sz="2400" b="1" dirty="0" smtClean="0">
                <a:solidFill>
                  <a:srgbClr val="FF0000"/>
                </a:solidFill>
                <a:effectLst>
                  <a:outerShdw blurRad="38100" dist="38100" dir="2700000" algn="tl">
                    <a:srgbClr val="000000">
                      <a:alpha val="43137"/>
                    </a:srgbClr>
                  </a:outerShdw>
                </a:effectLst>
                <a:cs typeface="2  Titr" panose="00000700000000000000" pitchFamily="2" charset="-78"/>
              </a:rPr>
              <a:t> ) </a:t>
            </a:r>
            <a:r>
              <a:rPr lang="fa-IR" sz="2400" b="1" dirty="0" smtClean="0">
                <a:solidFill>
                  <a:schemeClr val="bg1"/>
                </a:solidFill>
                <a:effectLst>
                  <a:outerShdw blurRad="38100" dist="38100" dir="2700000" algn="tl">
                    <a:srgbClr val="000000">
                      <a:alpha val="43137"/>
                    </a:srgbClr>
                  </a:outerShdw>
                </a:effectLst>
                <a:cs typeface="2  Titr" panose="00000700000000000000" pitchFamily="2" charset="-78"/>
              </a:rPr>
              <a:t>مقادیر </a:t>
            </a:r>
            <a:r>
              <a:rPr lang="fa-IR" sz="2400" b="1" dirty="0">
                <a:solidFill>
                  <a:schemeClr val="bg1"/>
                </a:solidFill>
                <a:effectLst>
                  <a:outerShdw blurRad="38100" dist="38100" dir="2700000" algn="tl">
                    <a:srgbClr val="000000">
                      <a:alpha val="43137"/>
                    </a:srgbClr>
                  </a:outerShdw>
                </a:effectLst>
                <a:cs typeface="2  Titr" panose="00000700000000000000" pitchFamily="2" charset="-78"/>
              </a:rPr>
              <a:t>متغیرهای تصمیم که از طریق تقاطع معادلات محدودیت ها به دست می آید.</a:t>
            </a:r>
          </a:p>
          <a:p>
            <a:pPr>
              <a:buFont typeface="Wingdings" panose="05000000000000000000" pitchFamily="2" charset="2"/>
              <a:buChar char="v"/>
            </a:pPr>
            <a:endParaRPr lang="fa-IR" b="1" dirty="0">
              <a:effectLst>
                <a:outerShdw blurRad="38100" dist="38100" dir="2700000" algn="tl">
                  <a:srgbClr val="000000">
                    <a:alpha val="43137"/>
                  </a:srgbClr>
                </a:outerShdw>
              </a:effectLst>
              <a:cs typeface="2  Titr" panose="00000700000000000000" pitchFamily="2" charset="-78"/>
            </a:endParaRPr>
          </a:p>
        </p:txBody>
      </p:sp>
    </p:spTree>
    <p:extLst>
      <p:ext uri="{BB962C8B-B14F-4D97-AF65-F5344CB8AC3E}">
        <p14:creationId xmlns:p14="http://schemas.microsoft.com/office/powerpoint/2010/main" val="7554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04664"/>
            <a:ext cx="8229600" cy="5760640"/>
          </a:xfrm>
        </p:spPr>
        <p:txBody>
          <a:bodyPr>
            <a:noAutofit/>
          </a:bodyPr>
          <a:lstStyle/>
          <a:p>
            <a:pPr>
              <a:lnSpc>
                <a:spcPct val="170000"/>
              </a:lnSpc>
              <a:buFont typeface="Wingdings" panose="05000000000000000000" pitchFamily="2" charset="2"/>
              <a:buChar char="v"/>
            </a:pPr>
            <a:r>
              <a:rPr lang="fa-IR" sz="2000" b="1" dirty="0">
                <a:solidFill>
                  <a:srgbClr val="FF0000"/>
                </a:solidFill>
                <a:effectLst>
                  <a:outerShdw blurRad="38100" dist="38100" dir="2700000" algn="tl">
                    <a:srgbClr val="000000">
                      <a:alpha val="43137"/>
                    </a:srgbClr>
                  </a:outerShdw>
                </a:effectLst>
                <a:cs typeface="2  Titr" panose="00000700000000000000" pitchFamily="2" charset="-78"/>
              </a:rPr>
              <a:t>نکته : </a:t>
            </a:r>
            <a:r>
              <a:rPr lang="fa-IR" sz="2000" b="1" dirty="0">
                <a:solidFill>
                  <a:schemeClr val="bg1"/>
                </a:solidFill>
                <a:effectLst>
                  <a:outerShdw blurRad="38100" dist="38100" dir="2700000" algn="tl">
                    <a:srgbClr val="000000">
                      <a:alpha val="43137"/>
                    </a:srgbClr>
                  </a:outerShdw>
                </a:effectLst>
                <a:cs typeface="2  Titr" panose="00000700000000000000" pitchFamily="2" charset="-78"/>
              </a:rPr>
              <a:t>ممکن است مدل استاندارد با بسیاری از مدل‌های برنامه‌ریزی خطی در واقعیت تفاوت داشته باشد. شکل‌های مجاز دیگر از مسئله برنامه‌ریزی خطی که امکان تبدیل به شکل استاندارد را دارد به صورت زیر است:</a:t>
            </a:r>
          </a:p>
          <a:p>
            <a:pPr>
              <a:lnSpc>
                <a:spcPct val="170000"/>
              </a:lnSpc>
              <a:buFont typeface="Wingdings" panose="05000000000000000000" pitchFamily="2" charset="2"/>
              <a:buChar char="v"/>
            </a:pP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   ممکن است به جای حداکثر کردن </a:t>
            </a:r>
            <a:r>
              <a:rPr lang="fa-IR" sz="2000" b="1" dirty="0" smtClean="0">
                <a:solidFill>
                  <a:srgbClr val="002060"/>
                </a:solidFill>
                <a:effectLst>
                  <a:outerShdw blurRad="38100" dist="38100" dir="2700000" algn="tl">
                    <a:srgbClr val="000000">
                      <a:alpha val="43137"/>
                    </a:srgbClr>
                  </a:outerShdw>
                </a:effectLst>
                <a:cs typeface="2  Titr" panose="00000700000000000000" pitchFamily="2" charset="-78"/>
              </a:rPr>
              <a:t>(</a:t>
            </a:r>
            <a:r>
              <a:rPr lang="en-US" sz="2000" b="1" dirty="0" smtClean="0">
                <a:solidFill>
                  <a:srgbClr val="002060"/>
                </a:solidFill>
                <a:effectLst>
                  <a:outerShdw blurRad="38100" dist="38100" dir="2700000" algn="tl">
                    <a:srgbClr val="000000">
                      <a:alpha val="43137"/>
                    </a:srgbClr>
                  </a:outerShdw>
                </a:effectLst>
                <a:cs typeface="2  Titr" panose="00000700000000000000" pitchFamily="2" charset="-78"/>
              </a:rPr>
              <a:t>(Max، </a:t>
            </a: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حداقل کردن (</a:t>
            </a:r>
            <a:r>
              <a:rPr lang="en-US" sz="2000" b="1" dirty="0" smtClean="0">
                <a:solidFill>
                  <a:srgbClr val="002060"/>
                </a:solidFill>
                <a:effectLst>
                  <a:outerShdw blurRad="38100" dist="38100" dir="2700000" algn="tl">
                    <a:srgbClr val="000000">
                      <a:alpha val="43137"/>
                    </a:srgbClr>
                  </a:outerShdw>
                </a:effectLst>
                <a:cs typeface="2  Titr" panose="00000700000000000000" pitchFamily="2" charset="-78"/>
              </a:rPr>
              <a:t>Min </a:t>
            </a:r>
            <a:r>
              <a:rPr lang="fa-IR" sz="2000" b="1" dirty="0" smtClean="0">
                <a:solidFill>
                  <a:srgbClr val="002060"/>
                </a:solidFill>
                <a:effectLst>
                  <a:outerShdw blurRad="38100" dist="38100" dir="2700000" algn="tl">
                    <a:srgbClr val="000000">
                      <a:alpha val="43137"/>
                    </a:srgbClr>
                  </a:outerShdw>
                </a:effectLst>
                <a:cs typeface="2  Titr" panose="00000700000000000000" pitchFamily="2" charset="-78"/>
              </a:rPr>
              <a:t>)در </a:t>
            </a: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نظر باشد.</a:t>
            </a:r>
          </a:p>
          <a:p>
            <a:pPr>
              <a:lnSpc>
                <a:spcPct val="170000"/>
              </a:lnSpc>
              <a:buFont typeface="Wingdings" panose="05000000000000000000" pitchFamily="2" charset="2"/>
              <a:buChar char="v"/>
            </a:pP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   ممکن است برخی از محدودیت‌های کارکردی به صورت بزرگتر ، مساوی  ≥باشند.</a:t>
            </a:r>
          </a:p>
          <a:p>
            <a:pPr marL="137160" indent="0">
              <a:lnSpc>
                <a:spcPct val="170000"/>
              </a:lnSpc>
              <a:buNone/>
            </a:pPr>
            <a:r>
              <a:rPr lang="en-US" sz="2000" b="1" dirty="0">
                <a:solidFill>
                  <a:srgbClr val="002060"/>
                </a:solidFill>
                <a:effectLst>
                  <a:outerShdw blurRad="38100" dist="38100" dir="2700000" algn="tl">
                    <a:srgbClr val="000000">
                      <a:alpha val="43137"/>
                    </a:srgbClr>
                  </a:outerShdw>
                </a:effectLst>
                <a:cs typeface="2  Titr" panose="00000700000000000000" pitchFamily="2" charset="-78"/>
              </a:rPr>
              <a:t>ai1x1+ai2x2+ … +</a:t>
            </a:r>
            <a:r>
              <a:rPr lang="en-US" sz="2000" b="1" dirty="0" err="1">
                <a:solidFill>
                  <a:srgbClr val="002060"/>
                </a:solidFill>
                <a:effectLst>
                  <a:outerShdw blurRad="38100" dist="38100" dir="2700000" algn="tl">
                    <a:srgbClr val="000000">
                      <a:alpha val="43137"/>
                    </a:srgbClr>
                  </a:outerShdw>
                </a:effectLst>
                <a:cs typeface="2  Titr" panose="00000700000000000000" pitchFamily="2" charset="-78"/>
              </a:rPr>
              <a:t>ainxn</a:t>
            </a:r>
            <a:r>
              <a:rPr lang="en-US" sz="2000" b="1" dirty="0">
                <a:solidFill>
                  <a:srgbClr val="002060"/>
                </a:solidFill>
                <a:effectLst>
                  <a:outerShdw blurRad="38100" dist="38100" dir="2700000" algn="tl">
                    <a:srgbClr val="000000">
                      <a:alpha val="43137"/>
                    </a:srgbClr>
                  </a:outerShdw>
                </a:effectLst>
                <a:cs typeface="2  Titr" panose="00000700000000000000" pitchFamily="2" charset="-78"/>
              </a:rPr>
              <a:t> ≥ bi</a:t>
            </a:r>
          </a:p>
          <a:p>
            <a:pPr>
              <a:lnSpc>
                <a:spcPct val="170000"/>
              </a:lnSpc>
              <a:buFont typeface="Wingdings" panose="05000000000000000000" pitchFamily="2" charset="2"/>
              <a:buChar char="v"/>
            </a:pPr>
            <a:r>
              <a:rPr lang="en-US" sz="2000" b="1" dirty="0" smtClean="0">
                <a:solidFill>
                  <a:srgbClr val="002060"/>
                </a:solidFill>
                <a:effectLst>
                  <a:outerShdw blurRad="38100" dist="38100" dir="2700000" algn="tl">
                    <a:srgbClr val="000000">
                      <a:alpha val="43137"/>
                    </a:srgbClr>
                  </a:outerShdw>
                </a:effectLst>
                <a:cs typeface="2  Titr" panose="00000700000000000000" pitchFamily="2" charset="-78"/>
              </a:rPr>
              <a:t>–    </a:t>
            </a:r>
            <a:r>
              <a:rPr lang="fa-IR" sz="2000" b="1" dirty="0" smtClean="0">
                <a:solidFill>
                  <a:srgbClr val="002060"/>
                </a:solidFill>
                <a:effectLst>
                  <a:outerShdw blurRad="38100" dist="38100" dir="2700000" algn="tl">
                    <a:srgbClr val="000000">
                      <a:alpha val="43137"/>
                    </a:srgbClr>
                  </a:outerShdw>
                </a:effectLst>
                <a:cs typeface="2  Titr" panose="00000700000000000000" pitchFamily="2" charset="-78"/>
              </a:rPr>
              <a:t>  ممکن </a:t>
            </a: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است برخی از محدودیت‌های کارکردی به صورت تساوی (=) باشند.</a:t>
            </a:r>
          </a:p>
          <a:p>
            <a:pPr marL="137160" indent="0">
              <a:lnSpc>
                <a:spcPct val="170000"/>
              </a:lnSpc>
              <a:buNone/>
            </a:pPr>
            <a:r>
              <a:rPr lang="en-US" sz="2000" b="1" dirty="0">
                <a:solidFill>
                  <a:srgbClr val="002060"/>
                </a:solidFill>
                <a:effectLst>
                  <a:outerShdw blurRad="38100" dist="38100" dir="2700000" algn="tl">
                    <a:srgbClr val="000000">
                      <a:alpha val="43137"/>
                    </a:srgbClr>
                  </a:outerShdw>
                </a:effectLst>
                <a:cs typeface="2  Titr" panose="00000700000000000000" pitchFamily="2" charset="-78"/>
              </a:rPr>
              <a:t>ai1x1+ai2x2+ … +</a:t>
            </a:r>
            <a:r>
              <a:rPr lang="en-US" sz="2000" b="1" dirty="0" err="1">
                <a:solidFill>
                  <a:srgbClr val="002060"/>
                </a:solidFill>
                <a:effectLst>
                  <a:outerShdw blurRad="38100" dist="38100" dir="2700000" algn="tl">
                    <a:srgbClr val="000000">
                      <a:alpha val="43137"/>
                    </a:srgbClr>
                  </a:outerShdw>
                </a:effectLst>
                <a:cs typeface="2  Titr" panose="00000700000000000000" pitchFamily="2" charset="-78"/>
              </a:rPr>
              <a:t>ainxn</a:t>
            </a:r>
            <a:r>
              <a:rPr lang="en-US" sz="2000" b="1" dirty="0">
                <a:solidFill>
                  <a:srgbClr val="002060"/>
                </a:solidFill>
                <a:effectLst>
                  <a:outerShdw blurRad="38100" dist="38100" dir="2700000" algn="tl">
                    <a:srgbClr val="000000">
                      <a:alpha val="43137"/>
                    </a:srgbClr>
                  </a:outerShdw>
                </a:effectLst>
                <a:cs typeface="2  Titr" panose="00000700000000000000" pitchFamily="2" charset="-78"/>
              </a:rPr>
              <a:t> = bi</a:t>
            </a:r>
          </a:p>
          <a:p>
            <a:pPr>
              <a:lnSpc>
                <a:spcPct val="170000"/>
              </a:lnSpc>
              <a:buFont typeface="Wingdings" panose="05000000000000000000" pitchFamily="2" charset="2"/>
              <a:buChar char="v"/>
            </a:pPr>
            <a:r>
              <a:rPr lang="en-US" sz="2000" b="1" dirty="0" smtClean="0">
                <a:solidFill>
                  <a:srgbClr val="002060"/>
                </a:solidFill>
                <a:effectLst>
                  <a:outerShdw blurRad="38100" dist="38100" dir="2700000" algn="tl">
                    <a:srgbClr val="000000">
                      <a:alpha val="43137"/>
                    </a:srgbClr>
                  </a:outerShdw>
                </a:effectLst>
                <a:cs typeface="2  Titr" panose="00000700000000000000" pitchFamily="2" charset="-78"/>
              </a:rPr>
              <a:t>–   </a:t>
            </a:r>
            <a:r>
              <a:rPr lang="fa-IR" sz="2000" b="1" dirty="0" smtClean="0">
                <a:solidFill>
                  <a:srgbClr val="002060"/>
                </a:solidFill>
                <a:effectLst>
                  <a:outerShdw blurRad="38100" dist="38100" dir="2700000" algn="tl">
                    <a:srgbClr val="000000">
                      <a:alpha val="43137"/>
                    </a:srgbClr>
                  </a:outerShdw>
                </a:effectLst>
                <a:cs typeface="2  Titr" panose="00000700000000000000" pitchFamily="2" charset="-78"/>
              </a:rPr>
              <a:t>  ممکن </a:t>
            </a: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است برخی از متغیرهای بتوانند فقط منفی یا هم منفی یا مثبت (</a:t>
            </a:r>
            <a:r>
              <a:rPr lang="fa-IR" sz="2000" b="1" dirty="0" smtClean="0">
                <a:solidFill>
                  <a:srgbClr val="002060"/>
                </a:solidFill>
                <a:effectLst>
                  <a:outerShdw blurRad="38100" dist="38100" dir="2700000" algn="tl">
                    <a:srgbClr val="000000">
                      <a:alpha val="43137"/>
                    </a:srgbClr>
                  </a:outerShdw>
                </a:effectLst>
                <a:cs typeface="2  Titr" panose="00000700000000000000" pitchFamily="2" charset="-78"/>
              </a:rPr>
              <a:t>آزاد) </a:t>
            </a: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در علامت یا( </a:t>
            </a:r>
            <a:r>
              <a:rPr lang="en-US" sz="2000" b="1" dirty="0" smtClean="0">
                <a:solidFill>
                  <a:srgbClr val="002060"/>
                </a:solidFill>
                <a:effectLst>
                  <a:outerShdw blurRad="38100" dist="38100" dir="2700000" algn="tl">
                    <a:srgbClr val="000000">
                      <a:alpha val="43137"/>
                    </a:srgbClr>
                  </a:outerShdw>
                </a:effectLst>
                <a:cs typeface="2  Titr" panose="00000700000000000000" pitchFamily="2" charset="-78"/>
              </a:rPr>
              <a:t> (unrestricted </a:t>
            </a:r>
            <a:r>
              <a:rPr lang="en-US" sz="2000" b="1" dirty="0">
                <a:solidFill>
                  <a:srgbClr val="002060"/>
                </a:solidFill>
                <a:effectLst>
                  <a:outerShdw blurRad="38100" dist="38100" dir="2700000" algn="tl">
                    <a:srgbClr val="000000">
                      <a:alpha val="43137"/>
                    </a:srgbClr>
                  </a:outerShdw>
                </a:effectLst>
                <a:cs typeface="2  Titr" panose="00000700000000000000" pitchFamily="2" charset="-78"/>
              </a:rPr>
              <a:t>in </a:t>
            </a:r>
            <a:r>
              <a:rPr lang="en-US" sz="2000" b="1" dirty="0" smtClean="0">
                <a:solidFill>
                  <a:srgbClr val="002060"/>
                </a:solidFill>
                <a:effectLst>
                  <a:outerShdw blurRad="38100" dist="38100" dir="2700000" algn="tl">
                    <a:srgbClr val="000000">
                      <a:alpha val="43137"/>
                    </a:srgbClr>
                  </a:outerShdw>
                </a:effectLst>
                <a:cs typeface="2  Titr" panose="00000700000000000000" pitchFamily="2" charset="-78"/>
              </a:rPr>
              <a:t>sign</a:t>
            </a:r>
            <a:r>
              <a:rPr lang="fa-IR" sz="2000" b="1" dirty="0" smtClean="0">
                <a:solidFill>
                  <a:srgbClr val="002060"/>
                </a:solidFill>
                <a:effectLst>
                  <a:outerShdw blurRad="38100" dist="38100" dir="2700000" algn="tl">
                    <a:srgbClr val="000000">
                      <a:alpha val="43137"/>
                    </a:srgbClr>
                  </a:outerShdw>
                </a:effectLst>
                <a:cs typeface="2  Titr" panose="00000700000000000000" pitchFamily="2" charset="-78"/>
              </a:rPr>
              <a:t>باشند</a:t>
            </a:r>
            <a:r>
              <a:rPr lang="fa-IR" sz="2000" b="1" dirty="0">
                <a:solidFill>
                  <a:srgbClr val="002060"/>
                </a:solidFill>
                <a:effectLst>
                  <a:outerShdw blurRad="38100" dist="38100" dir="2700000" algn="tl">
                    <a:srgbClr val="000000">
                      <a:alpha val="43137"/>
                    </a:srgbClr>
                  </a:outerShdw>
                </a:effectLst>
                <a:cs typeface="2  Titr" panose="00000700000000000000" pitchFamily="2" charset="-78"/>
              </a:rPr>
              <a:t>.</a:t>
            </a:r>
          </a:p>
          <a:p>
            <a:pPr>
              <a:lnSpc>
                <a:spcPct val="170000"/>
              </a:lnSpc>
              <a:buFont typeface="Wingdings" panose="05000000000000000000" pitchFamily="2" charset="2"/>
              <a:buChar char="v"/>
            </a:pPr>
            <a:endParaRPr lang="fa-IR" sz="2000" b="1" dirty="0">
              <a:effectLst>
                <a:outerShdw blurRad="38100" dist="38100" dir="2700000" algn="tl">
                  <a:srgbClr val="000000">
                    <a:alpha val="43137"/>
                  </a:srgbClr>
                </a:outerShdw>
              </a:effectLst>
              <a:cs typeface="2  Titr" panose="00000700000000000000" pitchFamily="2" charset="-78"/>
            </a:endParaRPr>
          </a:p>
        </p:txBody>
      </p:sp>
    </p:spTree>
    <p:extLst>
      <p:ext uri="{BB962C8B-B14F-4D97-AF65-F5344CB8AC3E}">
        <p14:creationId xmlns:p14="http://schemas.microsoft.com/office/powerpoint/2010/main" val="32508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arn(inVertical)">
                                      <p:cBhvr>
                                        <p:cTn id="3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32656"/>
            <a:ext cx="8229600" cy="6048672"/>
          </a:xfrm>
        </p:spPr>
        <p:txBody>
          <a:bodyPr>
            <a:noAutofit/>
          </a:bodyPr>
          <a:lstStyle/>
          <a:p>
            <a:pPr algn="justLow">
              <a:lnSpc>
                <a:spcPct val="220000"/>
              </a:lnSpc>
              <a:buFont typeface="Wingdings" panose="05000000000000000000" pitchFamily="2" charset="2"/>
              <a:buChar char="v"/>
            </a:pPr>
            <a:r>
              <a:rPr lang="fa-IR" sz="2000" b="1" dirty="0">
                <a:solidFill>
                  <a:schemeClr val="bg1"/>
                </a:solidFill>
                <a:effectLst>
                  <a:outerShdw blurRad="38100" dist="38100" dir="2700000" algn="tl">
                    <a:srgbClr val="000000">
                      <a:alpha val="43137"/>
                    </a:srgbClr>
                  </a:outerShdw>
                </a:effectLst>
                <a:cs typeface="2  Titr" panose="00000700000000000000" pitchFamily="2" charset="-78"/>
              </a:rPr>
              <a:t>مدیر هر سازمانی معمولاً در صدد یافتن بهترین راه حل نیل به یک هدف با عنایت به محدودیت های درون سازمانی و برون سازمانی است. محدودیت های ایجاد شده برای سازمان ها و مدیران می تواند ناشی از محدودیت منابع همانند نیروی کار ، مواد اولیه ، انرژی یا بودجه باشد.یکی از اهداف اساسی هرسازمانی نیل به حداکثر سود می باشد. به عبارت دیگر ، مدیر درصدد «حداکثر کردن» سود موسسه می باشد. از طرف دیگر بخشی از واحد های سازمان مانند واحد تولید و یا بسته بندی نیز هستند که درصدد «حداقل کردن» هزینه های خود می باشند . یکی از مهمترین فنون تحقیق در عملیات که به مدیران کمک می کند با توجه به محدودیت های موجود به هدف خود در شکل بهینه نایل آیند ، فن «برنامه ریزی خطی» </a:t>
            </a:r>
            <a:r>
              <a:rPr lang="fa-IR" sz="2000" b="1" dirty="0" smtClean="0">
                <a:solidFill>
                  <a:schemeClr val="bg1"/>
                </a:solidFill>
                <a:effectLst>
                  <a:outerShdw blurRad="38100" dist="38100" dir="2700000" algn="tl">
                    <a:srgbClr val="000000">
                      <a:alpha val="43137"/>
                    </a:srgbClr>
                  </a:outerShdw>
                </a:effectLst>
                <a:cs typeface="2  Titr" panose="00000700000000000000" pitchFamily="2" charset="-78"/>
              </a:rPr>
              <a:t>(</a:t>
            </a:r>
            <a:r>
              <a:rPr lang="en-US" sz="2000" b="1" dirty="0" smtClean="0">
                <a:solidFill>
                  <a:schemeClr val="bg1"/>
                </a:solidFill>
                <a:effectLst>
                  <a:outerShdw blurRad="38100" dist="38100" dir="2700000" algn="tl">
                    <a:srgbClr val="000000">
                      <a:alpha val="43137"/>
                    </a:srgbClr>
                  </a:outerShdw>
                </a:effectLst>
                <a:cs typeface="2  Titr" panose="00000700000000000000" pitchFamily="2" charset="-78"/>
              </a:rPr>
              <a:t>(</a:t>
            </a:r>
            <a:r>
              <a:rPr lang="en-US" sz="2000" b="1" dirty="0" err="1" smtClean="0">
                <a:solidFill>
                  <a:schemeClr val="bg1"/>
                </a:solidFill>
                <a:effectLst>
                  <a:outerShdw blurRad="38100" dist="38100" dir="2700000" algn="tl">
                    <a:srgbClr val="000000">
                      <a:alpha val="43137"/>
                    </a:srgbClr>
                  </a:outerShdw>
                </a:effectLst>
                <a:cs typeface="2  Titr" panose="00000700000000000000" pitchFamily="2" charset="-78"/>
              </a:rPr>
              <a:t>Lp</a:t>
            </a:r>
            <a:r>
              <a:rPr lang="en-US" sz="2000" b="1"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fa-IR" sz="2000" b="1" dirty="0" smtClean="0">
                <a:solidFill>
                  <a:schemeClr val="bg1"/>
                </a:solidFill>
                <a:effectLst>
                  <a:outerShdw blurRad="38100" dist="38100" dir="2700000" algn="tl">
                    <a:srgbClr val="000000">
                      <a:alpha val="43137"/>
                    </a:srgbClr>
                  </a:outerShdw>
                </a:effectLst>
                <a:cs typeface="2  Titr" panose="00000700000000000000" pitchFamily="2" charset="-78"/>
              </a:rPr>
              <a:t>می باشد.</a:t>
            </a:r>
            <a:endParaRPr lang="fa-IR" sz="2000" b="1" dirty="0">
              <a:solidFill>
                <a:schemeClr val="bg1"/>
              </a:solidFill>
              <a:effectLst>
                <a:outerShdw blurRad="38100" dist="38100" dir="2700000" algn="tl">
                  <a:srgbClr val="000000">
                    <a:alpha val="43137"/>
                  </a:srgbClr>
                </a:outerShdw>
              </a:effectLst>
              <a:cs typeface="2  Titr" panose="00000700000000000000" pitchFamily="2" charset="-78"/>
            </a:endParaRPr>
          </a:p>
        </p:txBody>
      </p:sp>
    </p:spTree>
    <p:extLst>
      <p:ext uri="{BB962C8B-B14F-4D97-AF65-F5344CB8AC3E}">
        <p14:creationId xmlns:p14="http://schemas.microsoft.com/office/powerpoint/2010/main" val="3655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620688"/>
            <a:ext cx="8229600" cy="4709160"/>
          </a:xfrm>
        </p:spPr>
        <p:txBody>
          <a:bodyPr/>
          <a:lstStyle/>
          <a:p>
            <a:pPr marL="137160" indent="0">
              <a:lnSpc>
                <a:spcPct val="150000"/>
              </a:lnSpc>
              <a:buNone/>
            </a:pPr>
            <a:r>
              <a:rPr lang="fa-IR" sz="2400" dirty="0">
                <a:solidFill>
                  <a:schemeClr val="bg1"/>
                </a:solidFill>
                <a:cs typeface="2  Titr" panose="00000700000000000000" pitchFamily="2" charset="-78"/>
              </a:rPr>
              <a:t>که در تحقیق در عملیات (1) بخش هایی از آن بیان گردید و در ادامه  این فصل به موارد ذیل خواهیم پرداخت:</a:t>
            </a:r>
          </a:p>
          <a:p>
            <a:pPr marL="137160" indent="0">
              <a:lnSpc>
                <a:spcPct val="150000"/>
              </a:lnSpc>
              <a:buNone/>
            </a:pPr>
            <a:r>
              <a:rPr lang="fa-IR" sz="2400" dirty="0">
                <a:solidFill>
                  <a:srgbClr val="002060"/>
                </a:solidFill>
                <a:cs typeface="2  Titr" panose="00000700000000000000" pitchFamily="2" charset="-78"/>
              </a:rPr>
              <a:t>1)	فرموله کردن مسئله به صورت برنامه ریزی خطی</a:t>
            </a:r>
          </a:p>
          <a:p>
            <a:pPr marL="137160" indent="0">
              <a:lnSpc>
                <a:spcPct val="150000"/>
              </a:lnSpc>
              <a:buNone/>
            </a:pPr>
            <a:r>
              <a:rPr lang="fa-IR" sz="2400" dirty="0">
                <a:solidFill>
                  <a:srgbClr val="002060"/>
                </a:solidFill>
                <a:cs typeface="2  Titr" panose="00000700000000000000" pitchFamily="2" charset="-78"/>
              </a:rPr>
              <a:t>2)	 برنامه ریزی خطی (روش هندسی)</a:t>
            </a:r>
          </a:p>
          <a:p>
            <a:pPr marL="137160" indent="0">
              <a:lnSpc>
                <a:spcPct val="150000"/>
              </a:lnSpc>
              <a:buNone/>
            </a:pPr>
            <a:r>
              <a:rPr lang="fa-IR" sz="2400" dirty="0">
                <a:solidFill>
                  <a:srgbClr val="002060"/>
                </a:solidFill>
                <a:cs typeface="2  Titr" panose="00000700000000000000" pitchFamily="2" charset="-78"/>
              </a:rPr>
              <a:t>3)	موارد خاص در برنامه ریزی خطی</a:t>
            </a:r>
          </a:p>
          <a:p>
            <a:endParaRPr lang="fa-IR" dirty="0"/>
          </a:p>
        </p:txBody>
      </p:sp>
      <p:sp>
        <p:nvSpPr>
          <p:cNvPr id="4" name="Rectangle 3"/>
          <p:cNvSpPr/>
          <p:nvPr/>
        </p:nvSpPr>
        <p:spPr>
          <a:xfrm>
            <a:off x="395536" y="4026621"/>
            <a:ext cx="8172400" cy="1938992"/>
          </a:xfrm>
          <a:prstGeom prst="rect">
            <a:avLst/>
          </a:prstGeom>
        </p:spPr>
        <p:txBody>
          <a:bodyPr wrap="square">
            <a:spAutoFit/>
          </a:bodyPr>
          <a:lstStyle/>
          <a:p>
            <a:pPr>
              <a:lnSpc>
                <a:spcPct val="200000"/>
              </a:lnSpc>
            </a:pPr>
            <a:r>
              <a:rPr lang="fa-IR" sz="2000" dirty="0" smtClean="0">
                <a:solidFill>
                  <a:srgbClr val="FF0000"/>
                </a:solidFill>
                <a:effectLst>
                  <a:outerShdw blurRad="38100" dist="38100" dir="2700000" algn="tl">
                    <a:srgbClr val="000000">
                      <a:alpha val="43137"/>
                    </a:srgbClr>
                  </a:outerShdw>
                </a:effectLst>
                <a:cs typeface="2  Titr" panose="00000700000000000000" pitchFamily="2" charset="-78"/>
              </a:rPr>
              <a:t>1) </a:t>
            </a:r>
            <a:r>
              <a:rPr lang="fa-IR" sz="2000" dirty="0">
                <a:solidFill>
                  <a:srgbClr val="FF0000"/>
                </a:solidFill>
                <a:effectLst>
                  <a:outerShdw blurRad="38100" dist="38100" dir="2700000" algn="tl">
                    <a:srgbClr val="000000">
                      <a:alpha val="43137"/>
                    </a:srgbClr>
                  </a:outerShdw>
                </a:effectLst>
                <a:cs typeface="2  Titr" panose="00000700000000000000" pitchFamily="2" charset="-78"/>
              </a:rPr>
              <a:t>فرموله کردن مسئله به صورت برنامه ریزی خطی </a:t>
            </a:r>
          </a:p>
          <a:p>
            <a:pPr>
              <a:lnSpc>
                <a:spcPct val="200000"/>
              </a:lnSpc>
            </a:pPr>
            <a:r>
              <a:rPr lang="fa-IR" sz="2000" dirty="0">
                <a:solidFill>
                  <a:schemeClr val="bg1"/>
                </a:solidFill>
                <a:effectLst>
                  <a:outerShdw blurRad="38100" dist="38100" dir="2700000" algn="tl">
                    <a:srgbClr val="000000">
                      <a:alpha val="43137"/>
                    </a:srgbClr>
                  </a:outerShdw>
                </a:effectLst>
                <a:cs typeface="2  Titr" panose="00000700000000000000" pitchFamily="2" charset="-78"/>
              </a:rPr>
              <a:t>این بخش را با فرمول بندی یک مثال کوچک برنامه ریزی خطی ادامه می دهیم. این مثال به اندازه کافی ساده است که می توان آن را به صورت گرافیکی مورد بررسی قرارداد.</a:t>
            </a:r>
          </a:p>
        </p:txBody>
      </p:sp>
    </p:spTree>
    <p:extLst>
      <p:ext uri="{BB962C8B-B14F-4D97-AF65-F5344CB8AC3E}">
        <p14:creationId xmlns:p14="http://schemas.microsoft.com/office/powerpoint/2010/main" val="17993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80">
                                          <p:stCondLst>
                                            <p:cond delay="0"/>
                                          </p:stCondLst>
                                        </p:cTn>
                                        <p:tgtEl>
                                          <p:spTgt spid="2">
                                            <p:txEl>
                                              <p:pRg st="1" end="1"/>
                                            </p:txEl>
                                          </p:spTgt>
                                        </p:tgtEl>
                                      </p:cBhvr>
                                    </p:animEffect>
                                    <p:anim calcmode="lin" valueType="num">
                                      <p:cBhvr>
                                        <p:cTn id="13"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1" end="1"/>
                                            </p:txEl>
                                          </p:spTgt>
                                        </p:tgtEl>
                                      </p:cBhvr>
                                      <p:to x="100000" y="60000"/>
                                    </p:animScale>
                                    <p:animScale>
                                      <p:cBhvr>
                                        <p:cTn id="19" dur="166" decel="50000">
                                          <p:stCondLst>
                                            <p:cond delay="676"/>
                                          </p:stCondLst>
                                        </p:cTn>
                                        <p:tgtEl>
                                          <p:spTgt spid="2">
                                            <p:txEl>
                                              <p:pRg st="1" end="1"/>
                                            </p:txEl>
                                          </p:spTgt>
                                        </p:tgtEl>
                                      </p:cBhvr>
                                      <p:to x="100000" y="100000"/>
                                    </p:animScale>
                                    <p:animScale>
                                      <p:cBhvr>
                                        <p:cTn id="20" dur="26">
                                          <p:stCondLst>
                                            <p:cond delay="1312"/>
                                          </p:stCondLst>
                                        </p:cTn>
                                        <p:tgtEl>
                                          <p:spTgt spid="2">
                                            <p:txEl>
                                              <p:pRg st="1" end="1"/>
                                            </p:txEl>
                                          </p:spTgt>
                                        </p:tgtEl>
                                      </p:cBhvr>
                                      <p:to x="100000" y="80000"/>
                                    </p:animScale>
                                    <p:animScale>
                                      <p:cBhvr>
                                        <p:cTn id="21" dur="166" decel="50000">
                                          <p:stCondLst>
                                            <p:cond delay="1338"/>
                                          </p:stCondLst>
                                        </p:cTn>
                                        <p:tgtEl>
                                          <p:spTgt spid="2">
                                            <p:txEl>
                                              <p:pRg st="1" end="1"/>
                                            </p:txEl>
                                          </p:spTgt>
                                        </p:tgtEl>
                                      </p:cBhvr>
                                      <p:to x="100000" y="100000"/>
                                    </p:animScale>
                                    <p:animScale>
                                      <p:cBhvr>
                                        <p:cTn id="22" dur="26">
                                          <p:stCondLst>
                                            <p:cond delay="1642"/>
                                          </p:stCondLst>
                                        </p:cTn>
                                        <p:tgtEl>
                                          <p:spTgt spid="2">
                                            <p:txEl>
                                              <p:pRg st="1" end="1"/>
                                            </p:txEl>
                                          </p:spTgt>
                                        </p:tgtEl>
                                      </p:cBhvr>
                                      <p:to x="100000" y="90000"/>
                                    </p:animScale>
                                    <p:animScale>
                                      <p:cBhvr>
                                        <p:cTn id="23" dur="166" decel="50000">
                                          <p:stCondLst>
                                            <p:cond delay="1668"/>
                                          </p:stCondLst>
                                        </p:cTn>
                                        <p:tgtEl>
                                          <p:spTgt spid="2">
                                            <p:txEl>
                                              <p:pRg st="1" end="1"/>
                                            </p:txEl>
                                          </p:spTgt>
                                        </p:tgtEl>
                                      </p:cBhvr>
                                      <p:to x="100000" y="100000"/>
                                    </p:animScale>
                                    <p:animScale>
                                      <p:cBhvr>
                                        <p:cTn id="24" dur="26">
                                          <p:stCondLst>
                                            <p:cond delay="1808"/>
                                          </p:stCondLst>
                                        </p:cTn>
                                        <p:tgtEl>
                                          <p:spTgt spid="2">
                                            <p:txEl>
                                              <p:pRg st="1" end="1"/>
                                            </p:txEl>
                                          </p:spTgt>
                                        </p:tgtEl>
                                      </p:cBhvr>
                                      <p:to x="100000" y="95000"/>
                                    </p:animScale>
                                    <p:animScale>
                                      <p:cBhvr>
                                        <p:cTn id="25" dur="166" decel="50000">
                                          <p:stCondLst>
                                            <p:cond delay="1834"/>
                                          </p:stCondLst>
                                        </p:cTn>
                                        <p:tgtEl>
                                          <p:spTgt spid="2">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80">
                                          <p:stCondLst>
                                            <p:cond delay="0"/>
                                          </p:stCondLst>
                                        </p:cTn>
                                        <p:tgtEl>
                                          <p:spTgt spid="2">
                                            <p:txEl>
                                              <p:pRg st="2" end="2"/>
                                            </p:txEl>
                                          </p:spTgt>
                                        </p:tgtEl>
                                      </p:cBhvr>
                                    </p:animEffect>
                                    <p:anim calcmode="lin" valueType="num">
                                      <p:cBhvr>
                                        <p:cTn id="31"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2" end="2"/>
                                            </p:txEl>
                                          </p:spTgt>
                                        </p:tgtEl>
                                      </p:cBhvr>
                                      <p:to x="100000" y="60000"/>
                                    </p:animScale>
                                    <p:animScale>
                                      <p:cBhvr>
                                        <p:cTn id="37" dur="166" decel="50000">
                                          <p:stCondLst>
                                            <p:cond delay="676"/>
                                          </p:stCondLst>
                                        </p:cTn>
                                        <p:tgtEl>
                                          <p:spTgt spid="2">
                                            <p:txEl>
                                              <p:pRg st="2" end="2"/>
                                            </p:txEl>
                                          </p:spTgt>
                                        </p:tgtEl>
                                      </p:cBhvr>
                                      <p:to x="100000" y="100000"/>
                                    </p:animScale>
                                    <p:animScale>
                                      <p:cBhvr>
                                        <p:cTn id="38" dur="26">
                                          <p:stCondLst>
                                            <p:cond delay="1312"/>
                                          </p:stCondLst>
                                        </p:cTn>
                                        <p:tgtEl>
                                          <p:spTgt spid="2">
                                            <p:txEl>
                                              <p:pRg st="2" end="2"/>
                                            </p:txEl>
                                          </p:spTgt>
                                        </p:tgtEl>
                                      </p:cBhvr>
                                      <p:to x="100000" y="80000"/>
                                    </p:animScale>
                                    <p:animScale>
                                      <p:cBhvr>
                                        <p:cTn id="39" dur="166" decel="50000">
                                          <p:stCondLst>
                                            <p:cond delay="1338"/>
                                          </p:stCondLst>
                                        </p:cTn>
                                        <p:tgtEl>
                                          <p:spTgt spid="2">
                                            <p:txEl>
                                              <p:pRg st="2" end="2"/>
                                            </p:txEl>
                                          </p:spTgt>
                                        </p:tgtEl>
                                      </p:cBhvr>
                                      <p:to x="100000" y="100000"/>
                                    </p:animScale>
                                    <p:animScale>
                                      <p:cBhvr>
                                        <p:cTn id="40" dur="26">
                                          <p:stCondLst>
                                            <p:cond delay="1642"/>
                                          </p:stCondLst>
                                        </p:cTn>
                                        <p:tgtEl>
                                          <p:spTgt spid="2">
                                            <p:txEl>
                                              <p:pRg st="2" end="2"/>
                                            </p:txEl>
                                          </p:spTgt>
                                        </p:tgtEl>
                                      </p:cBhvr>
                                      <p:to x="100000" y="90000"/>
                                    </p:animScale>
                                    <p:animScale>
                                      <p:cBhvr>
                                        <p:cTn id="41" dur="166" decel="50000">
                                          <p:stCondLst>
                                            <p:cond delay="1668"/>
                                          </p:stCondLst>
                                        </p:cTn>
                                        <p:tgtEl>
                                          <p:spTgt spid="2">
                                            <p:txEl>
                                              <p:pRg st="2" end="2"/>
                                            </p:txEl>
                                          </p:spTgt>
                                        </p:tgtEl>
                                      </p:cBhvr>
                                      <p:to x="100000" y="100000"/>
                                    </p:animScale>
                                    <p:animScale>
                                      <p:cBhvr>
                                        <p:cTn id="42" dur="26">
                                          <p:stCondLst>
                                            <p:cond delay="1808"/>
                                          </p:stCondLst>
                                        </p:cTn>
                                        <p:tgtEl>
                                          <p:spTgt spid="2">
                                            <p:txEl>
                                              <p:pRg st="2" end="2"/>
                                            </p:txEl>
                                          </p:spTgt>
                                        </p:tgtEl>
                                      </p:cBhvr>
                                      <p:to x="100000" y="95000"/>
                                    </p:animScale>
                                    <p:animScale>
                                      <p:cBhvr>
                                        <p:cTn id="43" dur="166" decel="50000">
                                          <p:stCondLst>
                                            <p:cond delay="1834"/>
                                          </p:stCondLst>
                                        </p:cTn>
                                        <p:tgtEl>
                                          <p:spTgt spid="2">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wipe(down)">
                                      <p:cBhvr>
                                        <p:cTn id="48" dur="580">
                                          <p:stCondLst>
                                            <p:cond delay="0"/>
                                          </p:stCondLst>
                                        </p:cTn>
                                        <p:tgtEl>
                                          <p:spTgt spid="2">
                                            <p:txEl>
                                              <p:pRg st="3" end="3"/>
                                            </p:txEl>
                                          </p:spTgt>
                                        </p:tgtEl>
                                      </p:cBhvr>
                                    </p:animEffect>
                                    <p:anim calcmode="lin" valueType="num">
                                      <p:cBhvr>
                                        <p:cTn id="49"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xEl>
                                              <p:pRg st="3" end="3"/>
                                            </p:txEl>
                                          </p:spTgt>
                                        </p:tgtEl>
                                      </p:cBhvr>
                                      <p:to x="100000" y="60000"/>
                                    </p:animScale>
                                    <p:animScale>
                                      <p:cBhvr>
                                        <p:cTn id="55" dur="166" decel="50000">
                                          <p:stCondLst>
                                            <p:cond delay="676"/>
                                          </p:stCondLst>
                                        </p:cTn>
                                        <p:tgtEl>
                                          <p:spTgt spid="2">
                                            <p:txEl>
                                              <p:pRg st="3" end="3"/>
                                            </p:txEl>
                                          </p:spTgt>
                                        </p:tgtEl>
                                      </p:cBhvr>
                                      <p:to x="100000" y="100000"/>
                                    </p:animScale>
                                    <p:animScale>
                                      <p:cBhvr>
                                        <p:cTn id="56" dur="26">
                                          <p:stCondLst>
                                            <p:cond delay="1312"/>
                                          </p:stCondLst>
                                        </p:cTn>
                                        <p:tgtEl>
                                          <p:spTgt spid="2">
                                            <p:txEl>
                                              <p:pRg st="3" end="3"/>
                                            </p:txEl>
                                          </p:spTgt>
                                        </p:tgtEl>
                                      </p:cBhvr>
                                      <p:to x="100000" y="80000"/>
                                    </p:animScale>
                                    <p:animScale>
                                      <p:cBhvr>
                                        <p:cTn id="57" dur="166" decel="50000">
                                          <p:stCondLst>
                                            <p:cond delay="1338"/>
                                          </p:stCondLst>
                                        </p:cTn>
                                        <p:tgtEl>
                                          <p:spTgt spid="2">
                                            <p:txEl>
                                              <p:pRg st="3" end="3"/>
                                            </p:txEl>
                                          </p:spTgt>
                                        </p:tgtEl>
                                      </p:cBhvr>
                                      <p:to x="100000" y="100000"/>
                                    </p:animScale>
                                    <p:animScale>
                                      <p:cBhvr>
                                        <p:cTn id="58" dur="26">
                                          <p:stCondLst>
                                            <p:cond delay="1642"/>
                                          </p:stCondLst>
                                        </p:cTn>
                                        <p:tgtEl>
                                          <p:spTgt spid="2">
                                            <p:txEl>
                                              <p:pRg st="3" end="3"/>
                                            </p:txEl>
                                          </p:spTgt>
                                        </p:tgtEl>
                                      </p:cBhvr>
                                      <p:to x="100000" y="90000"/>
                                    </p:animScale>
                                    <p:animScale>
                                      <p:cBhvr>
                                        <p:cTn id="59" dur="166" decel="50000">
                                          <p:stCondLst>
                                            <p:cond delay="1668"/>
                                          </p:stCondLst>
                                        </p:cTn>
                                        <p:tgtEl>
                                          <p:spTgt spid="2">
                                            <p:txEl>
                                              <p:pRg st="3" end="3"/>
                                            </p:txEl>
                                          </p:spTgt>
                                        </p:tgtEl>
                                      </p:cBhvr>
                                      <p:to x="100000" y="100000"/>
                                    </p:animScale>
                                    <p:animScale>
                                      <p:cBhvr>
                                        <p:cTn id="60" dur="26">
                                          <p:stCondLst>
                                            <p:cond delay="1808"/>
                                          </p:stCondLst>
                                        </p:cTn>
                                        <p:tgtEl>
                                          <p:spTgt spid="2">
                                            <p:txEl>
                                              <p:pRg st="3" end="3"/>
                                            </p:txEl>
                                          </p:spTgt>
                                        </p:tgtEl>
                                      </p:cBhvr>
                                      <p:to x="100000" y="95000"/>
                                    </p:animScale>
                                    <p:animScale>
                                      <p:cBhvr>
                                        <p:cTn id="61" dur="166" decel="50000">
                                          <p:stCondLst>
                                            <p:cond delay="1834"/>
                                          </p:stCondLst>
                                        </p:cTn>
                                        <p:tgtEl>
                                          <p:spTgt spid="2">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wheel(1)">
                                      <p:cBhvr>
                                        <p:cTn id="66" dur="20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Effect transition="in" filter="wheel(1)">
                                      <p:cBhvr>
                                        <p:cTn id="7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595648"/>
            <a:ext cx="7632848" cy="2922851"/>
          </a:xfrm>
          <a:prstGeom prst="rect">
            <a:avLst/>
          </a:prstGeom>
        </p:spPr>
        <p:txBody>
          <a:bodyPr wrap="square">
            <a:spAutoFit/>
          </a:bodyPr>
          <a:lstStyle/>
          <a:p>
            <a:pPr>
              <a:lnSpc>
                <a:spcPct val="115000"/>
              </a:lnSpc>
              <a:spcAft>
                <a:spcPts val="1000"/>
              </a:spcAft>
            </a:pPr>
            <a:r>
              <a:rPr lang="fa-IR" sz="1200" dirty="0">
                <a:ea typeface="Calibri"/>
              </a:rPr>
              <a:t> </a:t>
            </a:r>
            <a:endParaRPr lang="en-US" sz="1200" dirty="0">
              <a:ea typeface="Calibri"/>
              <a:cs typeface="Arial"/>
            </a:endParaRPr>
          </a:p>
          <a:p>
            <a:pPr algn="ctr">
              <a:lnSpc>
                <a:spcPct val="115000"/>
              </a:lnSpc>
              <a:spcAft>
                <a:spcPts val="1000"/>
              </a:spcAft>
            </a:pPr>
            <a:r>
              <a:rPr lang="fa-IR" sz="5400" b="1" dirty="0">
                <a:solidFill>
                  <a:srgbClr val="FF0000"/>
                </a:solidFill>
                <a:effectLst>
                  <a:outerShdw blurRad="38100" dist="38100" dir="2700000" algn="tl">
                    <a:srgbClr val="000000">
                      <a:alpha val="43137"/>
                    </a:srgbClr>
                  </a:outerShdw>
                </a:effectLst>
                <a:ea typeface="Calibri"/>
                <a:cs typeface="A Suls"/>
              </a:rPr>
              <a:t>پژوهش عملیاتی </a:t>
            </a:r>
            <a:r>
              <a:rPr lang="fa-IR" sz="5400" b="1" dirty="0" smtClean="0">
                <a:solidFill>
                  <a:srgbClr val="FF0000"/>
                </a:solidFill>
                <a:effectLst>
                  <a:outerShdw blurRad="38100" dist="38100" dir="2700000" algn="tl">
                    <a:srgbClr val="000000">
                      <a:alpha val="43137"/>
                    </a:srgbClr>
                  </a:outerShdw>
                </a:effectLst>
                <a:ea typeface="Calibri"/>
                <a:cs typeface="A Suls"/>
              </a:rPr>
              <a:t>(2)</a:t>
            </a:r>
            <a:endParaRPr lang="en-US" sz="1200" dirty="0">
              <a:solidFill>
                <a:srgbClr val="FF0000"/>
              </a:solidFill>
              <a:effectLst>
                <a:outerShdw blurRad="38100" dist="38100" dir="2700000" algn="tl">
                  <a:srgbClr val="000000">
                    <a:alpha val="43137"/>
                  </a:srgbClr>
                </a:outerShdw>
              </a:effectLst>
              <a:ea typeface="Calibri"/>
              <a:cs typeface="Arial"/>
            </a:endParaRPr>
          </a:p>
          <a:p>
            <a:pPr algn="ctr">
              <a:lnSpc>
                <a:spcPct val="115000"/>
              </a:lnSpc>
              <a:spcAft>
                <a:spcPts val="1000"/>
              </a:spcAft>
            </a:pPr>
            <a:r>
              <a:rPr lang="fa-IR" b="1" dirty="0">
                <a:solidFill>
                  <a:srgbClr val="00B050"/>
                </a:solidFill>
                <a:effectLst>
                  <a:outerShdw blurRad="38100" dist="38100" dir="2700000" algn="tl">
                    <a:srgbClr val="000000">
                      <a:alpha val="43137"/>
                    </a:srgbClr>
                  </a:outerShdw>
                </a:effectLst>
                <a:ea typeface="Calibri"/>
                <a:cs typeface="A Suls"/>
              </a:rPr>
              <a:t>«رشته های حسابداری و مدیریت »</a:t>
            </a:r>
            <a:endParaRPr lang="en-US" sz="1200" dirty="0">
              <a:solidFill>
                <a:srgbClr val="00B050"/>
              </a:solidFill>
              <a:effectLst>
                <a:outerShdw blurRad="38100" dist="38100" dir="2700000" algn="tl">
                  <a:srgbClr val="000000">
                    <a:alpha val="43137"/>
                  </a:srgbClr>
                </a:outerShdw>
              </a:effectLst>
              <a:ea typeface="Calibri"/>
              <a:cs typeface="Arial"/>
            </a:endParaRPr>
          </a:p>
          <a:p>
            <a:pPr algn="ctr">
              <a:lnSpc>
                <a:spcPct val="150000"/>
              </a:lnSpc>
              <a:spcAft>
                <a:spcPts val="1000"/>
              </a:spcAft>
            </a:pPr>
            <a:r>
              <a:rPr lang="fa-IR" b="1" dirty="0">
                <a:solidFill>
                  <a:srgbClr val="00B0F0"/>
                </a:solidFill>
                <a:effectLst>
                  <a:outerShdw blurRad="38100" dist="38100" dir="2700000" algn="tl">
                    <a:srgbClr val="000000">
                      <a:alpha val="43137"/>
                    </a:srgbClr>
                  </a:outerShdw>
                </a:effectLst>
                <a:ea typeface="Calibri"/>
                <a:cs typeface="A Suls"/>
              </a:rPr>
              <a:t>دانشکده فنی و حرفه ایی </a:t>
            </a:r>
            <a:endParaRPr lang="en-US" sz="1200" dirty="0">
              <a:solidFill>
                <a:srgbClr val="00B0F0"/>
              </a:solidFill>
              <a:effectLst>
                <a:outerShdw blurRad="38100" dist="38100" dir="2700000" algn="tl">
                  <a:srgbClr val="000000">
                    <a:alpha val="43137"/>
                  </a:srgbClr>
                </a:outerShdw>
              </a:effectLst>
              <a:ea typeface="Calibri"/>
              <a:cs typeface="Arial"/>
            </a:endParaRPr>
          </a:p>
          <a:p>
            <a:pPr algn="ctr">
              <a:lnSpc>
                <a:spcPct val="150000"/>
              </a:lnSpc>
              <a:spcAft>
                <a:spcPts val="1000"/>
              </a:spcAft>
            </a:pPr>
            <a:r>
              <a:rPr lang="fa-IR" b="1" dirty="0">
                <a:solidFill>
                  <a:srgbClr val="00B0F0"/>
                </a:solidFill>
                <a:effectLst>
                  <a:outerShdw blurRad="38100" dist="38100" dir="2700000" algn="tl">
                    <a:srgbClr val="000000">
                      <a:alpha val="43137"/>
                    </a:srgbClr>
                  </a:outerShdw>
                </a:effectLst>
                <a:ea typeface="Calibri"/>
                <a:cs typeface="2  Titr" panose="00000700000000000000" pitchFamily="2" charset="-78"/>
              </a:rPr>
              <a:t>محمودآباد</a:t>
            </a:r>
            <a:endParaRPr lang="en-US" sz="1200" dirty="0">
              <a:solidFill>
                <a:srgbClr val="00B0F0"/>
              </a:solidFill>
              <a:effectLst>
                <a:outerShdw blurRad="38100" dist="38100" dir="2700000" algn="tl">
                  <a:srgbClr val="000000">
                    <a:alpha val="43137"/>
                  </a:srgbClr>
                </a:outerShdw>
              </a:effectLst>
              <a:ea typeface="Calibri"/>
              <a:cs typeface="2  Titr" panose="00000700000000000000" pitchFamily="2" charset="-78"/>
            </a:endParaRPr>
          </a:p>
        </p:txBody>
      </p:sp>
      <p:sp>
        <p:nvSpPr>
          <p:cNvPr id="5" name="Rectangle 4"/>
          <p:cNvSpPr/>
          <p:nvPr/>
        </p:nvSpPr>
        <p:spPr>
          <a:xfrm>
            <a:off x="1254906" y="5589240"/>
            <a:ext cx="2436886" cy="400494"/>
          </a:xfrm>
          <a:prstGeom prst="rect">
            <a:avLst/>
          </a:prstGeom>
        </p:spPr>
        <p:txBody>
          <a:bodyPr wrap="none">
            <a:spAutoFit/>
          </a:bodyPr>
          <a:lstStyle/>
          <a:p>
            <a:pPr algn="ctr">
              <a:lnSpc>
                <a:spcPct val="115000"/>
              </a:lnSpc>
              <a:spcAft>
                <a:spcPts val="1000"/>
              </a:spcAft>
            </a:pPr>
            <a:r>
              <a:rPr lang="fa-IR" b="1" dirty="0">
                <a:ea typeface="Calibri"/>
                <a:cs typeface="2  Titr" pitchFamily="2" charset="-78"/>
              </a:rPr>
              <a:t>مدرس </a:t>
            </a:r>
            <a:r>
              <a:rPr lang="fa-IR" b="1" dirty="0" smtClean="0">
                <a:ea typeface="Calibri"/>
                <a:cs typeface="2  Titr" pitchFamily="2" charset="-78"/>
              </a:rPr>
              <a:t>:       </a:t>
            </a:r>
            <a:r>
              <a:rPr lang="fa-IR" b="1" dirty="0">
                <a:solidFill>
                  <a:srgbClr val="FFC000"/>
                </a:solidFill>
                <a:ea typeface="Calibri"/>
                <a:cs typeface="2  Titr" pitchFamily="2" charset="-78"/>
              </a:rPr>
              <a:t>سیروس کلوانی </a:t>
            </a:r>
            <a:endParaRPr lang="en-US" sz="1200" dirty="0">
              <a:solidFill>
                <a:srgbClr val="FFC000"/>
              </a:solidFill>
              <a:ea typeface="Calibri"/>
              <a:cs typeface="2  Titr" pitchFamily="2" charset="-78"/>
            </a:endParaRPr>
          </a:p>
        </p:txBody>
      </p:sp>
      <p:sp>
        <p:nvSpPr>
          <p:cNvPr id="8" name="Text Box 1"/>
          <p:cNvSpPr txBox="1"/>
          <p:nvPr/>
        </p:nvSpPr>
        <p:spPr>
          <a:xfrm>
            <a:off x="1786500" y="332656"/>
            <a:ext cx="5572125" cy="752475"/>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3600" b="1" i="0" u="none" strike="noStrike" kern="0" cap="none" spc="50" normalizeH="0" baseline="0" noProof="0" dirty="0">
                <a:ln>
                  <a:noFill/>
                </a:ln>
                <a:gradFill>
                  <a:gsLst>
                    <a:gs pos="25000">
                      <a:srgbClr val="E0322D"/>
                    </a:gs>
                    <a:gs pos="100000">
                      <a:srgbClr val="A01C18"/>
                    </a:gs>
                  </a:gsLst>
                  <a:lin ang="5400000" scaled="0"/>
                </a:gradFill>
                <a:effectLst>
                  <a:outerShdw blurRad="76200" dist="50800" dir="5400000" algn="tl">
                    <a:srgbClr val="000000">
                      <a:alpha val="65000"/>
                    </a:srgbClr>
                  </a:outerShdw>
                </a:effectLst>
                <a:uLnTx/>
                <a:uFillTx/>
                <a:latin typeface="Calibri"/>
                <a:ea typeface="Calibri"/>
                <a:cs typeface="Arial"/>
              </a:rPr>
              <a:t>Operations   Research     </a:t>
            </a:r>
            <a:r>
              <a:rPr kumimoji="0" lang="en-US" sz="3600" b="1" i="0" u="none" strike="noStrike" kern="0" cap="none" spc="50" normalizeH="0" baseline="0" noProof="0" dirty="0" smtClean="0">
                <a:ln>
                  <a:noFill/>
                </a:ln>
                <a:gradFill>
                  <a:gsLst>
                    <a:gs pos="25000">
                      <a:srgbClr val="E0322D"/>
                    </a:gs>
                    <a:gs pos="100000">
                      <a:srgbClr val="A01C18"/>
                    </a:gs>
                  </a:gsLst>
                  <a:lin ang="5400000" scaled="0"/>
                </a:gradFill>
                <a:effectLst>
                  <a:outerShdw blurRad="76200" dist="50800" dir="5400000" algn="tl">
                    <a:srgbClr val="000000">
                      <a:alpha val="65000"/>
                    </a:srgbClr>
                  </a:outerShdw>
                </a:effectLst>
                <a:uLnTx/>
                <a:uFillTx/>
                <a:latin typeface="Calibri"/>
                <a:ea typeface="Calibri"/>
                <a:cs typeface="Arial"/>
              </a:rPr>
              <a:t>2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Arial"/>
            </a:endParaRPr>
          </a:p>
        </p:txBody>
      </p:sp>
    </p:spTree>
    <p:extLst>
      <p:ext uri="{BB962C8B-B14F-4D97-AF65-F5344CB8AC3E}">
        <p14:creationId xmlns:p14="http://schemas.microsoft.com/office/powerpoint/2010/main" val="1473690048"/>
      </p:ext>
    </p:extLst>
  </p:cSld>
  <p:clrMapOvr>
    <a:masterClrMapping/>
  </p:clrMapOvr>
  <mc:AlternateContent xmlns:mc="http://schemas.openxmlformats.org/markup-compatibility/2006" xmlns:p14="http://schemas.microsoft.com/office/powerpoint/2010/main">
    <mc:Choice Requires="p14">
      <p:transition spd="slow" p14:dur="4000" advTm="1000">
        <p14:vortex/>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4709160"/>
          </a:xfrm>
        </p:spPr>
        <p:txBody>
          <a:bodyPr>
            <a:normAutofit fontScale="92500"/>
          </a:bodyPr>
          <a:lstStyle/>
          <a:p>
            <a:pPr algn="just">
              <a:lnSpc>
                <a:spcPct val="150000"/>
              </a:lnSpc>
              <a:buFont typeface="Wingdings" pitchFamily="2" charset="2"/>
              <a:buChar char="ü"/>
            </a:pPr>
            <a:r>
              <a:rPr lang="fa-IR" sz="2000" dirty="0">
                <a:solidFill>
                  <a:srgbClr val="FF0000"/>
                </a:solidFill>
                <a:effectLst>
                  <a:outerShdw blurRad="38100" dist="38100" dir="2700000" algn="tl">
                    <a:srgbClr val="000000">
                      <a:alpha val="43137"/>
                    </a:srgbClr>
                  </a:outerShdw>
                </a:effectLst>
                <a:cs typeface="2  Titr" panose="00000700000000000000" pitchFamily="2" charset="-78"/>
              </a:rPr>
              <a:t> مساله1-2: </a:t>
            </a:r>
            <a:endParaRPr lang="fa-IR" sz="2000" dirty="0" smtClean="0">
              <a:solidFill>
                <a:srgbClr val="FF0000"/>
              </a:solidFill>
              <a:effectLst>
                <a:outerShdw blurRad="38100" dist="38100" dir="2700000" algn="tl">
                  <a:srgbClr val="000000">
                    <a:alpha val="43137"/>
                  </a:srgbClr>
                </a:outerShdw>
              </a:effectLst>
              <a:cs typeface="2  Titr" panose="00000700000000000000" pitchFamily="2" charset="-78"/>
            </a:endParaRPr>
          </a:p>
          <a:p>
            <a:pPr marL="137160" indent="0" algn="just">
              <a:lnSpc>
                <a:spcPct val="150000"/>
              </a:lnSpc>
              <a:buNone/>
            </a:pPr>
            <a:r>
              <a:rPr lang="fa-IR" sz="2000" dirty="0" smtClean="0">
                <a:solidFill>
                  <a:schemeClr val="bg1"/>
                </a:solidFill>
                <a:effectLst>
                  <a:outerShdw blurRad="38100" dist="38100" dir="2700000" algn="tl">
                    <a:srgbClr val="000000">
                      <a:alpha val="43137"/>
                    </a:srgbClr>
                  </a:outerShdw>
                </a:effectLst>
                <a:cs typeface="2  Titr" panose="00000700000000000000" pitchFamily="2" charset="-78"/>
              </a:rPr>
              <a:t>یک </a:t>
            </a:r>
            <a:r>
              <a:rPr lang="fa-IR" sz="2000" dirty="0">
                <a:solidFill>
                  <a:schemeClr val="bg1"/>
                </a:solidFill>
                <a:effectLst>
                  <a:outerShdw blurRad="38100" dist="38100" dir="2700000" algn="tl">
                    <a:srgbClr val="000000">
                      <a:alpha val="43137"/>
                    </a:srgbClr>
                  </a:outerShdw>
                </a:effectLst>
                <a:cs typeface="2  Titr" panose="00000700000000000000" pitchFamily="2" charset="-78"/>
              </a:rPr>
              <a:t>شرکت تولیدی درب و پنجره، دارای سه کارگاه است.</a:t>
            </a:r>
          </a:p>
          <a:p>
            <a:pPr marL="137160" indent="0" algn="just">
              <a:lnSpc>
                <a:spcPct val="150000"/>
              </a:lnSpc>
              <a:buNone/>
            </a:pPr>
            <a:r>
              <a:rPr lang="fa-IR" sz="2000" dirty="0" smtClean="0">
                <a:solidFill>
                  <a:schemeClr val="bg1"/>
                </a:solidFill>
                <a:effectLst>
                  <a:outerShdw blurRad="38100" dist="38100" dir="2700000" algn="tl">
                    <a:srgbClr val="000000">
                      <a:alpha val="43137"/>
                    </a:srgbClr>
                  </a:outerShdw>
                </a:effectLst>
                <a:cs typeface="2  Titr" panose="00000700000000000000" pitchFamily="2" charset="-78"/>
              </a:rPr>
              <a:t>در </a:t>
            </a:r>
            <a:r>
              <a:rPr lang="fa-IR" sz="2000" dirty="0">
                <a:solidFill>
                  <a:schemeClr val="bg1"/>
                </a:solidFill>
                <a:effectLst>
                  <a:outerShdw blurRad="38100" dist="38100" dir="2700000" algn="tl">
                    <a:srgbClr val="000000">
                      <a:alpha val="43137"/>
                    </a:srgbClr>
                  </a:outerShdw>
                </a:effectLst>
                <a:cs typeface="2  Titr" panose="00000700000000000000" pitchFamily="2" charset="-78"/>
              </a:rPr>
              <a:t>کارگاه 1، قاب های آلومینیومی و قسمت های فلزی تولید می شود</a:t>
            </a:r>
            <a:r>
              <a:rPr lang="fa-IR" sz="2000"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fa-IR" sz="2000" dirty="0">
                <a:solidFill>
                  <a:schemeClr val="bg1"/>
                </a:solidFill>
                <a:effectLst>
                  <a:outerShdw blurRad="38100" dist="38100" dir="2700000" algn="tl">
                    <a:srgbClr val="000000">
                      <a:alpha val="43137"/>
                    </a:srgbClr>
                  </a:outerShdw>
                </a:effectLst>
                <a:cs typeface="2  Titr" panose="00000700000000000000" pitchFamily="2" charset="-78"/>
              </a:rPr>
              <a:t>در کارگاه2، قاب های چوبی تولید می </a:t>
            </a:r>
            <a:r>
              <a:rPr lang="fa-IR" sz="2000" dirty="0" smtClean="0">
                <a:solidFill>
                  <a:schemeClr val="bg1"/>
                </a:solidFill>
                <a:effectLst>
                  <a:outerShdw blurRad="38100" dist="38100" dir="2700000" algn="tl">
                    <a:srgbClr val="000000">
                      <a:alpha val="43137"/>
                    </a:srgbClr>
                  </a:outerShdw>
                </a:effectLst>
                <a:cs typeface="2  Titr" panose="00000700000000000000" pitchFamily="2" charset="-78"/>
              </a:rPr>
              <a:t>شود. و </a:t>
            </a:r>
            <a:r>
              <a:rPr lang="fa-IR" sz="2000" dirty="0">
                <a:solidFill>
                  <a:schemeClr val="bg1"/>
                </a:solidFill>
                <a:effectLst>
                  <a:outerShdw blurRad="38100" dist="38100" dir="2700000" algn="tl">
                    <a:srgbClr val="000000">
                      <a:alpha val="43137"/>
                    </a:srgbClr>
                  </a:outerShdw>
                </a:effectLst>
                <a:cs typeface="2  Titr" panose="00000700000000000000" pitchFamily="2" charset="-78"/>
              </a:rPr>
              <a:t>در کارگاه 3 ، برش شیشه و سوار کردن آن به قاب ها انجام می شود.</a:t>
            </a:r>
          </a:p>
          <a:p>
            <a:pPr marL="137160" indent="0" algn="just">
              <a:lnSpc>
                <a:spcPct val="150000"/>
              </a:lnSpc>
              <a:buNone/>
            </a:pPr>
            <a:r>
              <a:rPr lang="fa-IR" sz="2000" dirty="0">
                <a:solidFill>
                  <a:schemeClr val="bg1"/>
                </a:solidFill>
                <a:effectLst>
                  <a:outerShdw blurRad="38100" dist="38100" dir="2700000" algn="tl">
                    <a:srgbClr val="000000">
                      <a:alpha val="43137"/>
                    </a:srgbClr>
                  </a:outerShdw>
                </a:effectLst>
                <a:cs typeface="2  Titr" panose="00000700000000000000" pitchFamily="2" charset="-78"/>
              </a:rPr>
              <a:t> مدیریت این کارگاه ها به دنبال تولید دو محصول جدید هستند و از مرکز تحقیق در عملیات خواسته اند که میزان تولید از هر محصول را با توجه به ظرفیت کارگاه چند واحد است؟ محصول 1، دری با قابی آلومینیومی و محصول 2 پنجره ای شیشه با قاب چوبی است. با توجه به این که هر دو محصول،برای جوشکاری نیاز به کارگاه 3 دارد، ظرفیت این کارگاه باعث می شود که رقابتی بین این دو محصول ایجاد شود. در جدول زیر سود هر محصول، میزان استفاده از منابع و ظرفیت هر کارگاه آورده شده است. </a:t>
            </a:r>
          </a:p>
        </p:txBody>
      </p:sp>
    </p:spTree>
    <p:extLst>
      <p:ext uri="{BB962C8B-B14F-4D97-AF65-F5344CB8AC3E}">
        <p14:creationId xmlns:p14="http://schemas.microsoft.com/office/powerpoint/2010/main" val="21064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heel(1)">
                                      <p:cBhvr>
                                        <p:cTn id="2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7651652"/>
              </p:ext>
            </p:extLst>
          </p:nvPr>
        </p:nvGraphicFramePr>
        <p:xfrm>
          <a:off x="1115616" y="908720"/>
          <a:ext cx="7056784" cy="3816425"/>
        </p:xfrm>
        <a:graphic>
          <a:graphicData uri="http://schemas.openxmlformats.org/drawingml/2006/table">
            <a:tbl>
              <a:tblPr rtl="1" firstRow="1" firstCol="1" bandRow="1">
                <a:tableStyleId>{5C22544A-7EE6-4342-B048-85BDC9FD1C3A}</a:tableStyleId>
              </a:tblPr>
              <a:tblGrid>
                <a:gridCol w="2064211"/>
                <a:gridCol w="2876565"/>
                <a:gridCol w="2116008"/>
              </a:tblGrid>
              <a:tr h="1272909">
                <a:tc>
                  <a:txBody>
                    <a:bodyPr/>
                    <a:lstStyle/>
                    <a:p>
                      <a:pPr algn="ctr" rtl="1">
                        <a:lnSpc>
                          <a:spcPct val="115000"/>
                        </a:lnSpc>
                        <a:spcAft>
                          <a:spcPts val="0"/>
                        </a:spcAft>
                      </a:pPr>
                      <a:r>
                        <a:rPr lang="fa-IR" sz="1600" dirty="0">
                          <a:solidFill>
                            <a:schemeClr val="bg1"/>
                          </a:solidFill>
                          <a:effectLst/>
                          <a:cs typeface="2  Titr" panose="00000700000000000000" pitchFamily="2" charset="-78"/>
                        </a:rPr>
                        <a:t>ظرفیت موجود</a:t>
                      </a:r>
                      <a:endParaRPr lang="en-US" sz="1600" dirty="0">
                        <a:solidFill>
                          <a:schemeClr val="bg1"/>
                        </a:solidFill>
                        <a:effectLst/>
                        <a:cs typeface="2  Titr" panose="00000700000000000000" pitchFamily="2" charset="-78"/>
                      </a:endParaRPr>
                    </a:p>
                    <a:p>
                      <a:pPr algn="ctr" rtl="1">
                        <a:lnSpc>
                          <a:spcPct val="115000"/>
                        </a:lnSpc>
                        <a:spcAft>
                          <a:spcPts val="0"/>
                        </a:spcAft>
                      </a:pPr>
                      <a:r>
                        <a:rPr lang="fa-IR" sz="1600" dirty="0">
                          <a:solidFill>
                            <a:schemeClr val="bg1"/>
                          </a:solidFill>
                          <a:effectLst/>
                          <a:cs typeface="2  Titr" panose="00000700000000000000" pitchFamily="2" charset="-78"/>
                        </a:rPr>
                        <a:t>(در هر دقیقه)</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bg1"/>
                          </a:solidFill>
                          <a:effectLst/>
                          <a:cs typeface="2  Titr" panose="00000700000000000000" pitchFamily="2" charset="-78"/>
                        </a:rPr>
                        <a:t>ظرفیت لازم برای تولید هر واحد</a:t>
                      </a:r>
                      <a:endParaRPr lang="en-US" sz="1600" dirty="0">
                        <a:solidFill>
                          <a:schemeClr val="bg1"/>
                        </a:solidFill>
                        <a:effectLst/>
                        <a:cs typeface="2  Titr" panose="00000700000000000000" pitchFamily="2" charset="-78"/>
                      </a:endParaRPr>
                    </a:p>
                    <a:p>
                      <a:pPr algn="ctr" rtl="1">
                        <a:lnSpc>
                          <a:spcPct val="115000"/>
                        </a:lnSpc>
                        <a:spcAft>
                          <a:spcPts val="0"/>
                        </a:spcAft>
                        <a:tabLst>
                          <a:tab pos="146685" algn="l"/>
                          <a:tab pos="628650" algn="ctr"/>
                        </a:tabLst>
                      </a:pPr>
                      <a:r>
                        <a:rPr lang="fa-IR" sz="1600" dirty="0">
                          <a:solidFill>
                            <a:schemeClr val="bg1"/>
                          </a:solidFill>
                          <a:effectLst/>
                          <a:cs typeface="2  Titr" panose="00000700000000000000" pitchFamily="2" charset="-78"/>
                        </a:rPr>
                        <a:t>2	  (در هر دقیقه)        1</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r" rtl="1">
                        <a:lnSpc>
                          <a:spcPct val="115000"/>
                        </a:lnSpc>
                        <a:spcAft>
                          <a:spcPts val="0"/>
                        </a:spcAft>
                      </a:pPr>
                      <a:r>
                        <a:rPr lang="fa-IR" sz="1600" dirty="0">
                          <a:solidFill>
                            <a:schemeClr val="bg1"/>
                          </a:solidFill>
                          <a:effectLst/>
                          <a:cs typeface="2  Titr" panose="00000700000000000000" pitchFamily="2" charset="-78"/>
                        </a:rPr>
                        <a:t>    محصول</a:t>
                      </a:r>
                      <a:endParaRPr lang="en-US" sz="1600" dirty="0">
                        <a:solidFill>
                          <a:schemeClr val="bg1"/>
                        </a:solidFill>
                        <a:effectLst/>
                        <a:cs typeface="2  Titr" panose="00000700000000000000" pitchFamily="2" charset="-78"/>
                      </a:endParaRPr>
                    </a:p>
                    <a:p>
                      <a:pPr algn="ctr" rtl="1">
                        <a:lnSpc>
                          <a:spcPct val="115000"/>
                        </a:lnSpc>
                        <a:spcAft>
                          <a:spcPts val="0"/>
                        </a:spcAft>
                      </a:pPr>
                      <a:r>
                        <a:rPr lang="fa-IR" sz="1600" dirty="0">
                          <a:solidFill>
                            <a:schemeClr val="bg1"/>
                          </a:solidFill>
                          <a:effectLst/>
                          <a:cs typeface="2  Titr" panose="00000700000000000000" pitchFamily="2" charset="-78"/>
                        </a:rPr>
                        <a:t>                  کارگاه</a:t>
                      </a:r>
                      <a:endParaRPr lang="en-US" sz="1600" dirty="0">
                        <a:solidFill>
                          <a:schemeClr val="bg1"/>
                        </a:solidFill>
                        <a:effectLst/>
                        <a:latin typeface="Calibri"/>
                        <a:ea typeface="Calibri"/>
                        <a:cs typeface="2  Titr" panose="00000700000000000000" pitchFamily="2" charset="-78"/>
                      </a:endParaRPr>
                    </a:p>
                  </a:txBody>
                  <a:tcPr marL="68580" marR="68580" marT="0" marB="0"/>
                </a:tc>
              </a:tr>
              <a:tr h="635879">
                <a:tc>
                  <a:txBody>
                    <a:bodyPr/>
                    <a:lstStyle/>
                    <a:p>
                      <a:pPr algn="ctr" rtl="1">
                        <a:lnSpc>
                          <a:spcPct val="115000"/>
                        </a:lnSpc>
                        <a:spcAft>
                          <a:spcPts val="0"/>
                        </a:spcAft>
                      </a:pPr>
                      <a:r>
                        <a:rPr lang="fa-IR" sz="1600" dirty="0">
                          <a:solidFill>
                            <a:schemeClr val="bg1"/>
                          </a:solidFill>
                          <a:effectLst/>
                          <a:cs typeface="2  Titr" panose="00000700000000000000" pitchFamily="2" charset="-78"/>
                        </a:rPr>
                        <a:t>4</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159385" algn="l"/>
                        </a:tabLst>
                      </a:pPr>
                      <a:r>
                        <a:rPr lang="fa-IR" sz="1600" dirty="0">
                          <a:solidFill>
                            <a:schemeClr val="bg1"/>
                          </a:solidFill>
                          <a:effectLst/>
                          <a:cs typeface="2  Titr" panose="00000700000000000000" pitchFamily="2" charset="-78"/>
                        </a:rPr>
                        <a:t>0                               1</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pPr>
                      <a:r>
                        <a:rPr lang="fa-IR" sz="1600">
                          <a:solidFill>
                            <a:schemeClr val="bg1"/>
                          </a:solidFill>
                          <a:effectLst/>
                          <a:cs typeface="2  Titr" panose="00000700000000000000" pitchFamily="2" charset="-78"/>
                        </a:rPr>
                        <a:t>1</a:t>
                      </a:r>
                      <a:endParaRPr lang="en-US" sz="1600">
                        <a:solidFill>
                          <a:schemeClr val="bg1"/>
                        </a:solidFill>
                        <a:effectLst/>
                        <a:latin typeface="Calibri"/>
                        <a:ea typeface="Calibri"/>
                        <a:cs typeface="2  Titr" panose="00000700000000000000" pitchFamily="2" charset="-78"/>
                      </a:endParaRPr>
                    </a:p>
                  </a:txBody>
                  <a:tcPr marL="68580" marR="68580" marT="0" marB="0"/>
                </a:tc>
              </a:tr>
              <a:tr h="635879">
                <a:tc>
                  <a:txBody>
                    <a:bodyPr/>
                    <a:lstStyle/>
                    <a:p>
                      <a:pPr algn="ctr" rtl="1">
                        <a:lnSpc>
                          <a:spcPct val="115000"/>
                        </a:lnSpc>
                        <a:spcAft>
                          <a:spcPts val="0"/>
                        </a:spcAft>
                      </a:pPr>
                      <a:r>
                        <a:rPr lang="fa-IR" sz="1600">
                          <a:solidFill>
                            <a:schemeClr val="bg1"/>
                          </a:solidFill>
                          <a:effectLst/>
                          <a:cs typeface="2  Titr" panose="00000700000000000000" pitchFamily="2" charset="-78"/>
                        </a:rPr>
                        <a:t>12</a:t>
                      </a:r>
                      <a:endParaRPr lang="en-US" sz="160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159385" algn="l"/>
                        </a:tabLst>
                      </a:pPr>
                      <a:r>
                        <a:rPr lang="fa-IR" sz="1600" dirty="0">
                          <a:solidFill>
                            <a:schemeClr val="bg1"/>
                          </a:solidFill>
                          <a:effectLst/>
                          <a:cs typeface="2  Titr" panose="00000700000000000000" pitchFamily="2" charset="-78"/>
                        </a:rPr>
                        <a:t>2                               0</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bg1"/>
                          </a:solidFill>
                          <a:effectLst/>
                          <a:cs typeface="2  Titr" panose="00000700000000000000" pitchFamily="2" charset="-78"/>
                        </a:rPr>
                        <a:t>2</a:t>
                      </a:r>
                      <a:endParaRPr lang="en-US" sz="1600" dirty="0">
                        <a:solidFill>
                          <a:schemeClr val="bg1"/>
                        </a:solidFill>
                        <a:effectLst/>
                        <a:latin typeface="Calibri"/>
                        <a:ea typeface="Calibri"/>
                        <a:cs typeface="2  Titr" panose="00000700000000000000" pitchFamily="2" charset="-78"/>
                      </a:endParaRPr>
                    </a:p>
                  </a:txBody>
                  <a:tcPr marL="68580" marR="68580" marT="0" marB="0"/>
                </a:tc>
              </a:tr>
              <a:tr h="635879">
                <a:tc>
                  <a:txBody>
                    <a:bodyPr/>
                    <a:lstStyle/>
                    <a:p>
                      <a:pPr algn="ctr" rtl="1">
                        <a:lnSpc>
                          <a:spcPct val="115000"/>
                        </a:lnSpc>
                        <a:spcAft>
                          <a:spcPts val="0"/>
                        </a:spcAft>
                      </a:pPr>
                      <a:r>
                        <a:rPr lang="fa-IR" sz="1600">
                          <a:solidFill>
                            <a:schemeClr val="bg1"/>
                          </a:solidFill>
                          <a:effectLst/>
                          <a:cs typeface="2  Titr" panose="00000700000000000000" pitchFamily="2" charset="-78"/>
                        </a:rPr>
                        <a:t>18</a:t>
                      </a:r>
                      <a:endParaRPr lang="en-US" sz="160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159385" algn="l"/>
                        </a:tabLst>
                      </a:pPr>
                      <a:r>
                        <a:rPr lang="fa-IR" sz="1600" dirty="0">
                          <a:solidFill>
                            <a:schemeClr val="bg1"/>
                          </a:solidFill>
                          <a:effectLst/>
                          <a:cs typeface="2  Titr" panose="00000700000000000000" pitchFamily="2" charset="-78"/>
                        </a:rPr>
                        <a:t>2                               3</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bg1"/>
                          </a:solidFill>
                          <a:effectLst/>
                          <a:cs typeface="2  Titr" panose="00000700000000000000" pitchFamily="2" charset="-78"/>
                        </a:rPr>
                        <a:t>3</a:t>
                      </a:r>
                      <a:endParaRPr lang="en-US" sz="1600" dirty="0">
                        <a:solidFill>
                          <a:schemeClr val="bg1"/>
                        </a:solidFill>
                        <a:effectLst/>
                        <a:latin typeface="Calibri"/>
                        <a:ea typeface="Calibri"/>
                        <a:cs typeface="2  Titr" panose="00000700000000000000" pitchFamily="2" charset="-78"/>
                      </a:endParaRPr>
                    </a:p>
                  </a:txBody>
                  <a:tcPr marL="68580" marR="68580" marT="0" marB="0"/>
                </a:tc>
              </a:tr>
              <a:tr h="635879">
                <a:tc>
                  <a:txBody>
                    <a:bodyPr/>
                    <a:lstStyle/>
                    <a:p>
                      <a:pPr algn="ctr" rtl="1">
                        <a:lnSpc>
                          <a:spcPct val="115000"/>
                        </a:lnSpc>
                        <a:spcAft>
                          <a:spcPts val="0"/>
                        </a:spcAft>
                      </a:pPr>
                      <a:r>
                        <a:rPr lang="fa-IR" sz="1600">
                          <a:solidFill>
                            <a:schemeClr val="bg1"/>
                          </a:solidFill>
                          <a:effectLst/>
                          <a:cs typeface="2  Titr" panose="00000700000000000000" pitchFamily="2" charset="-78"/>
                        </a:rPr>
                        <a:t> </a:t>
                      </a:r>
                      <a:endParaRPr lang="en-US" sz="160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tabLst>
                          <a:tab pos="159385" algn="l"/>
                        </a:tabLst>
                      </a:pPr>
                      <a:r>
                        <a:rPr lang="fa-IR" sz="1600" dirty="0">
                          <a:solidFill>
                            <a:schemeClr val="bg1"/>
                          </a:solidFill>
                          <a:effectLst/>
                          <a:cs typeface="2  Titr" panose="00000700000000000000" pitchFamily="2" charset="-78"/>
                        </a:rPr>
                        <a:t>5                              3</a:t>
                      </a:r>
                      <a:endParaRPr lang="en-US" sz="1600" dirty="0">
                        <a:solidFill>
                          <a:schemeClr val="bg1"/>
                        </a:solidFill>
                        <a:effectLst/>
                        <a:latin typeface="Calibri"/>
                        <a:ea typeface="Calibri"/>
                        <a:cs typeface="2  Titr" panose="00000700000000000000" pitchFamily="2" charset="-78"/>
                      </a:endParaRPr>
                    </a:p>
                  </a:txBody>
                  <a:tcPr marL="68580" marR="68580" marT="0" marB="0"/>
                </a:tc>
                <a:tc>
                  <a:txBody>
                    <a:bodyPr/>
                    <a:lstStyle/>
                    <a:p>
                      <a:pPr algn="ctr" rtl="1">
                        <a:lnSpc>
                          <a:spcPct val="115000"/>
                        </a:lnSpc>
                        <a:spcAft>
                          <a:spcPts val="0"/>
                        </a:spcAft>
                      </a:pPr>
                      <a:r>
                        <a:rPr lang="fa-IR" sz="1600" dirty="0">
                          <a:solidFill>
                            <a:schemeClr val="bg1"/>
                          </a:solidFill>
                          <a:effectLst/>
                          <a:cs typeface="2  Titr" panose="00000700000000000000" pitchFamily="2" charset="-78"/>
                        </a:rPr>
                        <a:t>سود هر واحد</a:t>
                      </a:r>
                      <a:endParaRPr lang="en-US" sz="1600" dirty="0">
                        <a:solidFill>
                          <a:schemeClr val="bg1"/>
                        </a:solidFill>
                        <a:effectLst/>
                        <a:latin typeface="Calibri"/>
                        <a:ea typeface="Calibri"/>
                        <a:cs typeface="2  Titr" panose="00000700000000000000" pitchFamily="2" charset="-78"/>
                      </a:endParaRPr>
                    </a:p>
                  </a:txBody>
                  <a:tcPr marL="68580" marR="68580" marT="0" marB="0"/>
                </a:tc>
              </a:tr>
            </a:tbl>
          </a:graphicData>
        </a:graphic>
      </p:graphicFrame>
    </p:spTree>
    <p:extLst>
      <p:ext uri="{BB962C8B-B14F-4D97-AF65-F5344CB8AC3E}">
        <p14:creationId xmlns:p14="http://schemas.microsoft.com/office/powerpoint/2010/main" val="35194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09600" y="1052736"/>
                <a:ext cx="7924800" cy="4662264"/>
              </a:xfrm>
            </p:spPr>
            <p:txBody>
              <a:bodyPr/>
              <a:lstStyle/>
              <a:p>
                <a:pPr algn="just">
                  <a:lnSpc>
                    <a:spcPct val="200000"/>
                  </a:lnSpc>
                </a:pPr>
                <a14:m>
                  <m:oMath xmlns:m="http://schemas.openxmlformats.org/officeDocument/2006/math">
                    <m:sSub>
                      <m:sSubPr>
                        <m:ctrlPr>
                          <a:rPr lang="en-US" sz="2000" b="1" i="1" smtClean="0">
                            <a:solidFill>
                              <a:schemeClr val="bg1"/>
                            </a:solidFill>
                            <a:latin typeface="Cambria Math"/>
                            <a:ea typeface="Calibri"/>
                            <a:cs typeface="Nazanin"/>
                          </a:rPr>
                        </m:ctrlPr>
                      </m:sSubPr>
                      <m:e>
                        <m:r>
                          <a:rPr lang="en-US" sz="2000" b="1" i="1">
                            <a:solidFill>
                              <a:schemeClr val="bg1"/>
                            </a:solidFill>
                            <a:effectLst/>
                            <a:latin typeface="Cambria Math"/>
                            <a:ea typeface="Calibri"/>
                            <a:cs typeface="Nazanin"/>
                          </a:rPr>
                          <m:t>𝐱</m:t>
                        </m:r>
                      </m:e>
                      <m:sub>
                        <m:r>
                          <a:rPr lang="en-US" sz="2000" b="1" i="1">
                            <a:solidFill>
                              <a:schemeClr val="bg1"/>
                            </a:solidFill>
                            <a:effectLst/>
                            <a:latin typeface="Cambria Math"/>
                            <a:ea typeface="Calibri"/>
                            <a:cs typeface="Nazanin"/>
                          </a:rPr>
                          <m:t>𝟏</m:t>
                        </m:r>
                      </m:sub>
                    </m:sSub>
                  </m:oMath>
                </a14:m>
                <a:r>
                  <a:rPr lang="fa-IR" sz="2000" b="1" dirty="0">
                    <a:solidFill>
                      <a:schemeClr val="bg1"/>
                    </a:solidFill>
                    <a:effectLst/>
                    <a:latin typeface="Calibri"/>
                    <a:ea typeface="Calibri"/>
                    <a:cs typeface="2  Titr" panose="00000700000000000000" pitchFamily="2" charset="-78"/>
                  </a:rPr>
                  <a:t>و </a:t>
                </a:r>
                <a14:m>
                  <m:oMath xmlns:m="http://schemas.openxmlformats.org/officeDocument/2006/math">
                    <m:sSub>
                      <m:sSubPr>
                        <m:ctrlPr>
                          <a:rPr lang="en-US" sz="2000" b="1" i="1">
                            <a:solidFill>
                              <a:schemeClr val="bg1"/>
                            </a:solidFill>
                            <a:effectLst/>
                            <a:latin typeface="Cambria Math"/>
                            <a:ea typeface="Calibri"/>
                            <a:cs typeface="Nazanin"/>
                          </a:rPr>
                        </m:ctrlPr>
                      </m:sSubPr>
                      <m:e>
                        <m:r>
                          <a:rPr lang="en-US" sz="2000" b="1" i="1">
                            <a:solidFill>
                              <a:schemeClr val="bg1"/>
                            </a:solidFill>
                            <a:effectLst/>
                            <a:latin typeface="Cambria Math"/>
                            <a:ea typeface="Calibri"/>
                            <a:cs typeface="Nazanin"/>
                          </a:rPr>
                          <m:t>𝐱</m:t>
                        </m:r>
                      </m:e>
                      <m:sub>
                        <m:r>
                          <a:rPr lang="en-US" sz="2000" b="1" i="1">
                            <a:solidFill>
                              <a:schemeClr val="bg1"/>
                            </a:solidFill>
                            <a:effectLst/>
                            <a:latin typeface="Cambria Math"/>
                            <a:ea typeface="Calibri"/>
                            <a:cs typeface="Nazanin"/>
                          </a:rPr>
                          <m:t>𝟐</m:t>
                        </m:r>
                      </m:sub>
                    </m:sSub>
                  </m:oMath>
                </a14:m>
                <a:r>
                  <a:rPr lang="fa-IR" sz="2000" b="1" dirty="0">
                    <a:solidFill>
                      <a:schemeClr val="bg1"/>
                    </a:solidFill>
                    <a:effectLst/>
                    <a:latin typeface="Calibri"/>
                    <a:ea typeface="Calibri"/>
                    <a:cs typeface="2  Titr" panose="00000700000000000000" pitchFamily="2" charset="-78"/>
                  </a:rPr>
                  <a:t> به ترتیب تعداد محصولات 1 و 2 در هر دقیقه است و </a:t>
                </a:r>
                <a:r>
                  <a:rPr lang="en-US" sz="2000" b="1" dirty="0">
                    <a:solidFill>
                      <a:schemeClr val="bg1"/>
                    </a:solidFill>
                    <a:effectLst/>
                    <a:latin typeface="Calibri"/>
                    <a:ea typeface="Calibri"/>
                    <a:cs typeface="2  Titr" panose="00000700000000000000" pitchFamily="2" charset="-78"/>
                  </a:rPr>
                  <a:t>Z</a:t>
                </a:r>
                <a:r>
                  <a:rPr lang="fa-IR" sz="2000" b="1" dirty="0">
                    <a:solidFill>
                      <a:schemeClr val="bg1"/>
                    </a:solidFill>
                    <a:effectLst/>
                    <a:latin typeface="Calibri"/>
                    <a:ea typeface="Calibri"/>
                    <a:cs typeface="2  Titr" panose="00000700000000000000" pitchFamily="2" charset="-78"/>
                  </a:rPr>
                  <a:t> نشان دهنده سود حاصل از فروش در هر دقیقه می باشد.</a:t>
                </a:r>
                <a:endParaRPr lang="en-US" sz="2000" dirty="0">
                  <a:solidFill>
                    <a:schemeClr val="bg1"/>
                  </a:solidFill>
                  <a:effectLst/>
                  <a:latin typeface="Calibri"/>
                  <a:ea typeface="Calibri"/>
                  <a:cs typeface="2  Titr" panose="00000700000000000000" pitchFamily="2" charset="-78"/>
                </a:endParaRPr>
              </a:p>
              <a:p>
                <a:pPr algn="just">
                  <a:lnSpc>
                    <a:spcPct val="200000"/>
                  </a:lnSpc>
                </a:pPr>
                <a:r>
                  <a:rPr lang="fa-IR" sz="2000" b="1" dirty="0">
                    <a:solidFill>
                      <a:schemeClr val="bg1"/>
                    </a:solidFill>
                    <a:effectLst/>
                    <a:latin typeface="Calibri"/>
                    <a:ea typeface="Calibri"/>
                    <a:cs typeface="2  Titr" panose="00000700000000000000" pitchFamily="2" charset="-78"/>
                  </a:rPr>
                  <a:t> در ادبیات تحقیق در عملیات به </a:t>
                </a:r>
                <a14:m>
                  <m:oMath xmlns:m="http://schemas.openxmlformats.org/officeDocument/2006/math">
                    <m:sSub>
                      <m:sSubPr>
                        <m:ctrlPr>
                          <a:rPr lang="en-US" sz="2000" b="1" i="1">
                            <a:solidFill>
                              <a:schemeClr val="bg1"/>
                            </a:solidFill>
                            <a:effectLst/>
                            <a:latin typeface="Cambria Math"/>
                            <a:ea typeface="Calibri"/>
                            <a:cs typeface="Nazanin"/>
                          </a:rPr>
                        </m:ctrlPr>
                      </m:sSubPr>
                      <m:e>
                        <m:r>
                          <a:rPr lang="en-US" sz="2000" b="1" i="1">
                            <a:solidFill>
                              <a:schemeClr val="bg1"/>
                            </a:solidFill>
                            <a:effectLst/>
                            <a:latin typeface="Cambria Math"/>
                            <a:ea typeface="Calibri"/>
                            <a:cs typeface="Nazanin"/>
                          </a:rPr>
                          <m:t>𝐱</m:t>
                        </m:r>
                      </m:e>
                      <m:sub>
                        <m:r>
                          <a:rPr lang="en-US" sz="2000" b="1" i="1">
                            <a:solidFill>
                              <a:schemeClr val="bg1"/>
                            </a:solidFill>
                            <a:effectLst/>
                            <a:latin typeface="Cambria Math"/>
                            <a:ea typeface="Calibri"/>
                            <a:cs typeface="Nazanin"/>
                          </a:rPr>
                          <m:t>𝟏</m:t>
                        </m:r>
                      </m:sub>
                    </m:sSub>
                  </m:oMath>
                </a14:m>
                <a:r>
                  <a:rPr lang="fa-IR" sz="2000" b="1" dirty="0">
                    <a:solidFill>
                      <a:schemeClr val="bg1"/>
                    </a:solidFill>
                    <a:effectLst/>
                    <a:latin typeface="Calibri"/>
                    <a:ea typeface="Calibri"/>
                    <a:cs typeface="2  Titr" panose="00000700000000000000" pitchFamily="2" charset="-78"/>
                  </a:rPr>
                  <a:t>و </a:t>
                </a:r>
                <a14:m>
                  <m:oMath xmlns:m="http://schemas.openxmlformats.org/officeDocument/2006/math">
                    <m:sSub>
                      <m:sSubPr>
                        <m:ctrlPr>
                          <a:rPr lang="en-US" sz="2000" b="1" i="1">
                            <a:solidFill>
                              <a:schemeClr val="bg1"/>
                            </a:solidFill>
                            <a:effectLst/>
                            <a:latin typeface="Cambria Math"/>
                            <a:ea typeface="Calibri"/>
                            <a:cs typeface="Nazanin"/>
                          </a:rPr>
                        </m:ctrlPr>
                      </m:sSubPr>
                      <m:e>
                        <m:r>
                          <a:rPr lang="en-US" sz="2000" b="1" i="1">
                            <a:solidFill>
                              <a:schemeClr val="bg1"/>
                            </a:solidFill>
                            <a:effectLst/>
                            <a:latin typeface="Cambria Math"/>
                            <a:ea typeface="Calibri"/>
                            <a:cs typeface="Nazanin"/>
                          </a:rPr>
                          <m:t>𝐱</m:t>
                        </m:r>
                      </m:e>
                      <m:sub>
                        <m:r>
                          <a:rPr lang="en-US" sz="2000" b="1" i="1">
                            <a:solidFill>
                              <a:schemeClr val="bg1"/>
                            </a:solidFill>
                            <a:effectLst/>
                            <a:latin typeface="Cambria Math"/>
                            <a:ea typeface="Calibri"/>
                            <a:cs typeface="Nazanin"/>
                          </a:rPr>
                          <m:t>𝟐</m:t>
                        </m:r>
                      </m:sub>
                    </m:sSub>
                  </m:oMath>
                </a14:m>
                <a:r>
                  <a:rPr lang="en-US" sz="2000" b="1" dirty="0">
                    <a:solidFill>
                      <a:schemeClr val="bg1"/>
                    </a:solidFill>
                    <a:effectLst/>
                    <a:latin typeface="Nazanin"/>
                    <a:ea typeface="Calibri"/>
                    <a:cs typeface="2  Titr" panose="00000700000000000000" pitchFamily="2" charset="-78"/>
                  </a:rPr>
                  <a:t> </a:t>
                </a:r>
                <a:r>
                  <a:rPr lang="fa-IR" sz="2000" b="1" dirty="0">
                    <a:solidFill>
                      <a:schemeClr val="bg1"/>
                    </a:solidFill>
                    <a:effectLst/>
                    <a:latin typeface="Calibri"/>
                    <a:ea typeface="Calibri"/>
                    <a:cs typeface="2  Titr" panose="00000700000000000000" pitchFamily="2" charset="-78"/>
                  </a:rPr>
                  <a:t>متغیرهای تصمیم گیری (</a:t>
                </a:r>
                <a:r>
                  <a:rPr lang="en-US" sz="2000" b="1" dirty="0">
                    <a:solidFill>
                      <a:schemeClr val="bg1"/>
                    </a:solidFill>
                    <a:effectLst/>
                    <a:latin typeface="Calibri"/>
                    <a:ea typeface="Calibri"/>
                    <a:cs typeface="2  Titr" panose="00000700000000000000" pitchFamily="2" charset="-78"/>
                  </a:rPr>
                  <a:t>decision variables</a:t>
                </a:r>
                <a:r>
                  <a:rPr lang="fa-IR" sz="2000" b="1" dirty="0">
                    <a:solidFill>
                      <a:schemeClr val="bg1"/>
                    </a:solidFill>
                    <a:effectLst/>
                    <a:latin typeface="Calibri"/>
                    <a:ea typeface="Calibri"/>
                    <a:cs typeface="2  Titr" panose="00000700000000000000" pitchFamily="2" charset="-78"/>
                  </a:rPr>
                  <a:t>) و </a:t>
                </a:r>
                <a:r>
                  <a:rPr lang="en-US" sz="2000" b="1" dirty="0">
                    <a:solidFill>
                      <a:schemeClr val="bg1"/>
                    </a:solidFill>
                    <a:effectLst/>
                    <a:latin typeface="Calibri"/>
                    <a:ea typeface="Calibri"/>
                    <a:cs typeface="2  Titr" panose="00000700000000000000" pitchFamily="2" charset="-78"/>
                  </a:rPr>
                  <a:t>Z</a:t>
                </a:r>
                <a:r>
                  <a:rPr lang="fa-IR" sz="2000" b="1" dirty="0">
                    <a:solidFill>
                      <a:schemeClr val="bg1"/>
                    </a:solidFill>
                    <a:effectLst/>
                    <a:latin typeface="Calibri"/>
                    <a:ea typeface="Calibri"/>
                    <a:cs typeface="2  Titr" panose="00000700000000000000" pitchFamily="2" charset="-78"/>
                  </a:rPr>
                  <a:t> را تابع هدف (</a:t>
                </a:r>
                <a:r>
                  <a:rPr lang="en-US" sz="2000" b="1" dirty="0">
                    <a:solidFill>
                      <a:schemeClr val="bg1"/>
                    </a:solidFill>
                    <a:effectLst/>
                    <a:latin typeface="Calibri"/>
                    <a:ea typeface="Calibri"/>
                    <a:cs typeface="2  Titr" panose="00000700000000000000" pitchFamily="2" charset="-78"/>
                  </a:rPr>
                  <a:t>objective function</a:t>
                </a:r>
                <a:r>
                  <a:rPr lang="fa-IR" sz="2000" b="1" dirty="0">
                    <a:solidFill>
                      <a:schemeClr val="bg1"/>
                    </a:solidFill>
                    <a:effectLst/>
                    <a:latin typeface="Calibri"/>
                    <a:ea typeface="Calibri"/>
                    <a:cs typeface="2  Titr" panose="00000700000000000000" pitchFamily="2" charset="-78"/>
                  </a:rPr>
                  <a:t>) می گویند. برای تولید هر واحد محصول1، 1 واحد از کارگاه 1 مصرف می شود که در هر دقیقه کارگاه 1تنها 4 واحد ظرفیت برای محصول جدید موجود دارد. </a:t>
                </a:r>
                <a:endParaRPr lang="en-US" sz="2000" dirty="0">
                  <a:solidFill>
                    <a:schemeClr val="bg1"/>
                  </a:solidFill>
                  <a:effectLst/>
                  <a:latin typeface="Calibri"/>
                  <a:ea typeface="Calibri"/>
                  <a:cs typeface="2  Titr" panose="00000700000000000000" pitchFamily="2" charset="-78"/>
                </a:endParaRPr>
              </a:p>
              <a:p>
                <a:endParaRPr lang="fa-IR" dirty="0">
                  <a:cs typeface="2  Titr" panose="00000700000000000000" pitchFamily="2" charset="-78"/>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09600" y="1052736"/>
                <a:ext cx="7924800" cy="4662264"/>
              </a:xfrm>
              <a:blipFill rotWithShape="1">
                <a:blip r:embed="rId2"/>
                <a:stretch>
                  <a:fillRect l="-1385"/>
                </a:stretch>
              </a:blipFill>
            </p:spPr>
            <p:txBody>
              <a:bodyPr/>
              <a:lstStyle/>
              <a:p>
                <a:r>
                  <a:rPr lang="fa-IR">
                    <a:noFill/>
                  </a:rPr>
                  <a:t> </a:t>
                </a:r>
              </a:p>
            </p:txBody>
          </p:sp>
        </mc:Fallback>
      </mc:AlternateContent>
    </p:spTree>
    <p:extLst>
      <p:ext uri="{BB962C8B-B14F-4D97-AF65-F5344CB8AC3E}">
        <p14:creationId xmlns:p14="http://schemas.microsoft.com/office/powerpoint/2010/main" val="259390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11560" y="260648"/>
                <a:ext cx="8229600" cy="4709160"/>
              </a:xfrm>
            </p:spPr>
            <p:txBody>
              <a:bodyPr/>
              <a:lstStyle/>
              <a:p>
                <a:pPr algn="just">
                  <a:lnSpc>
                    <a:spcPct val="200000"/>
                  </a:lnSpc>
                </a:pPr>
                <a:r>
                  <a:rPr lang="fa-IR" sz="2400" b="1" dirty="0" smtClean="0">
                    <a:solidFill>
                      <a:schemeClr val="bg1"/>
                    </a:solidFill>
                    <a:cs typeface="2  Titr" pitchFamily="2" charset="-78"/>
                  </a:rPr>
                  <a:t>این محدودیت به صورت جبری </a:t>
                </a:r>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𝐱</m:t>
                        </m:r>
                      </m:e>
                      <m:sub>
                        <m:r>
                          <a:rPr lang="en-US" sz="2400" b="1" i="1">
                            <a:solidFill>
                              <a:schemeClr val="bg1"/>
                            </a:solidFill>
                            <a:latin typeface="Cambria Math"/>
                          </a:rPr>
                          <m:t>𝟏</m:t>
                        </m:r>
                      </m:sub>
                    </m:sSub>
                    <m:r>
                      <a:rPr lang="en-US" sz="2400" b="1">
                        <a:solidFill>
                          <a:schemeClr val="bg1"/>
                        </a:solidFill>
                        <a:latin typeface="Cambria Math"/>
                      </a:rPr>
                      <m:t>≤</m:t>
                    </m:r>
                    <m:r>
                      <a:rPr lang="en-US" sz="2400" b="1" i="1">
                        <a:solidFill>
                          <a:schemeClr val="bg1"/>
                        </a:solidFill>
                        <a:latin typeface="Cambria Math"/>
                      </a:rPr>
                      <m:t>𝟒</m:t>
                    </m:r>
                  </m:oMath>
                </a14:m>
                <a:r>
                  <a:rPr lang="fa-IR" sz="2400" b="1" dirty="0">
                    <a:solidFill>
                      <a:schemeClr val="bg1"/>
                    </a:solidFill>
                    <a:cs typeface="2  Titr" pitchFamily="2" charset="-78"/>
                  </a:rPr>
                  <a:t> نمایش داده می شود. به طور مشابه برای کارگاه شماره2، محدودیت </a:t>
                </a:r>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𝟐𝐱</m:t>
                        </m:r>
                      </m:e>
                      <m:sub>
                        <m:r>
                          <a:rPr lang="en-US" sz="2400" b="1" i="1">
                            <a:solidFill>
                              <a:schemeClr val="bg1"/>
                            </a:solidFill>
                            <a:latin typeface="Cambria Math"/>
                          </a:rPr>
                          <m:t>𝟐</m:t>
                        </m:r>
                      </m:sub>
                    </m:sSub>
                    <m:r>
                      <a:rPr lang="fa-IR" sz="2400">
                        <a:solidFill>
                          <a:schemeClr val="bg1"/>
                        </a:solidFill>
                        <a:latin typeface="Cambria Math"/>
                      </a:rPr>
                      <m:t>≤</m:t>
                    </m:r>
                    <m:r>
                      <a:rPr lang="en-US" sz="2400" b="1" i="1">
                        <a:solidFill>
                          <a:schemeClr val="bg1"/>
                        </a:solidFill>
                        <a:latin typeface="Cambria Math"/>
                      </a:rPr>
                      <m:t>𝟏𝟐</m:t>
                    </m:r>
                  </m:oMath>
                </a14:m>
                <a:r>
                  <a:rPr lang="fa-IR" sz="2400" b="1" dirty="0">
                    <a:solidFill>
                      <a:schemeClr val="bg1"/>
                    </a:solidFill>
                    <a:cs typeface="2  Titr" pitchFamily="2" charset="-78"/>
                  </a:rPr>
                  <a:t> بـرای محصول 2 مـورد نیاز است. ظرفیت کارگــاه3 تـوسط هر دو محصـول استفاده می شـود که باعث محـدودیت..... </a:t>
                </a:r>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𝟑𝐱</m:t>
                        </m:r>
                      </m:e>
                      <m:sub>
                        <m:r>
                          <a:rPr lang="en-US" sz="2400" b="1" i="1">
                            <a:solidFill>
                              <a:schemeClr val="bg1"/>
                            </a:solidFill>
                            <a:latin typeface="Cambria Math"/>
                          </a:rPr>
                          <m:t>𝟏</m:t>
                        </m:r>
                      </m:sub>
                    </m:sSub>
                    <m:r>
                      <a:rPr lang="en-US" sz="2400" b="1">
                        <a:solidFill>
                          <a:schemeClr val="bg1"/>
                        </a:solidFill>
                        <a:latin typeface="Cambria Math"/>
                      </a:rPr>
                      <m:t>+</m:t>
                    </m:r>
                    <m:sSub>
                      <m:sSubPr>
                        <m:ctrlPr>
                          <a:rPr lang="en-US" sz="2400" b="1" i="1">
                            <a:solidFill>
                              <a:schemeClr val="bg1"/>
                            </a:solidFill>
                            <a:latin typeface="Cambria Math"/>
                          </a:rPr>
                        </m:ctrlPr>
                      </m:sSubPr>
                      <m:e>
                        <m:r>
                          <a:rPr lang="en-US" sz="2400" b="1" i="1">
                            <a:solidFill>
                              <a:schemeClr val="bg1"/>
                            </a:solidFill>
                            <a:latin typeface="Cambria Math"/>
                          </a:rPr>
                          <m:t>𝟐𝐱</m:t>
                        </m:r>
                      </m:e>
                      <m:sub>
                        <m:r>
                          <a:rPr lang="en-US" sz="2400" b="1" i="1">
                            <a:solidFill>
                              <a:schemeClr val="bg1"/>
                            </a:solidFill>
                            <a:latin typeface="Cambria Math"/>
                          </a:rPr>
                          <m:t>𝟐</m:t>
                        </m:r>
                      </m:sub>
                    </m:sSub>
                    <m:r>
                      <a:rPr lang="en-US" sz="2400" b="1">
                        <a:solidFill>
                          <a:schemeClr val="bg1"/>
                        </a:solidFill>
                        <a:latin typeface="Cambria Math"/>
                      </a:rPr>
                      <m:t>≤</m:t>
                    </m:r>
                    <m:r>
                      <a:rPr lang="en-US" sz="2400" b="1" i="1">
                        <a:solidFill>
                          <a:schemeClr val="bg1"/>
                        </a:solidFill>
                        <a:latin typeface="Cambria Math"/>
                      </a:rPr>
                      <m:t>𝟏𝟖</m:t>
                    </m:r>
                  </m:oMath>
                </a14:m>
                <a:r>
                  <a:rPr lang="fa-IR" sz="2400" b="1" dirty="0">
                    <a:solidFill>
                      <a:schemeClr val="bg1"/>
                    </a:solidFill>
                    <a:cs typeface="2  Titr" pitchFamily="2" charset="-78"/>
                  </a:rPr>
                  <a:t> می شود. چون محصول ها نمی توانند منفی باشند، متغیرهای تصمیم گیری نامنفی هستند و نمایش ریاضی آن به صورت </a:t>
                </a:r>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𝐱</m:t>
                        </m:r>
                      </m:e>
                      <m:sub>
                        <m:r>
                          <a:rPr lang="en-US" sz="2400" b="1" i="1">
                            <a:solidFill>
                              <a:schemeClr val="bg1"/>
                            </a:solidFill>
                            <a:latin typeface="Cambria Math"/>
                          </a:rPr>
                          <m:t>𝟏</m:t>
                        </m:r>
                      </m:sub>
                    </m:sSub>
                    <m:r>
                      <a:rPr lang="fa-IR" sz="2400">
                        <a:solidFill>
                          <a:schemeClr val="bg1"/>
                        </a:solidFill>
                        <a:latin typeface="Cambria Math"/>
                      </a:rPr>
                      <m:t>≥</m:t>
                    </m:r>
                    <m:r>
                      <a:rPr lang="en-US" sz="2400" b="1" i="1">
                        <a:solidFill>
                          <a:schemeClr val="bg1"/>
                        </a:solidFill>
                        <a:latin typeface="Cambria Math"/>
                      </a:rPr>
                      <m:t>𝟎</m:t>
                    </m:r>
                  </m:oMath>
                </a14:m>
                <a:r>
                  <a:rPr lang="fa-IR" sz="2400" b="1" dirty="0">
                    <a:solidFill>
                      <a:schemeClr val="bg1"/>
                    </a:solidFill>
                    <a:cs typeface="2  Titr" pitchFamily="2" charset="-78"/>
                  </a:rPr>
                  <a:t>و </a:t>
                </a:r>
                <a14:m>
                  <m:oMath xmlns:m="http://schemas.openxmlformats.org/officeDocument/2006/math">
                    <m:sSub>
                      <m:sSubPr>
                        <m:ctrlPr>
                          <a:rPr lang="en-US" sz="2400" b="1" i="1">
                            <a:solidFill>
                              <a:schemeClr val="bg1"/>
                            </a:solidFill>
                            <a:latin typeface="Cambria Math"/>
                          </a:rPr>
                        </m:ctrlPr>
                      </m:sSubPr>
                      <m:e>
                        <m:r>
                          <a:rPr lang="en-US" sz="2400" b="1" i="1">
                            <a:solidFill>
                              <a:schemeClr val="bg1"/>
                            </a:solidFill>
                            <a:latin typeface="Cambria Math"/>
                          </a:rPr>
                          <m:t>𝐱</m:t>
                        </m:r>
                      </m:e>
                      <m:sub>
                        <m:r>
                          <a:rPr lang="en-US" sz="2400" b="1" i="1">
                            <a:solidFill>
                              <a:schemeClr val="bg1"/>
                            </a:solidFill>
                            <a:latin typeface="Cambria Math"/>
                          </a:rPr>
                          <m:t>𝟐</m:t>
                        </m:r>
                      </m:sub>
                    </m:sSub>
                    <m:r>
                      <a:rPr lang="fa-IR" sz="2400">
                        <a:solidFill>
                          <a:schemeClr val="bg1"/>
                        </a:solidFill>
                        <a:latin typeface="Cambria Math"/>
                      </a:rPr>
                      <m:t>≥</m:t>
                    </m:r>
                    <m:r>
                      <a:rPr lang="en-US" sz="2400" b="1" i="1">
                        <a:solidFill>
                          <a:schemeClr val="bg1"/>
                        </a:solidFill>
                        <a:latin typeface="Cambria Math"/>
                      </a:rPr>
                      <m:t>𝟎</m:t>
                    </m:r>
                  </m:oMath>
                </a14:m>
                <a:r>
                  <a:rPr lang="fa-IR" sz="2400" b="1" dirty="0">
                    <a:solidFill>
                      <a:schemeClr val="bg1"/>
                    </a:solidFill>
                    <a:cs typeface="2  Titr" pitchFamily="2" charset="-78"/>
                  </a:rPr>
                  <a:t> می شود. به طور خلاصه نمایش ریاضی مدل برنامه ریزی خطی این مسئله به صورت زیر می شود. </a:t>
                </a:r>
                <a:endParaRPr lang="en-US" sz="2400" dirty="0">
                  <a:solidFill>
                    <a:schemeClr val="bg1"/>
                  </a:solidFill>
                  <a:cs typeface="2  Titr" pitchFamily="2" charset="-78"/>
                </a:endParaRPr>
              </a:p>
              <a:p>
                <a:endParaRPr lang="fa-I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11560" y="260648"/>
                <a:ext cx="8229600" cy="4709160"/>
              </a:xfrm>
              <a:blipFill rotWithShape="1">
                <a:blip r:embed="rId2"/>
                <a:stretch>
                  <a:fillRect l="-1926" b="-40803"/>
                </a:stretch>
              </a:blipFill>
            </p:spPr>
            <p:txBody>
              <a:bodyPr/>
              <a:lstStyle/>
              <a:p>
                <a:r>
                  <a:rPr lang="fa-IR">
                    <a:noFill/>
                  </a:rPr>
                  <a:t> </a:t>
                </a:r>
              </a:p>
            </p:txBody>
          </p:sp>
        </mc:Fallback>
      </mc:AlternateContent>
    </p:spTree>
    <p:extLst>
      <p:ext uri="{BB962C8B-B14F-4D97-AF65-F5344CB8AC3E}">
        <p14:creationId xmlns:p14="http://schemas.microsoft.com/office/powerpoint/2010/main" val="28020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23528" y="620688"/>
                <a:ext cx="8229600" cy="4709160"/>
              </a:xfrm>
            </p:spPr>
            <p:txBody>
              <a:bodyPr>
                <a:normAutofit fontScale="85000" lnSpcReduction="10000"/>
              </a:bodyPr>
              <a:lstStyle/>
              <a:p>
                <a:pPr algn="l">
                  <a:lnSpc>
                    <a:spcPct val="200000"/>
                  </a:lnSpc>
                  <a:buFont typeface="Wingdings" pitchFamily="2" charset="2"/>
                  <a:buChar char="ü"/>
                </a:pPr>
                <a14:m>
                  <m:oMath xmlns:m="http://schemas.openxmlformats.org/officeDocument/2006/math">
                    <m:r>
                      <a:rPr lang="en-US" b="1" i="1" smtClean="0">
                        <a:solidFill>
                          <a:srgbClr val="002060"/>
                        </a:solidFill>
                        <a:effectLst>
                          <a:outerShdw blurRad="38100" dist="38100" dir="2700000" algn="tl">
                            <a:srgbClr val="000000">
                              <a:alpha val="43137"/>
                            </a:srgbClr>
                          </a:outerShdw>
                        </a:effectLst>
                        <a:latin typeface="Cambria Math"/>
                      </a:rPr>
                      <m:t>𝑴𝒂𝒙</m:t>
                    </m:r>
                    <m:r>
                      <a:rPr lang="en-US" b="1">
                        <a:solidFill>
                          <a:srgbClr val="002060"/>
                        </a:solidFill>
                        <a:effectLst>
                          <a:outerShdw blurRad="38100" dist="38100" dir="2700000" algn="tl">
                            <a:srgbClr val="000000">
                              <a:alpha val="43137"/>
                            </a:srgbClr>
                          </a:outerShdw>
                        </a:effectLst>
                        <a:latin typeface="Cambria Math"/>
                      </a:rPr>
                      <m:t>     </m:t>
                    </m:r>
                    <m:r>
                      <a:rPr lang="en-US" b="1" i="1">
                        <a:solidFill>
                          <a:srgbClr val="002060"/>
                        </a:solidFill>
                        <a:effectLst>
                          <a:outerShdw blurRad="38100" dist="38100" dir="2700000" algn="tl">
                            <a:srgbClr val="000000">
                              <a:alpha val="43137"/>
                            </a:srgbClr>
                          </a:outerShdw>
                        </a:effectLst>
                        <a:latin typeface="Cambria Math"/>
                      </a:rPr>
                      <m:t>𝒁</m:t>
                    </m:r>
                    <m:r>
                      <a:rPr lang="en-US" b="1">
                        <a:solidFill>
                          <a:srgbClr val="002060"/>
                        </a:solidFill>
                        <a:effectLst>
                          <a:outerShdw blurRad="38100" dist="38100" dir="2700000" algn="tl">
                            <a:srgbClr val="000000">
                              <a:alpha val="43137"/>
                            </a:srgbClr>
                          </a:outerShdw>
                        </a:effectLst>
                        <a:latin typeface="Cambria Math"/>
                      </a:rPr>
                      <m:t>=</m:t>
                    </m:r>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𝟑</m:t>
                        </m:r>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𝟏</m:t>
                        </m:r>
                      </m:sub>
                    </m:sSub>
                    <m:r>
                      <a:rPr lang="en-US" b="1">
                        <a:solidFill>
                          <a:srgbClr val="002060"/>
                        </a:solidFill>
                        <a:effectLst>
                          <a:outerShdw blurRad="38100" dist="38100" dir="2700000" algn="tl">
                            <a:srgbClr val="000000">
                              <a:alpha val="43137"/>
                            </a:srgbClr>
                          </a:outerShdw>
                        </a:effectLst>
                        <a:latin typeface="Cambria Math"/>
                      </a:rPr>
                      <m:t>+</m:t>
                    </m:r>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𝟓</m:t>
                        </m:r>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𝟐</m:t>
                        </m:r>
                      </m:sub>
                    </m:sSub>
                  </m:oMath>
                </a14:m>
                <a:endParaRPr lang="en-US" b="1" dirty="0">
                  <a:solidFill>
                    <a:srgbClr val="002060"/>
                  </a:solidFill>
                  <a:effectLst>
                    <a:outerShdw blurRad="38100" dist="38100" dir="2700000" algn="tl">
                      <a:srgbClr val="000000">
                        <a:alpha val="43137"/>
                      </a:srgbClr>
                    </a:outerShdw>
                  </a:effectLst>
                  <a:cs typeface="2  Titr" panose="00000700000000000000" pitchFamily="2" charset="-78"/>
                </a:endParaRPr>
              </a:p>
              <a:p>
                <a:pPr algn="l" rtl="0">
                  <a:lnSpc>
                    <a:spcPct val="200000"/>
                  </a:lnSpc>
                  <a:buFont typeface="Wingdings" pitchFamily="2" charset="2"/>
                  <a:buChar char="ü"/>
                </a:pPr>
                <a:r>
                  <a:rPr lang="en-US" b="1" dirty="0">
                    <a:solidFill>
                      <a:srgbClr val="002060"/>
                    </a:solidFill>
                    <a:effectLst>
                      <a:outerShdw blurRad="38100" dist="38100" dir="2700000" algn="tl">
                        <a:srgbClr val="000000">
                          <a:alpha val="43137"/>
                        </a:srgbClr>
                      </a:outerShdw>
                    </a:effectLst>
                    <a:cs typeface="2  Titr" panose="00000700000000000000" pitchFamily="2" charset="-78"/>
                  </a:rPr>
                  <a:t>s.t:     </a:t>
                </a:r>
                <a:endParaRPr lang="en-US" b="1" dirty="0" smtClean="0">
                  <a:solidFill>
                    <a:srgbClr val="002060"/>
                  </a:solidFill>
                  <a:effectLst>
                    <a:outerShdw blurRad="38100" dist="38100" dir="2700000" algn="tl">
                      <a:srgbClr val="000000">
                        <a:alpha val="43137"/>
                      </a:srgbClr>
                    </a:outerShdw>
                  </a:effectLst>
                  <a:cs typeface="2  Titr" panose="00000700000000000000" pitchFamily="2" charset="-78"/>
                </a:endParaRPr>
              </a:p>
              <a:p>
                <a:pPr algn="l" rtl="0">
                  <a:lnSpc>
                    <a:spcPct val="200000"/>
                  </a:lnSpc>
                  <a:buFont typeface="Wingdings" pitchFamily="2" charset="2"/>
                  <a:buChar char="ü"/>
                </a:pPr>
                <a:r>
                  <a:rPr lang="en-US" b="1" dirty="0" smtClean="0">
                    <a:solidFill>
                      <a:srgbClr val="002060"/>
                    </a:solidFill>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𝟏</m:t>
                        </m:r>
                      </m:sub>
                    </m:sSub>
                    <m:r>
                      <a:rPr lang="en-US" b="1">
                        <a:solidFill>
                          <a:srgbClr val="002060"/>
                        </a:solidFill>
                        <a:effectLst>
                          <a:outerShdw blurRad="38100" dist="38100" dir="2700000" algn="tl">
                            <a:srgbClr val="000000">
                              <a:alpha val="43137"/>
                            </a:srgbClr>
                          </a:outerShdw>
                        </a:effectLst>
                        <a:latin typeface="Cambria Math"/>
                      </a:rPr>
                      <m:t>≤</m:t>
                    </m:r>
                    <m:r>
                      <a:rPr lang="en-US" b="1" i="1">
                        <a:solidFill>
                          <a:srgbClr val="002060"/>
                        </a:solidFill>
                        <a:effectLst>
                          <a:outerShdw blurRad="38100" dist="38100" dir="2700000" algn="tl">
                            <a:srgbClr val="000000">
                              <a:alpha val="43137"/>
                            </a:srgbClr>
                          </a:outerShdw>
                        </a:effectLst>
                        <a:latin typeface="Cambria Math"/>
                      </a:rPr>
                      <m:t>𝟒</m:t>
                    </m:r>
                    <m:r>
                      <a:rPr lang="en-US" b="1">
                        <a:solidFill>
                          <a:srgbClr val="002060"/>
                        </a:solidFill>
                        <a:effectLst>
                          <a:outerShdw blurRad="38100" dist="38100" dir="2700000" algn="tl">
                            <a:srgbClr val="000000">
                              <a:alpha val="43137"/>
                            </a:srgbClr>
                          </a:outerShdw>
                        </a:effectLst>
                        <a:latin typeface="Cambria Math"/>
                      </a:rPr>
                      <m:t>     </m:t>
                    </m:r>
                  </m:oMath>
                </a14:m>
                <a:endParaRPr lang="en-US" b="1" dirty="0">
                  <a:solidFill>
                    <a:srgbClr val="002060"/>
                  </a:solidFill>
                  <a:effectLst>
                    <a:outerShdw blurRad="38100" dist="38100" dir="2700000" algn="tl">
                      <a:srgbClr val="000000">
                        <a:alpha val="43137"/>
                      </a:srgbClr>
                    </a:outerShdw>
                  </a:effectLst>
                  <a:cs typeface="2  Titr" panose="00000700000000000000" pitchFamily="2" charset="-78"/>
                </a:endParaRPr>
              </a:p>
              <a:p>
                <a:pPr algn="l" rtl="0">
                  <a:lnSpc>
                    <a:spcPct val="200000"/>
                  </a:lnSpc>
                  <a:buFont typeface="Wingdings" pitchFamily="2" charset="2"/>
                  <a:buChar char="ü"/>
                </a:pPr>
                <a14:m>
                  <m:oMath xmlns:m="http://schemas.openxmlformats.org/officeDocument/2006/math">
                    <m:r>
                      <a:rPr lang="en-US" b="1">
                        <a:solidFill>
                          <a:srgbClr val="002060"/>
                        </a:solidFill>
                        <a:effectLst>
                          <a:outerShdw blurRad="38100" dist="38100" dir="2700000" algn="tl">
                            <a:srgbClr val="000000">
                              <a:alpha val="43137"/>
                            </a:srgbClr>
                          </a:outerShdw>
                        </a:effectLst>
                        <a:latin typeface="Cambria Math"/>
                      </a:rPr>
                      <m:t>             </m:t>
                    </m:r>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𝟐</m:t>
                        </m:r>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𝟐</m:t>
                        </m:r>
                      </m:sub>
                    </m:sSub>
                    <m:r>
                      <a:rPr lang="en-US" b="1">
                        <a:solidFill>
                          <a:srgbClr val="002060"/>
                        </a:solidFill>
                        <a:effectLst>
                          <a:outerShdw blurRad="38100" dist="38100" dir="2700000" algn="tl">
                            <a:srgbClr val="000000">
                              <a:alpha val="43137"/>
                            </a:srgbClr>
                          </a:outerShdw>
                        </a:effectLst>
                        <a:latin typeface="Cambria Math"/>
                      </a:rPr>
                      <m:t>≤</m:t>
                    </m:r>
                    <m:r>
                      <a:rPr lang="en-US" b="1" i="1">
                        <a:solidFill>
                          <a:srgbClr val="002060"/>
                        </a:solidFill>
                        <a:effectLst>
                          <a:outerShdw blurRad="38100" dist="38100" dir="2700000" algn="tl">
                            <a:srgbClr val="000000">
                              <a:alpha val="43137"/>
                            </a:srgbClr>
                          </a:outerShdw>
                        </a:effectLst>
                        <a:latin typeface="Cambria Math"/>
                      </a:rPr>
                      <m:t>𝟏𝟐</m:t>
                    </m:r>
                    <m:r>
                      <a:rPr lang="en-US" b="1">
                        <a:solidFill>
                          <a:srgbClr val="002060"/>
                        </a:solidFill>
                        <a:effectLst>
                          <a:outerShdw blurRad="38100" dist="38100" dir="2700000" algn="tl">
                            <a:srgbClr val="000000">
                              <a:alpha val="43137"/>
                            </a:srgbClr>
                          </a:outerShdw>
                        </a:effectLst>
                        <a:latin typeface="Cambria Math"/>
                      </a:rPr>
                      <m:t>    </m:t>
                    </m:r>
                  </m:oMath>
                </a14:m>
                <a:endParaRPr lang="en-US" b="1" dirty="0">
                  <a:solidFill>
                    <a:srgbClr val="002060"/>
                  </a:solidFill>
                  <a:effectLst>
                    <a:outerShdw blurRad="38100" dist="38100" dir="2700000" algn="tl">
                      <a:srgbClr val="000000">
                        <a:alpha val="43137"/>
                      </a:srgbClr>
                    </a:outerShdw>
                  </a:effectLst>
                  <a:cs typeface="2  Titr" panose="00000700000000000000" pitchFamily="2" charset="-78"/>
                </a:endParaRPr>
              </a:p>
              <a:p>
                <a:pPr algn="l" rtl="0">
                  <a:lnSpc>
                    <a:spcPct val="200000"/>
                  </a:lnSpc>
                  <a:buFont typeface="Wingdings" pitchFamily="2" charset="2"/>
                  <a:buChar char="ü"/>
                </a:pPr>
                <a14:m>
                  <m:oMath xmlns:m="http://schemas.openxmlformats.org/officeDocument/2006/math">
                    <m:r>
                      <a:rPr lang="en-US" b="1">
                        <a:solidFill>
                          <a:srgbClr val="002060"/>
                        </a:solidFill>
                        <a:effectLst>
                          <a:outerShdw blurRad="38100" dist="38100" dir="2700000" algn="tl">
                            <a:srgbClr val="000000">
                              <a:alpha val="43137"/>
                            </a:srgbClr>
                          </a:outerShdw>
                        </a:effectLst>
                        <a:latin typeface="Cambria Math"/>
                      </a:rPr>
                      <m:t>           </m:t>
                    </m:r>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𝟑</m:t>
                        </m:r>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𝟏</m:t>
                        </m:r>
                      </m:sub>
                    </m:sSub>
                    <m:r>
                      <a:rPr lang="en-US" b="1">
                        <a:solidFill>
                          <a:srgbClr val="002060"/>
                        </a:solidFill>
                        <a:effectLst>
                          <a:outerShdw blurRad="38100" dist="38100" dir="2700000" algn="tl">
                            <a:srgbClr val="000000">
                              <a:alpha val="43137"/>
                            </a:srgbClr>
                          </a:outerShdw>
                        </a:effectLst>
                        <a:latin typeface="Cambria Math"/>
                      </a:rPr>
                      <m:t>+</m:t>
                    </m:r>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𝟐</m:t>
                        </m:r>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𝟐</m:t>
                        </m:r>
                      </m:sub>
                    </m:sSub>
                    <m:r>
                      <a:rPr lang="en-US" b="1">
                        <a:solidFill>
                          <a:srgbClr val="002060"/>
                        </a:solidFill>
                        <a:effectLst>
                          <a:outerShdw blurRad="38100" dist="38100" dir="2700000" algn="tl">
                            <a:srgbClr val="000000">
                              <a:alpha val="43137"/>
                            </a:srgbClr>
                          </a:outerShdw>
                        </a:effectLst>
                        <a:latin typeface="Cambria Math"/>
                      </a:rPr>
                      <m:t> ≤</m:t>
                    </m:r>
                    <m:r>
                      <a:rPr lang="en-US" b="1" i="1">
                        <a:solidFill>
                          <a:srgbClr val="002060"/>
                        </a:solidFill>
                        <a:effectLst>
                          <a:outerShdw blurRad="38100" dist="38100" dir="2700000" algn="tl">
                            <a:srgbClr val="000000">
                              <a:alpha val="43137"/>
                            </a:srgbClr>
                          </a:outerShdw>
                        </a:effectLst>
                        <a:latin typeface="Cambria Math"/>
                      </a:rPr>
                      <m:t>𝟏𝟖</m:t>
                    </m:r>
                    <m:r>
                      <a:rPr lang="en-US" b="1">
                        <a:solidFill>
                          <a:srgbClr val="002060"/>
                        </a:solidFill>
                        <a:effectLst>
                          <a:outerShdw blurRad="38100" dist="38100" dir="2700000" algn="tl">
                            <a:srgbClr val="000000">
                              <a:alpha val="43137"/>
                            </a:srgbClr>
                          </a:outerShdw>
                        </a:effectLst>
                        <a:latin typeface="Cambria Math"/>
                      </a:rPr>
                      <m:t>   </m:t>
                    </m:r>
                  </m:oMath>
                </a14:m>
                <a:endParaRPr lang="en-US" b="1" dirty="0">
                  <a:solidFill>
                    <a:srgbClr val="002060"/>
                  </a:solidFill>
                  <a:effectLst>
                    <a:outerShdw blurRad="38100" dist="38100" dir="2700000" algn="tl">
                      <a:srgbClr val="000000">
                        <a:alpha val="43137"/>
                      </a:srgbClr>
                    </a:outerShdw>
                  </a:effectLst>
                  <a:cs typeface="2  Titr" panose="00000700000000000000" pitchFamily="2" charset="-78"/>
                </a:endParaRPr>
              </a:p>
              <a:p>
                <a:pPr algn="l" rtl="0">
                  <a:lnSpc>
                    <a:spcPct val="200000"/>
                  </a:lnSpc>
                  <a:buFont typeface="Wingdings" pitchFamily="2" charset="2"/>
                  <a:buChar char="ü"/>
                </a:pPr>
                <a14:m>
                  <m:oMath xmlns:m="http://schemas.openxmlformats.org/officeDocument/2006/math">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a:solidFill>
                              <a:srgbClr val="002060"/>
                            </a:solidFill>
                            <a:effectLst>
                              <a:outerShdw blurRad="38100" dist="38100" dir="2700000" algn="tl">
                                <a:srgbClr val="000000">
                                  <a:alpha val="43137"/>
                                </a:srgbClr>
                              </a:outerShdw>
                            </a:effectLst>
                            <a:latin typeface="Cambria Math"/>
                          </a:rPr>
                          <m:t>           </m:t>
                        </m:r>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𝟏</m:t>
                        </m:r>
                      </m:sub>
                    </m:sSub>
                    <m:r>
                      <a:rPr lang="en-US" b="1">
                        <a:solidFill>
                          <a:srgbClr val="002060"/>
                        </a:solidFill>
                        <a:effectLst>
                          <a:outerShdw blurRad="38100" dist="38100" dir="2700000" algn="tl">
                            <a:srgbClr val="000000">
                              <a:alpha val="43137"/>
                            </a:srgbClr>
                          </a:outerShdw>
                        </a:effectLst>
                        <a:latin typeface="Cambria Math"/>
                      </a:rPr>
                      <m:t>≥</m:t>
                    </m:r>
                    <m:r>
                      <a:rPr lang="en-US" b="1" i="1">
                        <a:solidFill>
                          <a:srgbClr val="002060"/>
                        </a:solidFill>
                        <a:effectLst>
                          <a:outerShdw blurRad="38100" dist="38100" dir="2700000" algn="tl">
                            <a:srgbClr val="000000">
                              <a:alpha val="43137"/>
                            </a:srgbClr>
                          </a:outerShdw>
                        </a:effectLst>
                        <a:latin typeface="Cambria Math"/>
                      </a:rPr>
                      <m:t>𝟎</m:t>
                    </m:r>
                    <m:r>
                      <a:rPr lang="en-US" b="1">
                        <a:solidFill>
                          <a:srgbClr val="002060"/>
                        </a:solidFill>
                        <a:effectLst>
                          <a:outerShdw blurRad="38100" dist="38100" dir="2700000" algn="tl">
                            <a:srgbClr val="000000">
                              <a:alpha val="43137"/>
                            </a:srgbClr>
                          </a:outerShdw>
                        </a:effectLst>
                        <a:latin typeface="Cambria Math"/>
                      </a:rPr>
                      <m:t> ,</m:t>
                    </m:r>
                    <m:sSub>
                      <m:sSubPr>
                        <m:ctrlPr>
                          <a:rPr lang="en-US" b="1" i="1">
                            <a:solidFill>
                              <a:srgbClr val="002060"/>
                            </a:solidFill>
                            <a:effectLst>
                              <a:outerShdw blurRad="38100" dist="38100" dir="2700000" algn="tl">
                                <a:srgbClr val="000000">
                                  <a:alpha val="43137"/>
                                </a:srgbClr>
                              </a:outerShdw>
                            </a:effectLst>
                            <a:latin typeface="Cambria Math"/>
                          </a:rPr>
                        </m:ctrlPr>
                      </m:sSubPr>
                      <m:e>
                        <m:r>
                          <a:rPr lang="en-US" b="1" i="1">
                            <a:solidFill>
                              <a:srgbClr val="002060"/>
                            </a:solidFill>
                            <a:effectLst>
                              <a:outerShdw blurRad="38100" dist="38100" dir="2700000" algn="tl">
                                <a:srgbClr val="000000">
                                  <a:alpha val="43137"/>
                                </a:srgbClr>
                              </a:outerShdw>
                            </a:effectLst>
                            <a:latin typeface="Cambria Math"/>
                          </a:rPr>
                          <m:t>𝒙</m:t>
                        </m:r>
                      </m:e>
                      <m:sub>
                        <m:r>
                          <a:rPr lang="en-US" b="1" i="1">
                            <a:solidFill>
                              <a:srgbClr val="002060"/>
                            </a:solidFill>
                            <a:effectLst>
                              <a:outerShdw blurRad="38100" dist="38100" dir="2700000" algn="tl">
                                <a:srgbClr val="000000">
                                  <a:alpha val="43137"/>
                                </a:srgbClr>
                              </a:outerShdw>
                            </a:effectLst>
                            <a:latin typeface="Cambria Math"/>
                          </a:rPr>
                          <m:t>𝟐</m:t>
                        </m:r>
                      </m:sub>
                    </m:sSub>
                    <m:r>
                      <a:rPr lang="en-US" b="1">
                        <a:solidFill>
                          <a:srgbClr val="002060"/>
                        </a:solidFill>
                        <a:effectLst>
                          <a:outerShdw blurRad="38100" dist="38100" dir="2700000" algn="tl">
                            <a:srgbClr val="000000">
                              <a:alpha val="43137"/>
                            </a:srgbClr>
                          </a:outerShdw>
                        </a:effectLst>
                        <a:latin typeface="Cambria Math"/>
                      </a:rPr>
                      <m:t>≥</m:t>
                    </m:r>
                    <m:r>
                      <a:rPr lang="en-US" b="1" i="1">
                        <a:solidFill>
                          <a:srgbClr val="002060"/>
                        </a:solidFill>
                        <a:effectLst>
                          <a:outerShdw blurRad="38100" dist="38100" dir="2700000" algn="tl">
                            <a:srgbClr val="000000">
                              <a:alpha val="43137"/>
                            </a:srgbClr>
                          </a:outerShdw>
                        </a:effectLst>
                        <a:latin typeface="Cambria Math"/>
                      </a:rPr>
                      <m:t>𝟎</m:t>
                    </m:r>
                  </m:oMath>
                </a14:m>
                <a:endParaRPr lang="en-US" b="1" dirty="0">
                  <a:solidFill>
                    <a:srgbClr val="002060"/>
                  </a:solidFill>
                  <a:effectLst>
                    <a:outerShdw blurRad="38100" dist="38100" dir="2700000" algn="tl">
                      <a:srgbClr val="000000">
                        <a:alpha val="43137"/>
                      </a:srgbClr>
                    </a:outerShdw>
                  </a:effectLst>
                  <a:cs typeface="2  Titr" panose="00000700000000000000" pitchFamily="2" charset="-78"/>
                </a:endParaRPr>
              </a:p>
              <a:p>
                <a:pPr algn="l">
                  <a:buFont typeface="Wingdings" pitchFamily="2" charset="2"/>
                  <a:buChar char="ü"/>
                </a:pPr>
                <a:endParaRPr lang="en-US" dirty="0"/>
              </a:p>
              <a:p>
                <a:pPr algn="l">
                  <a:buFont typeface="Wingdings" pitchFamily="2" charset="2"/>
                  <a:buChar char="ü"/>
                </a:pPr>
                <a:endParaRPr lang="fa-I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23528" y="620688"/>
                <a:ext cx="8229600" cy="4709160"/>
              </a:xfrm>
              <a:blipFill rotWithShape="1">
                <a:blip r:embed="rId2"/>
                <a:stretch>
                  <a:fillRect l="-148"/>
                </a:stretch>
              </a:blipFill>
            </p:spPr>
            <p:txBody>
              <a:bodyPr/>
              <a:lstStyle/>
              <a:p>
                <a:r>
                  <a:rPr lang="fa-IR">
                    <a:noFill/>
                  </a:rPr>
                  <a:t> </a:t>
                </a:r>
              </a:p>
            </p:txBody>
          </p:sp>
        </mc:Fallback>
      </mc:AlternateContent>
    </p:spTree>
    <p:extLst>
      <p:ext uri="{BB962C8B-B14F-4D97-AF65-F5344CB8AC3E}">
        <p14:creationId xmlns:p14="http://schemas.microsoft.com/office/powerpoint/2010/main" val="23699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48680"/>
            <a:ext cx="8229600" cy="4709160"/>
          </a:xfrm>
        </p:spPr>
        <p:txBody>
          <a:bodyPr>
            <a:noAutofit/>
          </a:bodyPr>
          <a:lstStyle/>
          <a:p>
            <a:pPr algn="just">
              <a:lnSpc>
                <a:spcPct val="200000"/>
              </a:lnSpc>
              <a:buFont typeface="Wingdings" pitchFamily="2" charset="2"/>
              <a:buChar char="ü"/>
            </a:pPr>
            <a:r>
              <a:rPr lang="fa-IR" sz="1800" b="1" dirty="0" smtClean="0">
                <a:solidFill>
                  <a:srgbClr val="FF0000"/>
                </a:solidFill>
                <a:effectLst>
                  <a:outerShdw blurRad="38100" dist="38100" dir="2700000" algn="tl">
                    <a:srgbClr val="000000">
                      <a:alpha val="43137"/>
                    </a:srgbClr>
                  </a:outerShdw>
                </a:effectLst>
                <a:cs typeface="2  Titr" pitchFamily="2" charset="-78"/>
              </a:rPr>
              <a:t>روش ترسیمی حل مساله برنامه ریزی خطی :</a:t>
            </a:r>
          </a:p>
          <a:p>
            <a:pPr algn="just">
              <a:lnSpc>
                <a:spcPct val="200000"/>
              </a:lnSpc>
              <a:buFont typeface="Wingdings" pitchFamily="2" charset="2"/>
              <a:buChar char="ü"/>
            </a:pPr>
            <a:r>
              <a:rPr lang="fa-IR" sz="1800" b="1" dirty="0" smtClean="0">
                <a:solidFill>
                  <a:schemeClr val="bg1"/>
                </a:solidFill>
                <a:effectLst>
                  <a:outerShdw blurRad="38100" dist="38100" dir="2700000" algn="tl">
                    <a:srgbClr val="000000">
                      <a:alpha val="43137"/>
                    </a:srgbClr>
                  </a:outerShdw>
                </a:effectLst>
                <a:cs typeface="2  Titr" pitchFamily="2" charset="-78"/>
              </a:rPr>
              <a:t>در </a:t>
            </a:r>
            <a:r>
              <a:rPr lang="fa-IR" sz="1800" b="1" dirty="0">
                <a:solidFill>
                  <a:schemeClr val="bg1"/>
                </a:solidFill>
                <a:effectLst>
                  <a:outerShdw blurRad="38100" dist="38100" dir="2700000" algn="tl">
                    <a:srgbClr val="000000">
                      <a:alpha val="43137"/>
                    </a:srgbClr>
                  </a:outerShdw>
                </a:effectLst>
                <a:cs typeface="2  Titr" pitchFamily="2" charset="-78"/>
              </a:rPr>
              <a:t>فرآیند تحقیق در عملیات اشاره شد که پس از ساختن مدل، به مرحله حل آن می رسیم . در واقع یک مدل ریاضی به خودی خود ارزش کاربردی و تحلیلی ندارد. اهمیت و ارزش مدل به نتایج آن است که پس از حل حاصل می شوند . گفته شد در مدل برنامه ریزی خطی روابط از نوع خطی هستند. روابط خطی یکی از ساده ترین روابطی هستند که برای حل آنها می توان از شیوه « ترسیمی» استفاده کرد.</a:t>
            </a:r>
          </a:p>
          <a:p>
            <a:pPr algn="just">
              <a:lnSpc>
                <a:spcPct val="200000"/>
              </a:lnSpc>
              <a:buFont typeface="Wingdings" pitchFamily="2" charset="2"/>
              <a:buChar char="ü"/>
            </a:pPr>
            <a:r>
              <a:rPr lang="fa-IR" sz="1800" b="1" dirty="0">
                <a:solidFill>
                  <a:schemeClr val="bg1"/>
                </a:solidFill>
                <a:effectLst>
                  <a:outerShdw blurRad="38100" dist="38100" dir="2700000" algn="tl">
                    <a:srgbClr val="000000">
                      <a:alpha val="43137"/>
                    </a:srgbClr>
                  </a:outerShdw>
                </a:effectLst>
                <a:cs typeface="2  Titr" pitchFamily="2" charset="-78"/>
              </a:rPr>
              <a:t>روش ترسیمی در مدلهای برنامه ریزی خطی به مدل هایی محدود می شوند که حداکثر دارای دو متغیر تصمیم هستند. برای حل این نوع مدل ها می توان از یک دستگاه مختصات استفاده کرد.که با ذکر مثال به آن خواهیم پرداخت. </a:t>
            </a:r>
          </a:p>
        </p:txBody>
      </p:sp>
    </p:spTree>
    <p:extLst>
      <p:ext uri="{BB962C8B-B14F-4D97-AF65-F5344CB8AC3E}">
        <p14:creationId xmlns:p14="http://schemas.microsoft.com/office/powerpoint/2010/main" val="27555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26"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80">
                                          <p:stCondLst>
                                            <p:cond delay="0"/>
                                          </p:stCondLst>
                                        </p:cTn>
                                        <p:tgtEl>
                                          <p:spTgt spid="2">
                                            <p:txEl>
                                              <p:pRg st="1" end="1"/>
                                            </p:txEl>
                                          </p:spTgt>
                                        </p:tgtEl>
                                      </p:cBhvr>
                                    </p:animEffect>
                                    <p:anim calcmode="lin" valueType="num">
                                      <p:cBhvr>
                                        <p:cTn id="15"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1" end="1"/>
                                            </p:txEl>
                                          </p:spTgt>
                                        </p:tgtEl>
                                      </p:cBhvr>
                                      <p:to x="100000" y="60000"/>
                                    </p:animScale>
                                    <p:animScale>
                                      <p:cBhvr>
                                        <p:cTn id="21" dur="166" decel="50000">
                                          <p:stCondLst>
                                            <p:cond delay="676"/>
                                          </p:stCondLst>
                                        </p:cTn>
                                        <p:tgtEl>
                                          <p:spTgt spid="2">
                                            <p:txEl>
                                              <p:pRg st="1" end="1"/>
                                            </p:txEl>
                                          </p:spTgt>
                                        </p:tgtEl>
                                      </p:cBhvr>
                                      <p:to x="100000" y="100000"/>
                                    </p:animScale>
                                    <p:animScale>
                                      <p:cBhvr>
                                        <p:cTn id="22" dur="26">
                                          <p:stCondLst>
                                            <p:cond delay="1312"/>
                                          </p:stCondLst>
                                        </p:cTn>
                                        <p:tgtEl>
                                          <p:spTgt spid="2">
                                            <p:txEl>
                                              <p:pRg st="1" end="1"/>
                                            </p:txEl>
                                          </p:spTgt>
                                        </p:tgtEl>
                                      </p:cBhvr>
                                      <p:to x="100000" y="80000"/>
                                    </p:animScale>
                                    <p:animScale>
                                      <p:cBhvr>
                                        <p:cTn id="23" dur="166" decel="50000">
                                          <p:stCondLst>
                                            <p:cond delay="1338"/>
                                          </p:stCondLst>
                                        </p:cTn>
                                        <p:tgtEl>
                                          <p:spTgt spid="2">
                                            <p:txEl>
                                              <p:pRg st="1" end="1"/>
                                            </p:txEl>
                                          </p:spTgt>
                                        </p:tgtEl>
                                      </p:cBhvr>
                                      <p:to x="100000" y="100000"/>
                                    </p:animScale>
                                    <p:animScale>
                                      <p:cBhvr>
                                        <p:cTn id="24" dur="26">
                                          <p:stCondLst>
                                            <p:cond delay="1642"/>
                                          </p:stCondLst>
                                        </p:cTn>
                                        <p:tgtEl>
                                          <p:spTgt spid="2">
                                            <p:txEl>
                                              <p:pRg st="1" end="1"/>
                                            </p:txEl>
                                          </p:spTgt>
                                        </p:tgtEl>
                                      </p:cBhvr>
                                      <p:to x="100000" y="90000"/>
                                    </p:animScale>
                                    <p:animScale>
                                      <p:cBhvr>
                                        <p:cTn id="25" dur="166" decel="50000">
                                          <p:stCondLst>
                                            <p:cond delay="1668"/>
                                          </p:stCondLst>
                                        </p:cTn>
                                        <p:tgtEl>
                                          <p:spTgt spid="2">
                                            <p:txEl>
                                              <p:pRg st="1" end="1"/>
                                            </p:txEl>
                                          </p:spTgt>
                                        </p:tgtEl>
                                      </p:cBhvr>
                                      <p:to x="100000" y="100000"/>
                                    </p:animScale>
                                    <p:animScale>
                                      <p:cBhvr>
                                        <p:cTn id="26" dur="26">
                                          <p:stCondLst>
                                            <p:cond delay="1808"/>
                                          </p:stCondLst>
                                        </p:cTn>
                                        <p:tgtEl>
                                          <p:spTgt spid="2">
                                            <p:txEl>
                                              <p:pRg st="1" end="1"/>
                                            </p:txEl>
                                          </p:spTgt>
                                        </p:tgtEl>
                                      </p:cBhvr>
                                      <p:to x="100000" y="95000"/>
                                    </p:animScale>
                                    <p:animScale>
                                      <p:cBhvr>
                                        <p:cTn id="27" dur="166" decel="50000">
                                          <p:stCondLst>
                                            <p:cond delay="1834"/>
                                          </p:stCondLst>
                                        </p:cTn>
                                        <p:tgtEl>
                                          <p:spTgt spid="2">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80">
                                          <p:stCondLst>
                                            <p:cond delay="0"/>
                                          </p:stCondLst>
                                        </p:cTn>
                                        <p:tgtEl>
                                          <p:spTgt spid="2">
                                            <p:txEl>
                                              <p:pRg st="2" end="2"/>
                                            </p:txEl>
                                          </p:spTgt>
                                        </p:tgtEl>
                                      </p:cBhvr>
                                    </p:animEffect>
                                    <p:anim calcmode="lin" valueType="num">
                                      <p:cBhvr>
                                        <p:cTn id="31"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2" end="2"/>
                                            </p:txEl>
                                          </p:spTgt>
                                        </p:tgtEl>
                                      </p:cBhvr>
                                      <p:to x="100000" y="60000"/>
                                    </p:animScale>
                                    <p:animScale>
                                      <p:cBhvr>
                                        <p:cTn id="37" dur="166" decel="50000">
                                          <p:stCondLst>
                                            <p:cond delay="676"/>
                                          </p:stCondLst>
                                        </p:cTn>
                                        <p:tgtEl>
                                          <p:spTgt spid="2">
                                            <p:txEl>
                                              <p:pRg st="2" end="2"/>
                                            </p:txEl>
                                          </p:spTgt>
                                        </p:tgtEl>
                                      </p:cBhvr>
                                      <p:to x="100000" y="100000"/>
                                    </p:animScale>
                                    <p:animScale>
                                      <p:cBhvr>
                                        <p:cTn id="38" dur="26">
                                          <p:stCondLst>
                                            <p:cond delay="1312"/>
                                          </p:stCondLst>
                                        </p:cTn>
                                        <p:tgtEl>
                                          <p:spTgt spid="2">
                                            <p:txEl>
                                              <p:pRg st="2" end="2"/>
                                            </p:txEl>
                                          </p:spTgt>
                                        </p:tgtEl>
                                      </p:cBhvr>
                                      <p:to x="100000" y="80000"/>
                                    </p:animScale>
                                    <p:animScale>
                                      <p:cBhvr>
                                        <p:cTn id="39" dur="166" decel="50000">
                                          <p:stCondLst>
                                            <p:cond delay="1338"/>
                                          </p:stCondLst>
                                        </p:cTn>
                                        <p:tgtEl>
                                          <p:spTgt spid="2">
                                            <p:txEl>
                                              <p:pRg st="2" end="2"/>
                                            </p:txEl>
                                          </p:spTgt>
                                        </p:tgtEl>
                                      </p:cBhvr>
                                      <p:to x="100000" y="100000"/>
                                    </p:animScale>
                                    <p:animScale>
                                      <p:cBhvr>
                                        <p:cTn id="40" dur="26">
                                          <p:stCondLst>
                                            <p:cond delay="1642"/>
                                          </p:stCondLst>
                                        </p:cTn>
                                        <p:tgtEl>
                                          <p:spTgt spid="2">
                                            <p:txEl>
                                              <p:pRg st="2" end="2"/>
                                            </p:txEl>
                                          </p:spTgt>
                                        </p:tgtEl>
                                      </p:cBhvr>
                                      <p:to x="100000" y="90000"/>
                                    </p:animScale>
                                    <p:animScale>
                                      <p:cBhvr>
                                        <p:cTn id="41" dur="166" decel="50000">
                                          <p:stCondLst>
                                            <p:cond delay="1668"/>
                                          </p:stCondLst>
                                        </p:cTn>
                                        <p:tgtEl>
                                          <p:spTgt spid="2">
                                            <p:txEl>
                                              <p:pRg st="2" end="2"/>
                                            </p:txEl>
                                          </p:spTgt>
                                        </p:tgtEl>
                                      </p:cBhvr>
                                      <p:to x="100000" y="100000"/>
                                    </p:animScale>
                                    <p:animScale>
                                      <p:cBhvr>
                                        <p:cTn id="42" dur="26">
                                          <p:stCondLst>
                                            <p:cond delay="1808"/>
                                          </p:stCondLst>
                                        </p:cTn>
                                        <p:tgtEl>
                                          <p:spTgt spid="2">
                                            <p:txEl>
                                              <p:pRg st="2" end="2"/>
                                            </p:txEl>
                                          </p:spTgt>
                                        </p:tgtEl>
                                      </p:cBhvr>
                                      <p:to x="100000" y="95000"/>
                                    </p:animScale>
                                    <p:animScale>
                                      <p:cBhvr>
                                        <p:cTn id="43"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92696"/>
            <a:ext cx="8229600" cy="4709160"/>
          </a:xfrm>
        </p:spPr>
        <p:txBody>
          <a:bodyPr/>
          <a:lstStyle/>
          <a:p>
            <a:pPr marL="137160" indent="0" algn="just">
              <a:lnSpc>
                <a:spcPct val="200000"/>
              </a:lnSpc>
              <a:buNone/>
            </a:pPr>
            <a:r>
              <a:rPr lang="fa-IR" b="1" dirty="0">
                <a:solidFill>
                  <a:srgbClr val="FF0000"/>
                </a:solidFill>
                <a:cs typeface="2  Titr" pitchFamily="2" charset="-78"/>
              </a:rPr>
              <a:t>مساله 2-2: </a:t>
            </a:r>
            <a:endParaRPr lang="fa-IR" b="1" dirty="0" smtClean="0">
              <a:solidFill>
                <a:srgbClr val="FF0000"/>
              </a:solidFill>
              <a:cs typeface="2  Titr" pitchFamily="2" charset="-78"/>
            </a:endParaRPr>
          </a:p>
          <a:p>
            <a:pPr algn="just">
              <a:lnSpc>
                <a:spcPct val="200000"/>
              </a:lnSpc>
              <a:buFont typeface="Wingdings" pitchFamily="2" charset="2"/>
              <a:buChar char="ü"/>
            </a:pPr>
            <a:r>
              <a:rPr lang="fa-IR" b="1" dirty="0" smtClean="0">
                <a:solidFill>
                  <a:schemeClr val="bg1"/>
                </a:solidFill>
                <a:cs typeface="2  Titr" pitchFamily="2" charset="-78"/>
              </a:rPr>
              <a:t>کارخانه </a:t>
            </a:r>
            <a:r>
              <a:rPr lang="fa-IR" b="1" dirty="0">
                <a:solidFill>
                  <a:schemeClr val="bg1"/>
                </a:solidFill>
                <a:cs typeface="2  Titr" pitchFamily="2" charset="-78"/>
              </a:rPr>
              <a:t>ای در صدد تولید دو نوع محصول است که میزان مصرف هر واحد از آنها از منابع (نیروی کــار و مــواد اولیه) به صورت زیر است . سود حاصل از تولید هر واحد از محصولات نیز داده شده است.</a:t>
            </a:r>
          </a:p>
        </p:txBody>
      </p:sp>
    </p:spTree>
    <p:extLst>
      <p:ext uri="{BB962C8B-B14F-4D97-AF65-F5344CB8AC3E}">
        <p14:creationId xmlns:p14="http://schemas.microsoft.com/office/powerpoint/2010/main" val="30365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80728"/>
            <a:ext cx="8229600" cy="4709160"/>
          </a:xfrm>
        </p:spPr>
        <p:txBody>
          <a:bodyPr/>
          <a:lstStyle/>
          <a:p>
            <a:pPr>
              <a:buFont typeface="Wingdings" pitchFamily="2" charset="2"/>
              <a:buChar char="ü"/>
            </a:pPr>
            <a:r>
              <a:rPr lang="fa-IR" b="1" dirty="0">
                <a:solidFill>
                  <a:srgbClr val="FF0000"/>
                </a:solidFill>
                <a:effectLst>
                  <a:outerShdw blurRad="38100" dist="38100" dir="2700000" algn="tl">
                    <a:srgbClr val="000000">
                      <a:alpha val="43137"/>
                    </a:srgbClr>
                  </a:outerShdw>
                </a:effectLst>
                <a:cs typeface="2  Titr" pitchFamily="2" charset="-78"/>
              </a:rPr>
              <a:t>منابع مورد </a:t>
            </a:r>
            <a:r>
              <a:rPr lang="fa-IR" b="1" dirty="0" smtClean="0">
                <a:solidFill>
                  <a:srgbClr val="FF0000"/>
                </a:solidFill>
                <a:effectLst>
                  <a:outerShdw blurRad="38100" dist="38100" dir="2700000" algn="tl">
                    <a:srgbClr val="000000">
                      <a:alpha val="43137"/>
                    </a:srgbClr>
                  </a:outerShdw>
                </a:effectLst>
                <a:cs typeface="2  Titr" pitchFamily="2" charset="-78"/>
              </a:rPr>
              <a:t>نیاز</a:t>
            </a:r>
            <a:endParaRPr lang="fa-IR" b="1" dirty="0">
              <a:solidFill>
                <a:srgbClr val="FF0000"/>
              </a:solidFill>
              <a:effectLst>
                <a:outerShdw blurRad="38100" dist="38100" dir="2700000" algn="tl">
                  <a:srgbClr val="000000">
                    <a:alpha val="43137"/>
                  </a:srgbClr>
                </a:outerShdw>
              </a:effectLst>
              <a:cs typeface="2  Titr" pitchFamily="2" charset="-78"/>
            </a:endParaRPr>
          </a:p>
          <a:p>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2832149538"/>
              </p:ext>
            </p:extLst>
          </p:nvPr>
        </p:nvGraphicFramePr>
        <p:xfrm>
          <a:off x="1691680" y="1916832"/>
          <a:ext cx="6048672" cy="3384375"/>
        </p:xfrm>
        <a:graphic>
          <a:graphicData uri="http://schemas.openxmlformats.org/drawingml/2006/table">
            <a:tbl>
              <a:tblPr rtl="1" firstRow="1" firstCol="1" bandRow="1">
                <a:tableStyleId>{5C22544A-7EE6-4342-B048-85BDC9FD1C3A}</a:tableStyleId>
              </a:tblPr>
              <a:tblGrid>
                <a:gridCol w="764528"/>
                <a:gridCol w="2547712"/>
                <a:gridCol w="1368216"/>
                <a:gridCol w="1368216"/>
              </a:tblGrid>
              <a:tr h="1174688">
                <a:tc>
                  <a:txBody>
                    <a:bodyPr/>
                    <a:lstStyle/>
                    <a:p>
                      <a:pPr algn="ctr" rtl="1">
                        <a:lnSpc>
                          <a:spcPct val="115000"/>
                        </a:lnSpc>
                        <a:spcAft>
                          <a:spcPts val="0"/>
                        </a:spcAft>
                        <a:tabLst>
                          <a:tab pos="2781935" algn="l"/>
                          <a:tab pos="4765675" algn="l"/>
                        </a:tabLst>
                      </a:pPr>
                      <a:r>
                        <a:rPr lang="fa-IR" sz="1800" b="1" dirty="0">
                          <a:solidFill>
                            <a:schemeClr val="bg1"/>
                          </a:solidFill>
                          <a:effectLst>
                            <a:outerShdw blurRad="38100" dist="38100" dir="2700000" algn="tl">
                              <a:srgbClr val="000000">
                                <a:alpha val="43137"/>
                              </a:srgbClr>
                            </a:outerShdw>
                          </a:effectLst>
                          <a:cs typeface="2  Titr" pitchFamily="2" charset="-78"/>
                        </a:rPr>
                        <a:t>محصول</a:t>
                      </a:r>
                      <a:endParaRPr lang="en-US" sz="16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1800" b="1" dirty="0">
                          <a:solidFill>
                            <a:schemeClr val="bg1"/>
                          </a:solidFill>
                          <a:effectLst>
                            <a:outerShdw blurRad="38100" dist="38100" dir="2700000" algn="tl">
                              <a:srgbClr val="000000">
                                <a:alpha val="43137"/>
                              </a:srgbClr>
                            </a:outerShdw>
                          </a:effectLst>
                          <a:cs typeface="2  Titr" pitchFamily="2" charset="-78"/>
                        </a:rPr>
                        <a:t>نیروی کار ( نفر – ساعت)</a:t>
                      </a:r>
                      <a:endParaRPr lang="en-US" sz="16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1800" b="1" dirty="0">
                          <a:solidFill>
                            <a:schemeClr val="bg1"/>
                          </a:solidFill>
                          <a:effectLst>
                            <a:outerShdw blurRad="38100" dist="38100" dir="2700000" algn="tl">
                              <a:srgbClr val="000000">
                                <a:alpha val="43137"/>
                              </a:srgbClr>
                            </a:outerShdw>
                          </a:effectLst>
                          <a:cs typeface="2  Titr" pitchFamily="2" charset="-78"/>
                        </a:rPr>
                        <a:t>مواد اولیه </a:t>
                      </a:r>
                      <a:r>
                        <a:rPr lang="en-US" sz="1800" b="1" dirty="0">
                          <a:solidFill>
                            <a:schemeClr val="bg1"/>
                          </a:solidFill>
                          <a:effectLst>
                            <a:outerShdw blurRad="38100" dist="38100" dir="2700000" algn="tl">
                              <a:srgbClr val="000000">
                                <a:alpha val="43137"/>
                              </a:srgbClr>
                            </a:outerShdw>
                          </a:effectLst>
                          <a:cs typeface="2  Titr" pitchFamily="2" charset="-78"/>
                        </a:rPr>
                        <a:t>kg</a:t>
                      </a:r>
                      <a:endParaRPr lang="en-US" sz="16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1800" b="1" dirty="0">
                          <a:solidFill>
                            <a:schemeClr val="bg1"/>
                          </a:solidFill>
                          <a:effectLst>
                            <a:outerShdw blurRad="38100" dist="38100" dir="2700000" algn="tl">
                              <a:srgbClr val="000000">
                                <a:alpha val="43137"/>
                              </a:srgbClr>
                            </a:outerShdw>
                          </a:effectLst>
                          <a:cs typeface="2  Titr" pitchFamily="2" charset="-78"/>
                        </a:rPr>
                        <a:t>سود (ریال)</a:t>
                      </a:r>
                      <a:endParaRPr lang="en-US" sz="16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r>
              <a:tr h="616549">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1</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1</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4</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40</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r>
              <a:tr h="616549">
                <a:tc>
                  <a:txBody>
                    <a:bodyPr/>
                    <a:lstStyle/>
                    <a:p>
                      <a:pPr algn="ctr" rtl="1">
                        <a:lnSpc>
                          <a:spcPct val="115000"/>
                        </a:lnSpc>
                        <a:spcAft>
                          <a:spcPts val="0"/>
                        </a:spcAft>
                        <a:tabLst>
                          <a:tab pos="2781935" algn="l"/>
                          <a:tab pos="4765675" algn="l"/>
                        </a:tabLst>
                      </a:pPr>
                      <a:r>
                        <a:rPr lang="fa-IR" sz="2400" b="1">
                          <a:solidFill>
                            <a:schemeClr val="bg1"/>
                          </a:solidFill>
                          <a:effectLst>
                            <a:outerShdw blurRad="38100" dist="38100" dir="2700000" algn="tl">
                              <a:srgbClr val="000000">
                                <a:alpha val="43137"/>
                              </a:srgbClr>
                            </a:outerShdw>
                          </a:effectLst>
                          <a:cs typeface="2  Titr" pitchFamily="2" charset="-78"/>
                        </a:rPr>
                        <a:t>2</a:t>
                      </a:r>
                      <a:endParaRPr lang="en-US" sz="2000" b="1">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2</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3</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50</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r>
              <a:tr h="976589">
                <a:tc>
                  <a:txBody>
                    <a:bodyPr/>
                    <a:lstStyle/>
                    <a:p>
                      <a:pPr algn="ctr" rtl="1">
                        <a:lnSpc>
                          <a:spcPct val="115000"/>
                        </a:lnSpc>
                        <a:spcAft>
                          <a:spcPts val="0"/>
                        </a:spcAft>
                        <a:tabLst>
                          <a:tab pos="2781935" algn="l"/>
                          <a:tab pos="4765675" algn="l"/>
                        </a:tabLst>
                      </a:pPr>
                      <a:r>
                        <a:rPr lang="fa-IR" sz="2400" b="1">
                          <a:solidFill>
                            <a:schemeClr val="bg1"/>
                          </a:solidFill>
                          <a:effectLst>
                            <a:outerShdw blurRad="38100" dist="38100" dir="2700000" algn="tl">
                              <a:srgbClr val="000000">
                                <a:alpha val="43137"/>
                              </a:srgbClr>
                            </a:outerShdw>
                          </a:effectLst>
                          <a:cs typeface="2  Titr" pitchFamily="2" charset="-78"/>
                        </a:rPr>
                        <a:t>منابع</a:t>
                      </a:r>
                      <a:endParaRPr lang="en-US" sz="2000" b="1">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40</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120</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c>
                  <a:txBody>
                    <a:bodyPr/>
                    <a:lstStyle/>
                    <a:p>
                      <a:pPr algn="ctr" rtl="1">
                        <a:lnSpc>
                          <a:spcPct val="115000"/>
                        </a:lnSpc>
                        <a:spcAft>
                          <a:spcPts val="0"/>
                        </a:spcAft>
                        <a:tabLst>
                          <a:tab pos="2781935" algn="l"/>
                          <a:tab pos="4765675" algn="l"/>
                        </a:tabLst>
                      </a:pPr>
                      <a:r>
                        <a:rPr lang="fa-IR" sz="2400" b="1" dirty="0">
                          <a:solidFill>
                            <a:schemeClr val="bg1"/>
                          </a:solidFill>
                          <a:effectLst>
                            <a:outerShdw blurRad="38100" dist="38100" dir="2700000" algn="tl">
                              <a:srgbClr val="000000">
                                <a:alpha val="43137"/>
                              </a:srgbClr>
                            </a:outerShdw>
                          </a:effectLst>
                          <a:cs typeface="2  Titr" pitchFamily="2" charset="-78"/>
                        </a:rPr>
                        <a:t> </a:t>
                      </a:r>
                      <a:endPar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txBody>
                  <a:tcPr marL="68580" marR="68580" marT="0" marB="0"/>
                </a:tc>
              </a:tr>
            </a:tbl>
          </a:graphicData>
        </a:graphic>
      </p:graphicFrame>
    </p:spTree>
    <p:extLst>
      <p:ext uri="{BB962C8B-B14F-4D97-AF65-F5344CB8AC3E}">
        <p14:creationId xmlns:p14="http://schemas.microsoft.com/office/powerpoint/2010/main" val="35033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92696"/>
            <a:ext cx="8229600" cy="4709160"/>
          </a:xfrm>
        </p:spPr>
        <p:txBody>
          <a:bodyPr>
            <a:normAutofit fontScale="40000" lnSpcReduction="20000"/>
          </a:bodyPr>
          <a:lstStyle/>
          <a:p>
            <a:pPr>
              <a:lnSpc>
                <a:spcPct val="170000"/>
              </a:lnSpc>
              <a:buFont typeface="Wingdings" pitchFamily="2" charset="2"/>
              <a:buChar char="ü"/>
            </a:pPr>
            <a:r>
              <a:rPr lang="fa-IR" sz="7000" b="1" dirty="0">
                <a:solidFill>
                  <a:srgbClr val="FF0000"/>
                </a:solidFill>
                <a:effectLst>
                  <a:outerShdw blurRad="38100" dist="38100" dir="2700000" algn="tl">
                    <a:srgbClr val="000000">
                      <a:alpha val="43137"/>
                    </a:srgbClr>
                  </a:outerShdw>
                </a:effectLst>
                <a:cs typeface="2  Titr" pitchFamily="2" charset="-78"/>
              </a:rPr>
              <a:t>متغیر های تصمیم مدل عبارتند از :</a:t>
            </a:r>
          </a:p>
          <a:p>
            <a:pPr>
              <a:lnSpc>
                <a:spcPct val="170000"/>
              </a:lnSpc>
              <a:buFont typeface="Wingdings" pitchFamily="2" charset="2"/>
              <a:buChar char="ü"/>
            </a:pPr>
            <a:r>
              <a:rPr lang="fa-IR" sz="4500" b="1" dirty="0" smtClean="0">
                <a:solidFill>
                  <a:srgbClr val="FFFF00"/>
                </a:solidFill>
                <a:effectLst>
                  <a:outerShdw blurRad="38100" dist="38100" dir="2700000" algn="tl">
                    <a:srgbClr val="000000">
                      <a:alpha val="43137"/>
                    </a:srgbClr>
                  </a:outerShdw>
                </a:effectLst>
                <a:cs typeface="2  Titr" pitchFamily="2" charset="-78"/>
              </a:rPr>
              <a:t>تعداد </a:t>
            </a:r>
            <a:r>
              <a:rPr lang="fa-IR" sz="4500" b="1" dirty="0">
                <a:solidFill>
                  <a:srgbClr val="FFFF00"/>
                </a:solidFill>
                <a:effectLst>
                  <a:outerShdw blurRad="38100" dist="38100" dir="2700000" algn="tl">
                    <a:srgbClr val="000000">
                      <a:alpha val="43137"/>
                    </a:srgbClr>
                  </a:outerShdw>
                </a:effectLst>
                <a:cs typeface="2  Titr" pitchFamily="2" charset="-78"/>
              </a:rPr>
              <a:t>تولید از محصول نوع </a:t>
            </a:r>
            <a:r>
              <a:rPr lang="fa-IR" sz="4500" b="1" dirty="0" smtClean="0">
                <a:solidFill>
                  <a:srgbClr val="FFFF00"/>
                </a:solidFill>
                <a:effectLst>
                  <a:outerShdw blurRad="38100" dist="38100" dir="2700000" algn="tl">
                    <a:srgbClr val="000000">
                      <a:alpha val="43137"/>
                    </a:srgbClr>
                  </a:outerShdw>
                </a:effectLst>
                <a:cs typeface="2  Titr" pitchFamily="2" charset="-78"/>
              </a:rPr>
              <a:t>1</a:t>
            </a:r>
            <a:r>
              <a:rPr lang="en-US" sz="4500" b="1" dirty="0">
                <a:solidFill>
                  <a:srgbClr val="FFFF00"/>
                </a:solidFill>
                <a:effectLst>
                  <a:outerShdw blurRad="38100" dist="38100" dir="2700000" algn="tl">
                    <a:srgbClr val="000000">
                      <a:alpha val="43137"/>
                    </a:srgbClr>
                  </a:outerShdw>
                </a:effectLst>
                <a:cs typeface="2  Titr" pitchFamily="2" charset="-78"/>
              </a:rPr>
              <a:t>X1 =</a:t>
            </a:r>
            <a:endParaRPr lang="fa-IR" sz="4500" b="1" dirty="0">
              <a:solidFill>
                <a:srgbClr val="FFFF00"/>
              </a:solidFill>
              <a:effectLst>
                <a:outerShdw blurRad="38100" dist="38100" dir="2700000" algn="tl">
                  <a:srgbClr val="000000">
                    <a:alpha val="43137"/>
                  </a:srgbClr>
                </a:outerShdw>
              </a:effectLst>
              <a:cs typeface="2  Titr" pitchFamily="2" charset="-78"/>
            </a:endParaRPr>
          </a:p>
          <a:p>
            <a:pPr>
              <a:lnSpc>
                <a:spcPct val="170000"/>
              </a:lnSpc>
              <a:buFont typeface="Wingdings" pitchFamily="2" charset="2"/>
              <a:buChar char="ü"/>
            </a:pPr>
            <a:r>
              <a:rPr lang="fa-IR" sz="4500" b="1" dirty="0" smtClean="0">
                <a:solidFill>
                  <a:srgbClr val="FFFF00"/>
                </a:solidFill>
                <a:effectLst>
                  <a:outerShdw blurRad="38100" dist="38100" dir="2700000" algn="tl">
                    <a:srgbClr val="000000">
                      <a:alpha val="43137"/>
                    </a:srgbClr>
                  </a:outerShdw>
                </a:effectLst>
                <a:cs typeface="2  Titr" pitchFamily="2" charset="-78"/>
              </a:rPr>
              <a:t>تعداد </a:t>
            </a:r>
            <a:r>
              <a:rPr lang="fa-IR" sz="4500" b="1" dirty="0">
                <a:solidFill>
                  <a:srgbClr val="FFFF00"/>
                </a:solidFill>
                <a:effectLst>
                  <a:outerShdw blurRad="38100" dist="38100" dir="2700000" algn="tl">
                    <a:srgbClr val="000000">
                      <a:alpha val="43137"/>
                    </a:srgbClr>
                  </a:outerShdw>
                </a:effectLst>
                <a:cs typeface="2  Titr" pitchFamily="2" charset="-78"/>
              </a:rPr>
              <a:t>تولید از محصول نوع </a:t>
            </a:r>
            <a:r>
              <a:rPr lang="fa-IR" sz="4500" b="1" dirty="0" smtClean="0">
                <a:solidFill>
                  <a:srgbClr val="FFFF00"/>
                </a:solidFill>
                <a:effectLst>
                  <a:outerShdw blurRad="38100" dist="38100" dir="2700000" algn="tl">
                    <a:srgbClr val="000000">
                      <a:alpha val="43137"/>
                    </a:srgbClr>
                  </a:outerShdw>
                </a:effectLst>
                <a:cs typeface="2  Titr" pitchFamily="2" charset="-78"/>
              </a:rPr>
              <a:t>2</a:t>
            </a:r>
            <a:r>
              <a:rPr lang="en-US" sz="4500" b="1" dirty="0">
                <a:solidFill>
                  <a:srgbClr val="FFFF00"/>
                </a:solidFill>
                <a:effectLst>
                  <a:outerShdw blurRad="38100" dist="38100" dir="2700000" algn="tl">
                    <a:srgbClr val="000000">
                      <a:alpha val="43137"/>
                    </a:srgbClr>
                  </a:outerShdw>
                </a:effectLst>
                <a:cs typeface="2  Titr" pitchFamily="2" charset="-78"/>
              </a:rPr>
              <a:t>X2 =</a:t>
            </a:r>
            <a:endParaRPr lang="fa-IR" sz="4500" b="1" dirty="0">
              <a:solidFill>
                <a:srgbClr val="FFFF00"/>
              </a:solidFill>
              <a:effectLst>
                <a:outerShdw blurRad="38100" dist="38100" dir="2700000" algn="tl">
                  <a:srgbClr val="000000">
                    <a:alpha val="43137"/>
                  </a:srgbClr>
                </a:outerShdw>
              </a:effectLst>
              <a:cs typeface="2  Titr" pitchFamily="2" charset="-78"/>
            </a:endParaRPr>
          </a:p>
          <a:p>
            <a:pPr>
              <a:lnSpc>
                <a:spcPct val="170000"/>
              </a:lnSpc>
              <a:buFont typeface="Wingdings" pitchFamily="2" charset="2"/>
              <a:buChar char="ü"/>
            </a:pPr>
            <a:r>
              <a:rPr lang="fa-IR" sz="4500" b="1" dirty="0">
                <a:solidFill>
                  <a:srgbClr val="FF0000"/>
                </a:solidFill>
                <a:effectLst>
                  <a:outerShdw blurRad="38100" dist="38100" dir="2700000" algn="tl">
                    <a:srgbClr val="000000">
                      <a:alpha val="43137"/>
                    </a:srgbClr>
                  </a:outerShdw>
                </a:effectLst>
                <a:cs typeface="2  Titr" pitchFamily="2" charset="-78"/>
              </a:rPr>
              <a:t>تابع هدف عبارت است از ، حداکثر کردن سود ناشی از تولید:</a:t>
            </a:r>
          </a:p>
          <a:p>
            <a:pPr>
              <a:lnSpc>
                <a:spcPct val="170000"/>
              </a:lnSpc>
              <a:buFont typeface="Wingdings" pitchFamily="2" charset="2"/>
              <a:buChar char="ü"/>
            </a:pPr>
            <a:r>
              <a:rPr lang="en-US" sz="4500" b="1" dirty="0">
                <a:solidFill>
                  <a:srgbClr val="002060"/>
                </a:solidFill>
                <a:effectLst>
                  <a:outerShdw blurRad="38100" dist="38100" dir="2700000" algn="tl">
                    <a:srgbClr val="000000">
                      <a:alpha val="43137"/>
                    </a:srgbClr>
                  </a:outerShdw>
                </a:effectLst>
                <a:cs typeface="2  Titr" pitchFamily="2" charset="-78"/>
              </a:rPr>
              <a:t>Max Z =  40 X1 + 50 X2 </a:t>
            </a:r>
          </a:p>
          <a:p>
            <a:pPr>
              <a:lnSpc>
                <a:spcPct val="170000"/>
              </a:lnSpc>
              <a:buFont typeface="Wingdings" pitchFamily="2" charset="2"/>
              <a:buChar char="ü"/>
            </a:pPr>
            <a:r>
              <a:rPr lang="fa-IR" sz="4500" b="1" dirty="0">
                <a:solidFill>
                  <a:srgbClr val="FF0000"/>
                </a:solidFill>
                <a:effectLst>
                  <a:outerShdw blurRad="38100" dist="38100" dir="2700000" algn="tl">
                    <a:srgbClr val="000000">
                      <a:alpha val="43137"/>
                    </a:srgbClr>
                  </a:outerShdw>
                </a:effectLst>
                <a:cs typeface="2  Titr" pitchFamily="2" charset="-78"/>
              </a:rPr>
              <a:t>محدودیت های مدل به ترتیب شامل محدودیت های نیروی کار و محدودیت مواد اولیه خواهد بود.</a:t>
            </a:r>
          </a:p>
          <a:p>
            <a:pPr>
              <a:lnSpc>
                <a:spcPct val="170000"/>
              </a:lnSpc>
              <a:buFont typeface="Wingdings" pitchFamily="2" charset="2"/>
              <a:buChar char="ü"/>
            </a:pPr>
            <a:r>
              <a:rPr lang="fa-IR" sz="4500" b="1" dirty="0" smtClean="0">
                <a:solidFill>
                  <a:srgbClr val="002060"/>
                </a:solidFill>
                <a:effectLst>
                  <a:outerShdw blurRad="38100" dist="38100" dir="2700000" algn="tl">
                    <a:srgbClr val="000000">
                      <a:alpha val="43137"/>
                    </a:srgbClr>
                  </a:outerShdw>
                </a:effectLst>
                <a:cs typeface="2  Titr" pitchFamily="2" charset="-78"/>
              </a:rPr>
              <a:t>   </a:t>
            </a:r>
            <a:r>
              <a:rPr lang="fa-IR" sz="4500" b="1" dirty="0">
                <a:solidFill>
                  <a:srgbClr val="002060"/>
                </a:solidFill>
                <a:effectLst>
                  <a:outerShdw blurRad="38100" dist="38100" dir="2700000" algn="tl">
                    <a:srgbClr val="000000">
                      <a:alpha val="43137"/>
                    </a:srgbClr>
                  </a:outerShdw>
                </a:effectLst>
                <a:cs typeface="2  Titr" pitchFamily="2" charset="-78"/>
              </a:rPr>
              <a:t>محدودیت نیروی کار (نفر – ساعت ) </a:t>
            </a:r>
            <a:r>
              <a:rPr lang="fa-IR" sz="4500" b="1" dirty="0" smtClean="0">
                <a:solidFill>
                  <a:srgbClr val="002060"/>
                </a:solidFill>
                <a:effectLst>
                  <a:outerShdw blurRad="38100" dist="38100" dir="2700000" algn="tl">
                    <a:srgbClr val="000000">
                      <a:alpha val="43137"/>
                    </a:srgbClr>
                  </a:outerShdw>
                </a:effectLst>
                <a:cs typeface="2  Titr" pitchFamily="2" charset="-78"/>
              </a:rPr>
              <a:t>                                                           40</a:t>
            </a:r>
            <a:r>
              <a:rPr lang="en-US" sz="4500" b="1" dirty="0">
                <a:solidFill>
                  <a:srgbClr val="002060"/>
                </a:solidFill>
                <a:effectLst>
                  <a:outerShdw blurRad="38100" dist="38100" dir="2700000" algn="tl">
                    <a:srgbClr val="000000">
                      <a:alpha val="43137"/>
                    </a:srgbClr>
                  </a:outerShdw>
                </a:effectLst>
                <a:cs typeface="2  Titr" pitchFamily="2" charset="-78"/>
              </a:rPr>
              <a:t> ≤</a:t>
            </a:r>
            <a:r>
              <a:rPr lang="fa-IR" sz="4500" b="1" dirty="0" smtClean="0">
                <a:solidFill>
                  <a:srgbClr val="002060"/>
                </a:solidFill>
                <a:effectLst>
                  <a:outerShdw blurRad="38100" dist="38100" dir="2700000" algn="tl">
                    <a:srgbClr val="000000">
                      <a:alpha val="43137"/>
                    </a:srgbClr>
                  </a:outerShdw>
                </a:effectLst>
                <a:cs typeface="2  Titr" pitchFamily="2" charset="-78"/>
              </a:rPr>
              <a:t> </a:t>
            </a:r>
            <a:r>
              <a:rPr lang="en-US" sz="4500" b="1" dirty="0" smtClean="0">
                <a:solidFill>
                  <a:srgbClr val="002060"/>
                </a:solidFill>
                <a:effectLst>
                  <a:outerShdw blurRad="38100" dist="38100" dir="2700000" algn="tl">
                    <a:srgbClr val="000000">
                      <a:alpha val="43137"/>
                    </a:srgbClr>
                  </a:outerShdw>
                </a:effectLst>
                <a:cs typeface="2  Titr" pitchFamily="2" charset="-78"/>
              </a:rPr>
              <a:t>X1 </a:t>
            </a:r>
            <a:r>
              <a:rPr lang="en-US" sz="4500" b="1" dirty="0">
                <a:solidFill>
                  <a:srgbClr val="002060"/>
                </a:solidFill>
                <a:effectLst>
                  <a:outerShdw blurRad="38100" dist="38100" dir="2700000" algn="tl">
                    <a:srgbClr val="000000">
                      <a:alpha val="43137"/>
                    </a:srgbClr>
                  </a:outerShdw>
                </a:effectLst>
                <a:cs typeface="2  Titr" pitchFamily="2" charset="-78"/>
              </a:rPr>
              <a:t>+ 2 X2</a:t>
            </a:r>
          </a:p>
          <a:p>
            <a:pPr algn="l">
              <a:lnSpc>
                <a:spcPct val="170000"/>
              </a:lnSpc>
              <a:buFont typeface="Wingdings" pitchFamily="2" charset="2"/>
              <a:buChar char="ü"/>
            </a:pPr>
            <a:r>
              <a:rPr lang="fa-IR" sz="4500" b="1" dirty="0">
                <a:solidFill>
                  <a:srgbClr val="002060"/>
                </a:solidFill>
                <a:effectLst>
                  <a:outerShdw blurRad="38100" dist="38100" dir="2700000" algn="tl">
                    <a:srgbClr val="000000">
                      <a:alpha val="43137"/>
                    </a:srgbClr>
                  </a:outerShdw>
                </a:effectLst>
                <a:cs typeface="2  Titr" pitchFamily="2" charset="-78"/>
              </a:rPr>
              <a:t>محدودیت مواد اولیه </a:t>
            </a:r>
            <a:r>
              <a:rPr lang="fa-IR" sz="4500" b="1" dirty="0" smtClean="0">
                <a:solidFill>
                  <a:srgbClr val="002060"/>
                </a:solidFill>
                <a:effectLst>
                  <a:outerShdw blurRad="38100" dist="38100" dir="2700000" algn="tl">
                    <a:srgbClr val="000000">
                      <a:alpha val="43137"/>
                    </a:srgbClr>
                  </a:outerShdw>
                </a:effectLst>
                <a:cs typeface="2  Titr" pitchFamily="2" charset="-78"/>
              </a:rPr>
              <a:t>(</a:t>
            </a:r>
            <a:r>
              <a:rPr lang="en-US" sz="4500" b="1" dirty="0" smtClean="0">
                <a:solidFill>
                  <a:srgbClr val="002060"/>
                </a:solidFill>
                <a:effectLst>
                  <a:outerShdw blurRad="38100" dist="38100" dir="2700000" algn="tl">
                    <a:srgbClr val="000000">
                      <a:alpha val="43137"/>
                    </a:srgbClr>
                  </a:outerShdw>
                </a:effectLst>
                <a:cs typeface="2  Titr" pitchFamily="2" charset="-78"/>
              </a:rPr>
              <a:t>4 </a:t>
            </a:r>
            <a:r>
              <a:rPr lang="en-US" sz="4500" b="1" dirty="0">
                <a:solidFill>
                  <a:srgbClr val="002060"/>
                </a:solidFill>
                <a:effectLst>
                  <a:outerShdw blurRad="38100" dist="38100" dir="2700000" algn="tl">
                    <a:srgbClr val="000000">
                      <a:alpha val="43137"/>
                    </a:srgbClr>
                  </a:outerShdw>
                </a:effectLst>
                <a:cs typeface="2  Titr" pitchFamily="2" charset="-78"/>
              </a:rPr>
              <a:t>X1 + 3 X2     </a:t>
            </a:r>
            <a:r>
              <a:rPr lang="en-US" sz="4500" b="1" dirty="0" smtClean="0">
                <a:solidFill>
                  <a:srgbClr val="002060"/>
                </a:solidFill>
                <a:effectLst>
                  <a:outerShdw blurRad="38100" dist="38100" dir="2700000" algn="tl">
                    <a:srgbClr val="000000">
                      <a:alpha val="43137"/>
                    </a:srgbClr>
                  </a:outerShdw>
                </a:effectLst>
                <a:cs typeface="2  Titr" pitchFamily="2" charset="-78"/>
              </a:rPr>
              <a:t>≤  120                                                    (Kg</a:t>
            </a:r>
            <a:endParaRPr lang="en-US" sz="4500" b="1" dirty="0">
              <a:solidFill>
                <a:srgbClr val="002060"/>
              </a:solidFill>
              <a:effectLst>
                <a:outerShdw blurRad="38100" dist="38100" dir="2700000" algn="tl">
                  <a:srgbClr val="000000">
                    <a:alpha val="43137"/>
                  </a:srgbClr>
                </a:outerShdw>
              </a:effectLst>
              <a:cs typeface="2  Titr" pitchFamily="2" charset="-78"/>
            </a:endParaRPr>
          </a:p>
          <a:p>
            <a:endParaRPr lang="fa-IR" dirty="0"/>
          </a:p>
        </p:txBody>
      </p:sp>
    </p:spTree>
    <p:extLst>
      <p:ext uri="{BB962C8B-B14F-4D97-AF65-F5344CB8AC3E}">
        <p14:creationId xmlns:p14="http://schemas.microsoft.com/office/powerpoint/2010/main" val="297354988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80">
                                          <p:stCondLst>
                                            <p:cond delay="0"/>
                                          </p:stCondLst>
                                        </p:cTn>
                                        <p:tgtEl>
                                          <p:spTgt spid="2">
                                            <p:txEl>
                                              <p:pRg st="1" end="1"/>
                                            </p:txEl>
                                          </p:spTgt>
                                        </p:tgtEl>
                                      </p:cBhvr>
                                    </p:animEffect>
                                    <p:anim calcmode="lin" valueType="num">
                                      <p:cBhvr>
                                        <p:cTn id="13"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1" end="1"/>
                                            </p:txEl>
                                          </p:spTgt>
                                        </p:tgtEl>
                                      </p:cBhvr>
                                      <p:to x="100000" y="60000"/>
                                    </p:animScale>
                                    <p:animScale>
                                      <p:cBhvr>
                                        <p:cTn id="19" dur="166" decel="50000">
                                          <p:stCondLst>
                                            <p:cond delay="676"/>
                                          </p:stCondLst>
                                        </p:cTn>
                                        <p:tgtEl>
                                          <p:spTgt spid="2">
                                            <p:txEl>
                                              <p:pRg st="1" end="1"/>
                                            </p:txEl>
                                          </p:spTgt>
                                        </p:tgtEl>
                                      </p:cBhvr>
                                      <p:to x="100000" y="100000"/>
                                    </p:animScale>
                                    <p:animScale>
                                      <p:cBhvr>
                                        <p:cTn id="20" dur="26">
                                          <p:stCondLst>
                                            <p:cond delay="1312"/>
                                          </p:stCondLst>
                                        </p:cTn>
                                        <p:tgtEl>
                                          <p:spTgt spid="2">
                                            <p:txEl>
                                              <p:pRg st="1" end="1"/>
                                            </p:txEl>
                                          </p:spTgt>
                                        </p:tgtEl>
                                      </p:cBhvr>
                                      <p:to x="100000" y="80000"/>
                                    </p:animScale>
                                    <p:animScale>
                                      <p:cBhvr>
                                        <p:cTn id="21" dur="166" decel="50000">
                                          <p:stCondLst>
                                            <p:cond delay="1338"/>
                                          </p:stCondLst>
                                        </p:cTn>
                                        <p:tgtEl>
                                          <p:spTgt spid="2">
                                            <p:txEl>
                                              <p:pRg st="1" end="1"/>
                                            </p:txEl>
                                          </p:spTgt>
                                        </p:tgtEl>
                                      </p:cBhvr>
                                      <p:to x="100000" y="100000"/>
                                    </p:animScale>
                                    <p:animScale>
                                      <p:cBhvr>
                                        <p:cTn id="22" dur="26">
                                          <p:stCondLst>
                                            <p:cond delay="1642"/>
                                          </p:stCondLst>
                                        </p:cTn>
                                        <p:tgtEl>
                                          <p:spTgt spid="2">
                                            <p:txEl>
                                              <p:pRg st="1" end="1"/>
                                            </p:txEl>
                                          </p:spTgt>
                                        </p:tgtEl>
                                      </p:cBhvr>
                                      <p:to x="100000" y="90000"/>
                                    </p:animScale>
                                    <p:animScale>
                                      <p:cBhvr>
                                        <p:cTn id="23" dur="166" decel="50000">
                                          <p:stCondLst>
                                            <p:cond delay="1668"/>
                                          </p:stCondLst>
                                        </p:cTn>
                                        <p:tgtEl>
                                          <p:spTgt spid="2">
                                            <p:txEl>
                                              <p:pRg st="1" end="1"/>
                                            </p:txEl>
                                          </p:spTgt>
                                        </p:tgtEl>
                                      </p:cBhvr>
                                      <p:to x="100000" y="100000"/>
                                    </p:animScale>
                                    <p:animScale>
                                      <p:cBhvr>
                                        <p:cTn id="24" dur="26">
                                          <p:stCondLst>
                                            <p:cond delay="1808"/>
                                          </p:stCondLst>
                                        </p:cTn>
                                        <p:tgtEl>
                                          <p:spTgt spid="2">
                                            <p:txEl>
                                              <p:pRg st="1" end="1"/>
                                            </p:txEl>
                                          </p:spTgt>
                                        </p:tgtEl>
                                      </p:cBhvr>
                                      <p:to x="100000" y="95000"/>
                                    </p:animScale>
                                    <p:animScale>
                                      <p:cBhvr>
                                        <p:cTn id="25" dur="166" decel="50000">
                                          <p:stCondLst>
                                            <p:cond delay="1834"/>
                                          </p:stCondLst>
                                        </p:cTn>
                                        <p:tgtEl>
                                          <p:spTgt spid="2">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80">
                                          <p:stCondLst>
                                            <p:cond delay="0"/>
                                          </p:stCondLst>
                                        </p:cTn>
                                        <p:tgtEl>
                                          <p:spTgt spid="2">
                                            <p:txEl>
                                              <p:pRg st="2" end="2"/>
                                            </p:txEl>
                                          </p:spTgt>
                                        </p:tgtEl>
                                      </p:cBhvr>
                                    </p:animEffect>
                                    <p:anim calcmode="lin" valueType="num">
                                      <p:cBhvr>
                                        <p:cTn id="31"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2" end="2"/>
                                            </p:txEl>
                                          </p:spTgt>
                                        </p:tgtEl>
                                      </p:cBhvr>
                                      <p:to x="100000" y="60000"/>
                                    </p:animScale>
                                    <p:animScale>
                                      <p:cBhvr>
                                        <p:cTn id="37" dur="166" decel="50000">
                                          <p:stCondLst>
                                            <p:cond delay="676"/>
                                          </p:stCondLst>
                                        </p:cTn>
                                        <p:tgtEl>
                                          <p:spTgt spid="2">
                                            <p:txEl>
                                              <p:pRg st="2" end="2"/>
                                            </p:txEl>
                                          </p:spTgt>
                                        </p:tgtEl>
                                      </p:cBhvr>
                                      <p:to x="100000" y="100000"/>
                                    </p:animScale>
                                    <p:animScale>
                                      <p:cBhvr>
                                        <p:cTn id="38" dur="26">
                                          <p:stCondLst>
                                            <p:cond delay="1312"/>
                                          </p:stCondLst>
                                        </p:cTn>
                                        <p:tgtEl>
                                          <p:spTgt spid="2">
                                            <p:txEl>
                                              <p:pRg st="2" end="2"/>
                                            </p:txEl>
                                          </p:spTgt>
                                        </p:tgtEl>
                                      </p:cBhvr>
                                      <p:to x="100000" y="80000"/>
                                    </p:animScale>
                                    <p:animScale>
                                      <p:cBhvr>
                                        <p:cTn id="39" dur="166" decel="50000">
                                          <p:stCondLst>
                                            <p:cond delay="1338"/>
                                          </p:stCondLst>
                                        </p:cTn>
                                        <p:tgtEl>
                                          <p:spTgt spid="2">
                                            <p:txEl>
                                              <p:pRg st="2" end="2"/>
                                            </p:txEl>
                                          </p:spTgt>
                                        </p:tgtEl>
                                      </p:cBhvr>
                                      <p:to x="100000" y="100000"/>
                                    </p:animScale>
                                    <p:animScale>
                                      <p:cBhvr>
                                        <p:cTn id="40" dur="26">
                                          <p:stCondLst>
                                            <p:cond delay="1642"/>
                                          </p:stCondLst>
                                        </p:cTn>
                                        <p:tgtEl>
                                          <p:spTgt spid="2">
                                            <p:txEl>
                                              <p:pRg st="2" end="2"/>
                                            </p:txEl>
                                          </p:spTgt>
                                        </p:tgtEl>
                                      </p:cBhvr>
                                      <p:to x="100000" y="90000"/>
                                    </p:animScale>
                                    <p:animScale>
                                      <p:cBhvr>
                                        <p:cTn id="41" dur="166" decel="50000">
                                          <p:stCondLst>
                                            <p:cond delay="1668"/>
                                          </p:stCondLst>
                                        </p:cTn>
                                        <p:tgtEl>
                                          <p:spTgt spid="2">
                                            <p:txEl>
                                              <p:pRg st="2" end="2"/>
                                            </p:txEl>
                                          </p:spTgt>
                                        </p:tgtEl>
                                      </p:cBhvr>
                                      <p:to x="100000" y="100000"/>
                                    </p:animScale>
                                    <p:animScale>
                                      <p:cBhvr>
                                        <p:cTn id="42" dur="26">
                                          <p:stCondLst>
                                            <p:cond delay="1808"/>
                                          </p:stCondLst>
                                        </p:cTn>
                                        <p:tgtEl>
                                          <p:spTgt spid="2">
                                            <p:txEl>
                                              <p:pRg st="2" end="2"/>
                                            </p:txEl>
                                          </p:spTgt>
                                        </p:tgtEl>
                                      </p:cBhvr>
                                      <p:to x="100000" y="95000"/>
                                    </p:animScale>
                                    <p:animScale>
                                      <p:cBhvr>
                                        <p:cTn id="43" dur="166" decel="50000">
                                          <p:stCondLst>
                                            <p:cond delay="1834"/>
                                          </p:stCondLst>
                                        </p:cTn>
                                        <p:tgtEl>
                                          <p:spTgt spid="2">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wheel(1)">
                                      <p:cBhvr>
                                        <p:cTn id="48" dur="2000"/>
                                        <p:tgtEl>
                                          <p:spTgt spid="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wipe(down)">
                                      <p:cBhvr>
                                        <p:cTn id="53" dur="580">
                                          <p:stCondLst>
                                            <p:cond delay="0"/>
                                          </p:stCondLst>
                                        </p:cTn>
                                        <p:tgtEl>
                                          <p:spTgt spid="2">
                                            <p:txEl>
                                              <p:pRg st="4" end="4"/>
                                            </p:txEl>
                                          </p:spTgt>
                                        </p:tgtEl>
                                      </p:cBhvr>
                                    </p:animEffect>
                                    <p:anim calcmode="lin" valueType="num">
                                      <p:cBhvr>
                                        <p:cTn id="5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2">
                                            <p:txEl>
                                              <p:pRg st="4" end="4"/>
                                            </p:txEl>
                                          </p:spTgt>
                                        </p:tgtEl>
                                      </p:cBhvr>
                                      <p:to x="100000" y="60000"/>
                                    </p:animScale>
                                    <p:animScale>
                                      <p:cBhvr>
                                        <p:cTn id="60" dur="166" decel="50000">
                                          <p:stCondLst>
                                            <p:cond delay="676"/>
                                          </p:stCondLst>
                                        </p:cTn>
                                        <p:tgtEl>
                                          <p:spTgt spid="2">
                                            <p:txEl>
                                              <p:pRg st="4" end="4"/>
                                            </p:txEl>
                                          </p:spTgt>
                                        </p:tgtEl>
                                      </p:cBhvr>
                                      <p:to x="100000" y="100000"/>
                                    </p:animScale>
                                    <p:animScale>
                                      <p:cBhvr>
                                        <p:cTn id="61" dur="26">
                                          <p:stCondLst>
                                            <p:cond delay="1312"/>
                                          </p:stCondLst>
                                        </p:cTn>
                                        <p:tgtEl>
                                          <p:spTgt spid="2">
                                            <p:txEl>
                                              <p:pRg st="4" end="4"/>
                                            </p:txEl>
                                          </p:spTgt>
                                        </p:tgtEl>
                                      </p:cBhvr>
                                      <p:to x="100000" y="80000"/>
                                    </p:animScale>
                                    <p:animScale>
                                      <p:cBhvr>
                                        <p:cTn id="62" dur="166" decel="50000">
                                          <p:stCondLst>
                                            <p:cond delay="1338"/>
                                          </p:stCondLst>
                                        </p:cTn>
                                        <p:tgtEl>
                                          <p:spTgt spid="2">
                                            <p:txEl>
                                              <p:pRg st="4" end="4"/>
                                            </p:txEl>
                                          </p:spTgt>
                                        </p:tgtEl>
                                      </p:cBhvr>
                                      <p:to x="100000" y="100000"/>
                                    </p:animScale>
                                    <p:animScale>
                                      <p:cBhvr>
                                        <p:cTn id="63" dur="26">
                                          <p:stCondLst>
                                            <p:cond delay="1642"/>
                                          </p:stCondLst>
                                        </p:cTn>
                                        <p:tgtEl>
                                          <p:spTgt spid="2">
                                            <p:txEl>
                                              <p:pRg st="4" end="4"/>
                                            </p:txEl>
                                          </p:spTgt>
                                        </p:tgtEl>
                                      </p:cBhvr>
                                      <p:to x="100000" y="90000"/>
                                    </p:animScale>
                                    <p:animScale>
                                      <p:cBhvr>
                                        <p:cTn id="64" dur="166" decel="50000">
                                          <p:stCondLst>
                                            <p:cond delay="1668"/>
                                          </p:stCondLst>
                                        </p:cTn>
                                        <p:tgtEl>
                                          <p:spTgt spid="2">
                                            <p:txEl>
                                              <p:pRg st="4" end="4"/>
                                            </p:txEl>
                                          </p:spTgt>
                                        </p:tgtEl>
                                      </p:cBhvr>
                                      <p:to x="100000" y="100000"/>
                                    </p:animScale>
                                    <p:animScale>
                                      <p:cBhvr>
                                        <p:cTn id="65" dur="26">
                                          <p:stCondLst>
                                            <p:cond delay="1808"/>
                                          </p:stCondLst>
                                        </p:cTn>
                                        <p:tgtEl>
                                          <p:spTgt spid="2">
                                            <p:txEl>
                                              <p:pRg st="4" end="4"/>
                                            </p:txEl>
                                          </p:spTgt>
                                        </p:tgtEl>
                                      </p:cBhvr>
                                      <p:to x="100000" y="95000"/>
                                    </p:animScale>
                                    <p:animScale>
                                      <p:cBhvr>
                                        <p:cTn id="66" dur="166" decel="50000">
                                          <p:stCondLst>
                                            <p:cond delay="1834"/>
                                          </p:stCondLst>
                                        </p:cTn>
                                        <p:tgtEl>
                                          <p:spTgt spid="2">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2">
                                            <p:txEl>
                                              <p:pRg st="5" end="5"/>
                                            </p:txEl>
                                          </p:spTgt>
                                        </p:tgtEl>
                                        <p:attrNameLst>
                                          <p:attrName>style.visibility</p:attrName>
                                        </p:attrNameLst>
                                      </p:cBhvr>
                                      <p:to>
                                        <p:strVal val="visible"/>
                                      </p:to>
                                    </p:set>
                                    <p:animEffect transition="in" filter="wheel(1)">
                                      <p:cBhvr>
                                        <p:cTn id="71" dur="2000"/>
                                        <p:tgtEl>
                                          <p:spTgt spid="2">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2">
                                            <p:txEl>
                                              <p:pRg st="6" end="6"/>
                                            </p:txEl>
                                          </p:spTgt>
                                        </p:tgtEl>
                                        <p:attrNameLst>
                                          <p:attrName>style.visibility</p:attrName>
                                        </p:attrNameLst>
                                      </p:cBhvr>
                                      <p:to>
                                        <p:strVal val="visible"/>
                                      </p:to>
                                    </p:set>
                                    <p:animEffect transition="in" filter="wipe(down)">
                                      <p:cBhvr>
                                        <p:cTn id="76" dur="580">
                                          <p:stCondLst>
                                            <p:cond delay="0"/>
                                          </p:stCondLst>
                                        </p:cTn>
                                        <p:tgtEl>
                                          <p:spTgt spid="2">
                                            <p:txEl>
                                              <p:pRg st="6" end="6"/>
                                            </p:txEl>
                                          </p:spTgt>
                                        </p:tgtEl>
                                      </p:cBhvr>
                                    </p:animEffect>
                                    <p:anim calcmode="lin" valueType="num">
                                      <p:cBhvr>
                                        <p:cTn id="77"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2">
                                            <p:txEl>
                                              <p:pRg st="6" end="6"/>
                                            </p:txEl>
                                          </p:spTgt>
                                        </p:tgtEl>
                                      </p:cBhvr>
                                      <p:to x="100000" y="60000"/>
                                    </p:animScale>
                                    <p:animScale>
                                      <p:cBhvr>
                                        <p:cTn id="83" dur="166" decel="50000">
                                          <p:stCondLst>
                                            <p:cond delay="676"/>
                                          </p:stCondLst>
                                        </p:cTn>
                                        <p:tgtEl>
                                          <p:spTgt spid="2">
                                            <p:txEl>
                                              <p:pRg st="6" end="6"/>
                                            </p:txEl>
                                          </p:spTgt>
                                        </p:tgtEl>
                                      </p:cBhvr>
                                      <p:to x="100000" y="100000"/>
                                    </p:animScale>
                                    <p:animScale>
                                      <p:cBhvr>
                                        <p:cTn id="84" dur="26">
                                          <p:stCondLst>
                                            <p:cond delay="1312"/>
                                          </p:stCondLst>
                                        </p:cTn>
                                        <p:tgtEl>
                                          <p:spTgt spid="2">
                                            <p:txEl>
                                              <p:pRg st="6" end="6"/>
                                            </p:txEl>
                                          </p:spTgt>
                                        </p:tgtEl>
                                      </p:cBhvr>
                                      <p:to x="100000" y="80000"/>
                                    </p:animScale>
                                    <p:animScale>
                                      <p:cBhvr>
                                        <p:cTn id="85" dur="166" decel="50000">
                                          <p:stCondLst>
                                            <p:cond delay="1338"/>
                                          </p:stCondLst>
                                        </p:cTn>
                                        <p:tgtEl>
                                          <p:spTgt spid="2">
                                            <p:txEl>
                                              <p:pRg st="6" end="6"/>
                                            </p:txEl>
                                          </p:spTgt>
                                        </p:tgtEl>
                                      </p:cBhvr>
                                      <p:to x="100000" y="100000"/>
                                    </p:animScale>
                                    <p:animScale>
                                      <p:cBhvr>
                                        <p:cTn id="86" dur="26">
                                          <p:stCondLst>
                                            <p:cond delay="1642"/>
                                          </p:stCondLst>
                                        </p:cTn>
                                        <p:tgtEl>
                                          <p:spTgt spid="2">
                                            <p:txEl>
                                              <p:pRg st="6" end="6"/>
                                            </p:txEl>
                                          </p:spTgt>
                                        </p:tgtEl>
                                      </p:cBhvr>
                                      <p:to x="100000" y="90000"/>
                                    </p:animScale>
                                    <p:animScale>
                                      <p:cBhvr>
                                        <p:cTn id="87" dur="166" decel="50000">
                                          <p:stCondLst>
                                            <p:cond delay="1668"/>
                                          </p:stCondLst>
                                        </p:cTn>
                                        <p:tgtEl>
                                          <p:spTgt spid="2">
                                            <p:txEl>
                                              <p:pRg st="6" end="6"/>
                                            </p:txEl>
                                          </p:spTgt>
                                        </p:tgtEl>
                                      </p:cBhvr>
                                      <p:to x="100000" y="100000"/>
                                    </p:animScale>
                                    <p:animScale>
                                      <p:cBhvr>
                                        <p:cTn id="88" dur="26">
                                          <p:stCondLst>
                                            <p:cond delay="1808"/>
                                          </p:stCondLst>
                                        </p:cTn>
                                        <p:tgtEl>
                                          <p:spTgt spid="2">
                                            <p:txEl>
                                              <p:pRg st="6" end="6"/>
                                            </p:txEl>
                                          </p:spTgt>
                                        </p:tgtEl>
                                      </p:cBhvr>
                                      <p:to x="100000" y="95000"/>
                                    </p:animScale>
                                    <p:animScale>
                                      <p:cBhvr>
                                        <p:cTn id="89" dur="166" decel="50000">
                                          <p:stCondLst>
                                            <p:cond delay="1834"/>
                                          </p:stCondLst>
                                        </p:cTn>
                                        <p:tgtEl>
                                          <p:spTgt spid="2">
                                            <p:txEl>
                                              <p:pRg st="6" end="6"/>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2">
                                            <p:txEl>
                                              <p:pRg st="7" end="7"/>
                                            </p:txEl>
                                          </p:spTgt>
                                        </p:tgtEl>
                                        <p:attrNameLst>
                                          <p:attrName>style.visibility</p:attrName>
                                        </p:attrNameLst>
                                      </p:cBhvr>
                                      <p:to>
                                        <p:strVal val="visible"/>
                                      </p:to>
                                    </p:set>
                                    <p:animEffect transition="in" filter="wipe(down)">
                                      <p:cBhvr>
                                        <p:cTn id="94" dur="580">
                                          <p:stCondLst>
                                            <p:cond delay="0"/>
                                          </p:stCondLst>
                                        </p:cTn>
                                        <p:tgtEl>
                                          <p:spTgt spid="2">
                                            <p:txEl>
                                              <p:pRg st="7" end="7"/>
                                            </p:txEl>
                                          </p:spTgt>
                                        </p:tgtEl>
                                      </p:cBhvr>
                                    </p:animEffect>
                                    <p:anim calcmode="lin" valueType="num">
                                      <p:cBhvr>
                                        <p:cTn id="95"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2">
                                            <p:txEl>
                                              <p:pRg st="7" end="7"/>
                                            </p:txEl>
                                          </p:spTgt>
                                        </p:tgtEl>
                                      </p:cBhvr>
                                      <p:to x="100000" y="60000"/>
                                    </p:animScale>
                                    <p:animScale>
                                      <p:cBhvr>
                                        <p:cTn id="101" dur="166" decel="50000">
                                          <p:stCondLst>
                                            <p:cond delay="676"/>
                                          </p:stCondLst>
                                        </p:cTn>
                                        <p:tgtEl>
                                          <p:spTgt spid="2">
                                            <p:txEl>
                                              <p:pRg st="7" end="7"/>
                                            </p:txEl>
                                          </p:spTgt>
                                        </p:tgtEl>
                                      </p:cBhvr>
                                      <p:to x="100000" y="100000"/>
                                    </p:animScale>
                                    <p:animScale>
                                      <p:cBhvr>
                                        <p:cTn id="102" dur="26">
                                          <p:stCondLst>
                                            <p:cond delay="1312"/>
                                          </p:stCondLst>
                                        </p:cTn>
                                        <p:tgtEl>
                                          <p:spTgt spid="2">
                                            <p:txEl>
                                              <p:pRg st="7" end="7"/>
                                            </p:txEl>
                                          </p:spTgt>
                                        </p:tgtEl>
                                      </p:cBhvr>
                                      <p:to x="100000" y="80000"/>
                                    </p:animScale>
                                    <p:animScale>
                                      <p:cBhvr>
                                        <p:cTn id="103" dur="166" decel="50000">
                                          <p:stCondLst>
                                            <p:cond delay="1338"/>
                                          </p:stCondLst>
                                        </p:cTn>
                                        <p:tgtEl>
                                          <p:spTgt spid="2">
                                            <p:txEl>
                                              <p:pRg st="7" end="7"/>
                                            </p:txEl>
                                          </p:spTgt>
                                        </p:tgtEl>
                                      </p:cBhvr>
                                      <p:to x="100000" y="100000"/>
                                    </p:animScale>
                                    <p:animScale>
                                      <p:cBhvr>
                                        <p:cTn id="104" dur="26">
                                          <p:stCondLst>
                                            <p:cond delay="1642"/>
                                          </p:stCondLst>
                                        </p:cTn>
                                        <p:tgtEl>
                                          <p:spTgt spid="2">
                                            <p:txEl>
                                              <p:pRg st="7" end="7"/>
                                            </p:txEl>
                                          </p:spTgt>
                                        </p:tgtEl>
                                      </p:cBhvr>
                                      <p:to x="100000" y="90000"/>
                                    </p:animScale>
                                    <p:animScale>
                                      <p:cBhvr>
                                        <p:cTn id="105" dur="166" decel="50000">
                                          <p:stCondLst>
                                            <p:cond delay="1668"/>
                                          </p:stCondLst>
                                        </p:cTn>
                                        <p:tgtEl>
                                          <p:spTgt spid="2">
                                            <p:txEl>
                                              <p:pRg st="7" end="7"/>
                                            </p:txEl>
                                          </p:spTgt>
                                        </p:tgtEl>
                                      </p:cBhvr>
                                      <p:to x="100000" y="100000"/>
                                    </p:animScale>
                                    <p:animScale>
                                      <p:cBhvr>
                                        <p:cTn id="106" dur="26">
                                          <p:stCondLst>
                                            <p:cond delay="1808"/>
                                          </p:stCondLst>
                                        </p:cTn>
                                        <p:tgtEl>
                                          <p:spTgt spid="2">
                                            <p:txEl>
                                              <p:pRg st="7" end="7"/>
                                            </p:txEl>
                                          </p:spTgt>
                                        </p:tgtEl>
                                      </p:cBhvr>
                                      <p:to x="100000" y="95000"/>
                                    </p:animScale>
                                    <p:animScale>
                                      <p:cBhvr>
                                        <p:cTn id="107"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67544" y="836712"/>
                <a:ext cx="8229600" cy="4709160"/>
              </a:xfrm>
            </p:spPr>
            <p:txBody>
              <a:bodyPr>
                <a:noAutofit/>
              </a:bodyPr>
              <a:lstStyle/>
              <a:p>
                <a:pPr>
                  <a:lnSpc>
                    <a:spcPct val="120000"/>
                  </a:lnSpc>
                  <a:buFont typeface="Wingdings" pitchFamily="2" charset="2"/>
                  <a:buChar char="ü"/>
                </a:pPr>
                <a:r>
                  <a:rPr lang="fa-IR" sz="2000" dirty="0">
                    <a:solidFill>
                      <a:schemeClr val="bg1"/>
                    </a:solidFill>
                    <a:effectLst>
                      <a:outerShdw blurRad="38100" dist="38100" dir="2700000" algn="tl">
                        <a:srgbClr val="000000">
                          <a:alpha val="43137"/>
                        </a:srgbClr>
                      </a:outerShdw>
                    </a:effectLst>
                    <a:cs typeface="2  Titr" pitchFamily="2" charset="-78"/>
                  </a:rPr>
                  <a:t>علاوه بر محدودیت های کارکردی فوق ، باید محدودیت های غیر منفی را برای متغیر های تصمیم به مدل اضافه کرد .</a:t>
                </a:r>
              </a:p>
              <a:p>
                <a:pPr>
                  <a:lnSpc>
                    <a:spcPct val="120000"/>
                  </a:lnSpc>
                  <a:buFont typeface="Wingdings" pitchFamily="2" charset="2"/>
                  <a:buChar char="ü"/>
                </a:pPr>
                <a14:m>
                  <m:oMath xmlns:m="http://schemas.openxmlformats.org/officeDocument/2006/math">
                    <m:r>
                      <a:rPr lang="fa-IR" sz="2000" i="1" smtClean="0">
                        <a:solidFill>
                          <a:schemeClr val="bg1"/>
                        </a:solidFill>
                        <a:effectLst>
                          <a:outerShdw blurRad="38100" dist="38100" dir="2700000" algn="tl">
                            <a:srgbClr val="000000">
                              <a:alpha val="43137"/>
                            </a:srgbClr>
                          </a:outerShdw>
                        </a:effectLst>
                        <a:latin typeface="Cambria Math"/>
                        <a:ea typeface="Cambria Math"/>
                        <a:cs typeface="2  Titr" pitchFamily="2" charset="-78"/>
                      </a:rPr>
                      <m:t>≥</m:t>
                    </m:r>
                  </m:oMath>
                </a14:m>
                <a:r>
                  <a:rPr lang="fa-IR" sz="2000" dirty="0" smtClean="0">
                    <a:solidFill>
                      <a:schemeClr val="bg1"/>
                    </a:solidFill>
                    <a:effectLst>
                      <a:outerShdw blurRad="38100" dist="38100" dir="2700000" algn="tl">
                        <a:srgbClr val="000000">
                          <a:alpha val="43137"/>
                        </a:srgbClr>
                      </a:outerShdw>
                    </a:effectLst>
                    <a:cs typeface="2  Titr" pitchFamily="2" charset="-78"/>
                  </a:rPr>
                  <a:t>0 </a:t>
                </a:r>
                <a:r>
                  <a:rPr lang="en-US" sz="2000" dirty="0">
                    <a:solidFill>
                      <a:schemeClr val="bg1"/>
                    </a:solidFill>
                    <a:effectLst>
                      <a:outerShdw blurRad="38100" dist="38100" dir="2700000" algn="tl">
                        <a:srgbClr val="000000">
                          <a:alpha val="43137"/>
                        </a:srgbClr>
                      </a:outerShdw>
                    </a:effectLst>
                    <a:cs typeface="2  Titr" pitchFamily="2" charset="-78"/>
                  </a:rPr>
                  <a:t>X2</a:t>
                </a:r>
                <a:r>
                  <a:rPr lang="fa-IR" sz="2000" dirty="0">
                    <a:solidFill>
                      <a:schemeClr val="bg1"/>
                    </a:solidFill>
                    <a:effectLst>
                      <a:outerShdw blurRad="38100" dist="38100" dir="2700000" algn="tl">
                        <a:srgbClr val="000000">
                          <a:alpha val="43137"/>
                        </a:srgbClr>
                      </a:outerShdw>
                    </a:effectLst>
                    <a:cs typeface="2  Titr" pitchFamily="2" charset="-78"/>
                  </a:rPr>
                  <a:t>و </a:t>
                </a:r>
                <a:r>
                  <a:rPr lang="en-US" sz="2000" dirty="0">
                    <a:solidFill>
                      <a:schemeClr val="bg1"/>
                    </a:solidFill>
                    <a:effectLst>
                      <a:outerShdw blurRad="38100" dist="38100" dir="2700000" algn="tl">
                        <a:srgbClr val="000000">
                          <a:alpha val="43137"/>
                        </a:srgbClr>
                      </a:outerShdw>
                    </a:effectLst>
                    <a:cs typeface="2  Titr" pitchFamily="2" charset="-78"/>
                  </a:rPr>
                  <a:t>X1 </a:t>
                </a:r>
                <a:r>
                  <a:rPr lang="fa-IR" sz="2000" dirty="0">
                    <a:solidFill>
                      <a:schemeClr val="bg1"/>
                    </a:solidFill>
                    <a:effectLst>
                      <a:outerShdw blurRad="38100" dist="38100" dir="2700000" algn="tl">
                        <a:srgbClr val="000000">
                          <a:alpha val="43137"/>
                        </a:srgbClr>
                      </a:outerShdw>
                    </a:effectLst>
                    <a:cs typeface="2  Titr" pitchFamily="2" charset="-78"/>
                  </a:rPr>
                  <a:t>حال کلیت مدل ترکیب تولید به صورت زیر نوشته می شود</a:t>
                </a:r>
                <a:r>
                  <a:rPr lang="fa-IR" sz="2000" dirty="0" smtClean="0">
                    <a:solidFill>
                      <a:schemeClr val="bg1"/>
                    </a:solidFill>
                    <a:effectLst>
                      <a:outerShdw blurRad="38100" dist="38100" dir="2700000" algn="tl">
                        <a:srgbClr val="000000">
                          <a:alpha val="43137"/>
                        </a:srgbClr>
                      </a:outerShdw>
                    </a:effectLst>
                    <a:cs typeface="2  Titr" pitchFamily="2" charset="-78"/>
                  </a:rPr>
                  <a:t>:</a:t>
                </a:r>
              </a:p>
              <a:p>
                <a:pPr>
                  <a:lnSpc>
                    <a:spcPct val="120000"/>
                  </a:lnSpc>
                  <a:buFont typeface="Wingdings" pitchFamily="2" charset="2"/>
                  <a:buChar char="ü"/>
                </a:pPr>
                <a:endParaRPr lang="fa-IR" sz="2000" dirty="0">
                  <a:solidFill>
                    <a:schemeClr val="bg1"/>
                  </a:solidFill>
                  <a:effectLst>
                    <a:outerShdw blurRad="38100" dist="38100" dir="2700000" algn="tl">
                      <a:srgbClr val="000000">
                        <a:alpha val="43137"/>
                      </a:srgbClr>
                    </a:outerShdw>
                  </a:effectLst>
                  <a:cs typeface="2  Titr" pitchFamily="2" charset="-78"/>
                </a:endParaRPr>
              </a:p>
              <a:p>
                <a:pPr algn="l">
                  <a:lnSpc>
                    <a:spcPct val="120000"/>
                  </a:lnSpc>
                  <a:buFont typeface="Wingdings" pitchFamily="2" charset="2"/>
                  <a:buChar char="ü"/>
                </a:pPr>
                <a:r>
                  <a:rPr lang="en-US" sz="2400" dirty="0">
                    <a:solidFill>
                      <a:srgbClr val="002060"/>
                    </a:solidFill>
                    <a:effectLst>
                      <a:outerShdw blurRad="38100" dist="38100" dir="2700000" algn="tl">
                        <a:srgbClr val="000000">
                          <a:alpha val="43137"/>
                        </a:srgbClr>
                      </a:outerShdw>
                    </a:effectLst>
                    <a:cs typeface="2  Titr" pitchFamily="2" charset="-78"/>
                  </a:rPr>
                  <a:t>Max Z =  40 X1 + 50 X2 </a:t>
                </a:r>
              </a:p>
              <a:p>
                <a:pPr algn="l">
                  <a:lnSpc>
                    <a:spcPct val="120000"/>
                  </a:lnSpc>
                  <a:buFont typeface="Wingdings" pitchFamily="2" charset="2"/>
                  <a:buChar char="ü"/>
                </a:pPr>
                <a:r>
                  <a:rPr lang="en-US" sz="2400" dirty="0" smtClean="0">
                    <a:solidFill>
                      <a:srgbClr val="002060"/>
                    </a:solidFill>
                    <a:effectLst>
                      <a:outerShdw blurRad="38100" dist="38100" dir="2700000" algn="tl">
                        <a:srgbClr val="000000">
                          <a:alpha val="43137"/>
                        </a:srgbClr>
                      </a:outerShdw>
                    </a:effectLst>
                    <a:cs typeface="2  Titr" pitchFamily="2" charset="-78"/>
                  </a:rPr>
                  <a:t>S.t</a:t>
                </a:r>
                <a:r>
                  <a:rPr lang="en-US" sz="2400" dirty="0" smtClean="0">
                    <a:solidFill>
                      <a:srgbClr val="FFFF00"/>
                    </a:solidFill>
                    <a:effectLst>
                      <a:outerShdw blurRad="38100" dist="38100" dir="2700000" algn="tl">
                        <a:srgbClr val="000000">
                          <a:alpha val="43137"/>
                        </a:srgbClr>
                      </a:outerShdw>
                    </a:effectLst>
                    <a:cs typeface="2  Titr" pitchFamily="2" charset="-78"/>
                  </a:rPr>
                  <a:t>:</a:t>
                </a:r>
                <a:endParaRPr lang="fa-IR" sz="2400" dirty="0" smtClean="0">
                  <a:solidFill>
                    <a:srgbClr val="FFFF00"/>
                  </a:solidFill>
                  <a:effectLst>
                    <a:outerShdw blurRad="38100" dist="38100" dir="2700000" algn="tl">
                      <a:srgbClr val="000000">
                        <a:alpha val="43137"/>
                      </a:srgbClr>
                    </a:outerShdw>
                  </a:effectLst>
                  <a:cs typeface="2  Titr" pitchFamily="2" charset="-78"/>
                </a:endParaRPr>
              </a:p>
              <a:p>
                <a:pPr algn="l">
                  <a:lnSpc>
                    <a:spcPct val="120000"/>
                  </a:lnSpc>
                  <a:buFont typeface="Wingdings" pitchFamily="2" charset="2"/>
                  <a:buChar char="ü"/>
                </a:pPr>
                <a:r>
                  <a:rPr lang="en-US" sz="2400" dirty="0" smtClean="0">
                    <a:solidFill>
                      <a:srgbClr val="002060"/>
                    </a:solidFill>
                    <a:effectLst>
                      <a:outerShdw blurRad="38100" dist="38100" dir="2700000" algn="tl">
                        <a:srgbClr val="000000">
                          <a:alpha val="43137"/>
                        </a:srgbClr>
                      </a:outerShdw>
                    </a:effectLst>
                    <a:cs typeface="2  Titr" pitchFamily="2" charset="-78"/>
                  </a:rPr>
                  <a:t>X1 </a:t>
                </a:r>
                <a:r>
                  <a:rPr lang="en-US" sz="2400" dirty="0">
                    <a:solidFill>
                      <a:srgbClr val="002060"/>
                    </a:solidFill>
                    <a:effectLst>
                      <a:outerShdw blurRad="38100" dist="38100" dir="2700000" algn="tl">
                        <a:srgbClr val="000000">
                          <a:alpha val="43137"/>
                        </a:srgbClr>
                      </a:outerShdw>
                    </a:effectLst>
                    <a:cs typeface="2  Titr" pitchFamily="2" charset="-78"/>
                  </a:rPr>
                  <a:t>+ 2 </a:t>
                </a:r>
                <a:r>
                  <a:rPr lang="en-US" sz="2400" dirty="0" smtClean="0">
                    <a:solidFill>
                      <a:srgbClr val="002060"/>
                    </a:solidFill>
                    <a:effectLst>
                      <a:outerShdw blurRad="38100" dist="38100" dir="2700000" algn="tl">
                        <a:srgbClr val="000000">
                          <a:alpha val="43137"/>
                        </a:srgbClr>
                      </a:outerShdw>
                    </a:effectLst>
                    <a:cs typeface="2  Titr" pitchFamily="2" charset="-78"/>
                  </a:rPr>
                  <a:t>X2 ≤40</a:t>
                </a:r>
                <a:endParaRPr lang="fa-IR" sz="2400" dirty="0" smtClean="0">
                  <a:solidFill>
                    <a:srgbClr val="002060"/>
                  </a:solidFill>
                  <a:effectLst>
                    <a:outerShdw blurRad="38100" dist="38100" dir="2700000" algn="tl">
                      <a:srgbClr val="000000">
                        <a:alpha val="43137"/>
                      </a:srgbClr>
                    </a:outerShdw>
                  </a:effectLst>
                  <a:cs typeface="2  Titr" pitchFamily="2" charset="-78"/>
                </a:endParaRPr>
              </a:p>
              <a:p>
                <a:pPr algn="l">
                  <a:lnSpc>
                    <a:spcPct val="120000"/>
                  </a:lnSpc>
                  <a:buFont typeface="Wingdings" pitchFamily="2" charset="2"/>
                  <a:buChar char="ü"/>
                </a:pPr>
                <a:r>
                  <a:rPr lang="en-US" sz="2400" dirty="0" smtClean="0">
                    <a:solidFill>
                      <a:srgbClr val="002060"/>
                    </a:solidFill>
                    <a:effectLst>
                      <a:outerShdw blurRad="38100" dist="38100" dir="2700000" algn="tl">
                        <a:srgbClr val="000000">
                          <a:alpha val="43137"/>
                        </a:srgbClr>
                      </a:outerShdw>
                    </a:effectLst>
                    <a:cs typeface="2  Titr" pitchFamily="2" charset="-78"/>
                  </a:rPr>
                  <a:t>4 </a:t>
                </a:r>
                <a:r>
                  <a:rPr lang="en-US" sz="2400" dirty="0">
                    <a:solidFill>
                      <a:srgbClr val="002060"/>
                    </a:solidFill>
                    <a:effectLst>
                      <a:outerShdw blurRad="38100" dist="38100" dir="2700000" algn="tl">
                        <a:srgbClr val="000000">
                          <a:alpha val="43137"/>
                        </a:srgbClr>
                      </a:outerShdw>
                    </a:effectLst>
                    <a:cs typeface="2  Titr" pitchFamily="2" charset="-78"/>
                  </a:rPr>
                  <a:t>X1 + 3 </a:t>
                </a:r>
                <a:r>
                  <a:rPr lang="en-US" sz="2400" dirty="0" smtClean="0">
                    <a:solidFill>
                      <a:srgbClr val="002060"/>
                    </a:solidFill>
                    <a:effectLst>
                      <a:outerShdw blurRad="38100" dist="38100" dir="2700000" algn="tl">
                        <a:srgbClr val="000000">
                          <a:alpha val="43137"/>
                        </a:srgbClr>
                      </a:outerShdw>
                    </a:effectLst>
                    <a:cs typeface="2  Titr" pitchFamily="2" charset="-78"/>
                  </a:rPr>
                  <a:t>X2 ≤120</a:t>
                </a:r>
                <a:endParaRPr lang="fa-IR" sz="2400" dirty="0" smtClean="0">
                  <a:solidFill>
                    <a:srgbClr val="002060"/>
                  </a:solidFill>
                  <a:effectLst>
                    <a:outerShdw blurRad="38100" dist="38100" dir="2700000" algn="tl">
                      <a:srgbClr val="000000">
                        <a:alpha val="43137"/>
                      </a:srgbClr>
                    </a:outerShdw>
                  </a:effectLst>
                  <a:cs typeface="2  Titr" pitchFamily="2" charset="-78"/>
                </a:endParaRPr>
              </a:p>
              <a:p>
                <a:pPr algn="l">
                  <a:lnSpc>
                    <a:spcPct val="120000"/>
                  </a:lnSpc>
                  <a:buFont typeface="Wingdings" pitchFamily="2" charset="2"/>
                  <a:buChar char="ü"/>
                </a:pPr>
                <a:r>
                  <a:rPr lang="en-US" sz="2400" dirty="0" smtClean="0">
                    <a:solidFill>
                      <a:srgbClr val="002060"/>
                    </a:solidFill>
                    <a:effectLst>
                      <a:outerShdw blurRad="38100" dist="38100" dir="2700000" algn="tl">
                        <a:srgbClr val="000000">
                          <a:alpha val="43137"/>
                        </a:srgbClr>
                      </a:outerShdw>
                    </a:effectLst>
                    <a:cs typeface="2  Titr" pitchFamily="2" charset="-78"/>
                  </a:rPr>
                  <a:t>X1 , X2 ≥  0</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67544" y="836712"/>
                <a:ext cx="8229600" cy="4709160"/>
              </a:xfrm>
              <a:blipFill rotWithShape="1">
                <a:blip r:embed="rId2"/>
                <a:stretch>
                  <a:fillRect l="-1185"/>
                </a:stretch>
              </a:blipFill>
            </p:spPr>
            <p:txBody>
              <a:bodyPr/>
              <a:lstStyle/>
              <a:p>
                <a:r>
                  <a:rPr lang="fa-IR">
                    <a:noFill/>
                  </a:rPr>
                  <a:t> </a:t>
                </a:r>
              </a:p>
            </p:txBody>
          </p:sp>
        </mc:Fallback>
      </mc:AlternateContent>
    </p:spTree>
    <p:extLst>
      <p:ext uri="{BB962C8B-B14F-4D97-AF65-F5344CB8AC3E}">
        <p14:creationId xmlns:p14="http://schemas.microsoft.com/office/powerpoint/2010/main" val="116840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80">
                                          <p:stCondLst>
                                            <p:cond delay="0"/>
                                          </p:stCondLst>
                                        </p:cTn>
                                        <p:tgtEl>
                                          <p:spTgt spid="2">
                                            <p:txEl>
                                              <p:pRg st="3" end="3"/>
                                            </p:txEl>
                                          </p:spTgt>
                                        </p:tgtEl>
                                      </p:cBhvr>
                                    </p:animEffect>
                                    <p:anim calcmode="lin" valueType="num">
                                      <p:cBhvr>
                                        <p:cTn id="1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3" end="3"/>
                                            </p:txEl>
                                          </p:spTgt>
                                        </p:tgtEl>
                                      </p:cBhvr>
                                      <p:to x="100000" y="60000"/>
                                    </p:animScale>
                                    <p:animScale>
                                      <p:cBhvr>
                                        <p:cTn id="22" dur="166" decel="50000">
                                          <p:stCondLst>
                                            <p:cond delay="676"/>
                                          </p:stCondLst>
                                        </p:cTn>
                                        <p:tgtEl>
                                          <p:spTgt spid="2">
                                            <p:txEl>
                                              <p:pRg st="3" end="3"/>
                                            </p:txEl>
                                          </p:spTgt>
                                        </p:tgtEl>
                                      </p:cBhvr>
                                      <p:to x="100000" y="100000"/>
                                    </p:animScale>
                                    <p:animScale>
                                      <p:cBhvr>
                                        <p:cTn id="23" dur="26">
                                          <p:stCondLst>
                                            <p:cond delay="1312"/>
                                          </p:stCondLst>
                                        </p:cTn>
                                        <p:tgtEl>
                                          <p:spTgt spid="2">
                                            <p:txEl>
                                              <p:pRg st="3" end="3"/>
                                            </p:txEl>
                                          </p:spTgt>
                                        </p:tgtEl>
                                      </p:cBhvr>
                                      <p:to x="100000" y="80000"/>
                                    </p:animScale>
                                    <p:animScale>
                                      <p:cBhvr>
                                        <p:cTn id="24" dur="166" decel="50000">
                                          <p:stCondLst>
                                            <p:cond delay="1338"/>
                                          </p:stCondLst>
                                        </p:cTn>
                                        <p:tgtEl>
                                          <p:spTgt spid="2">
                                            <p:txEl>
                                              <p:pRg st="3" end="3"/>
                                            </p:txEl>
                                          </p:spTgt>
                                        </p:tgtEl>
                                      </p:cBhvr>
                                      <p:to x="100000" y="100000"/>
                                    </p:animScale>
                                    <p:animScale>
                                      <p:cBhvr>
                                        <p:cTn id="25" dur="26">
                                          <p:stCondLst>
                                            <p:cond delay="1642"/>
                                          </p:stCondLst>
                                        </p:cTn>
                                        <p:tgtEl>
                                          <p:spTgt spid="2">
                                            <p:txEl>
                                              <p:pRg st="3" end="3"/>
                                            </p:txEl>
                                          </p:spTgt>
                                        </p:tgtEl>
                                      </p:cBhvr>
                                      <p:to x="100000" y="90000"/>
                                    </p:animScale>
                                    <p:animScale>
                                      <p:cBhvr>
                                        <p:cTn id="26" dur="166" decel="50000">
                                          <p:stCondLst>
                                            <p:cond delay="1668"/>
                                          </p:stCondLst>
                                        </p:cTn>
                                        <p:tgtEl>
                                          <p:spTgt spid="2">
                                            <p:txEl>
                                              <p:pRg st="3" end="3"/>
                                            </p:txEl>
                                          </p:spTgt>
                                        </p:tgtEl>
                                      </p:cBhvr>
                                      <p:to x="100000" y="100000"/>
                                    </p:animScale>
                                    <p:animScale>
                                      <p:cBhvr>
                                        <p:cTn id="27" dur="26">
                                          <p:stCondLst>
                                            <p:cond delay="1808"/>
                                          </p:stCondLst>
                                        </p:cTn>
                                        <p:tgtEl>
                                          <p:spTgt spid="2">
                                            <p:txEl>
                                              <p:pRg st="3" end="3"/>
                                            </p:txEl>
                                          </p:spTgt>
                                        </p:tgtEl>
                                      </p:cBhvr>
                                      <p:to x="100000" y="95000"/>
                                    </p:animScale>
                                    <p:animScale>
                                      <p:cBhvr>
                                        <p:cTn id="28" dur="166" decel="50000">
                                          <p:stCondLst>
                                            <p:cond delay="1834"/>
                                          </p:stCondLst>
                                        </p:cTn>
                                        <p:tgtEl>
                                          <p:spTgt spid="2">
                                            <p:txEl>
                                              <p:pRg st="3" end="3"/>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circle(in)">
                                      <p:cBhvr>
                                        <p:cTn id="33" dur="2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80">
                                          <p:stCondLst>
                                            <p:cond delay="0"/>
                                          </p:stCondLst>
                                        </p:cTn>
                                        <p:tgtEl>
                                          <p:spTgt spid="2">
                                            <p:txEl>
                                              <p:pRg st="5" end="5"/>
                                            </p:txEl>
                                          </p:spTgt>
                                        </p:tgtEl>
                                      </p:cBhvr>
                                    </p:animEffect>
                                    <p:anim calcmode="lin" valueType="num">
                                      <p:cBhvr>
                                        <p:cTn id="39"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xEl>
                                              <p:pRg st="5" end="5"/>
                                            </p:txEl>
                                          </p:spTgt>
                                        </p:tgtEl>
                                      </p:cBhvr>
                                      <p:to x="100000" y="60000"/>
                                    </p:animScale>
                                    <p:animScale>
                                      <p:cBhvr>
                                        <p:cTn id="45" dur="166" decel="50000">
                                          <p:stCondLst>
                                            <p:cond delay="676"/>
                                          </p:stCondLst>
                                        </p:cTn>
                                        <p:tgtEl>
                                          <p:spTgt spid="2">
                                            <p:txEl>
                                              <p:pRg st="5" end="5"/>
                                            </p:txEl>
                                          </p:spTgt>
                                        </p:tgtEl>
                                      </p:cBhvr>
                                      <p:to x="100000" y="100000"/>
                                    </p:animScale>
                                    <p:animScale>
                                      <p:cBhvr>
                                        <p:cTn id="46" dur="26">
                                          <p:stCondLst>
                                            <p:cond delay="1312"/>
                                          </p:stCondLst>
                                        </p:cTn>
                                        <p:tgtEl>
                                          <p:spTgt spid="2">
                                            <p:txEl>
                                              <p:pRg st="5" end="5"/>
                                            </p:txEl>
                                          </p:spTgt>
                                        </p:tgtEl>
                                      </p:cBhvr>
                                      <p:to x="100000" y="80000"/>
                                    </p:animScale>
                                    <p:animScale>
                                      <p:cBhvr>
                                        <p:cTn id="47" dur="166" decel="50000">
                                          <p:stCondLst>
                                            <p:cond delay="1338"/>
                                          </p:stCondLst>
                                        </p:cTn>
                                        <p:tgtEl>
                                          <p:spTgt spid="2">
                                            <p:txEl>
                                              <p:pRg st="5" end="5"/>
                                            </p:txEl>
                                          </p:spTgt>
                                        </p:tgtEl>
                                      </p:cBhvr>
                                      <p:to x="100000" y="100000"/>
                                    </p:animScale>
                                    <p:animScale>
                                      <p:cBhvr>
                                        <p:cTn id="48" dur="26">
                                          <p:stCondLst>
                                            <p:cond delay="1642"/>
                                          </p:stCondLst>
                                        </p:cTn>
                                        <p:tgtEl>
                                          <p:spTgt spid="2">
                                            <p:txEl>
                                              <p:pRg st="5" end="5"/>
                                            </p:txEl>
                                          </p:spTgt>
                                        </p:tgtEl>
                                      </p:cBhvr>
                                      <p:to x="100000" y="90000"/>
                                    </p:animScale>
                                    <p:animScale>
                                      <p:cBhvr>
                                        <p:cTn id="49" dur="166" decel="50000">
                                          <p:stCondLst>
                                            <p:cond delay="1668"/>
                                          </p:stCondLst>
                                        </p:cTn>
                                        <p:tgtEl>
                                          <p:spTgt spid="2">
                                            <p:txEl>
                                              <p:pRg st="5" end="5"/>
                                            </p:txEl>
                                          </p:spTgt>
                                        </p:tgtEl>
                                      </p:cBhvr>
                                      <p:to x="100000" y="100000"/>
                                    </p:animScale>
                                    <p:animScale>
                                      <p:cBhvr>
                                        <p:cTn id="50" dur="26">
                                          <p:stCondLst>
                                            <p:cond delay="1808"/>
                                          </p:stCondLst>
                                        </p:cTn>
                                        <p:tgtEl>
                                          <p:spTgt spid="2">
                                            <p:txEl>
                                              <p:pRg st="5" end="5"/>
                                            </p:txEl>
                                          </p:spTgt>
                                        </p:tgtEl>
                                      </p:cBhvr>
                                      <p:to x="100000" y="95000"/>
                                    </p:animScale>
                                    <p:animScale>
                                      <p:cBhvr>
                                        <p:cTn id="51" dur="166" decel="50000">
                                          <p:stCondLst>
                                            <p:cond delay="1834"/>
                                          </p:stCondLst>
                                        </p:cTn>
                                        <p:tgtEl>
                                          <p:spTgt spid="2">
                                            <p:txEl>
                                              <p:pRg st="5" end="5"/>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wipe(down)">
                                      <p:cBhvr>
                                        <p:cTn id="56" dur="580">
                                          <p:stCondLst>
                                            <p:cond delay="0"/>
                                          </p:stCondLst>
                                        </p:cTn>
                                        <p:tgtEl>
                                          <p:spTgt spid="2">
                                            <p:txEl>
                                              <p:pRg st="6" end="6"/>
                                            </p:txEl>
                                          </p:spTgt>
                                        </p:tgtEl>
                                      </p:cBhvr>
                                    </p:animEffect>
                                    <p:anim calcmode="lin" valueType="num">
                                      <p:cBhvr>
                                        <p:cTn id="57"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2">
                                            <p:txEl>
                                              <p:pRg st="6" end="6"/>
                                            </p:txEl>
                                          </p:spTgt>
                                        </p:tgtEl>
                                      </p:cBhvr>
                                      <p:to x="100000" y="60000"/>
                                    </p:animScale>
                                    <p:animScale>
                                      <p:cBhvr>
                                        <p:cTn id="63" dur="166" decel="50000">
                                          <p:stCondLst>
                                            <p:cond delay="676"/>
                                          </p:stCondLst>
                                        </p:cTn>
                                        <p:tgtEl>
                                          <p:spTgt spid="2">
                                            <p:txEl>
                                              <p:pRg st="6" end="6"/>
                                            </p:txEl>
                                          </p:spTgt>
                                        </p:tgtEl>
                                      </p:cBhvr>
                                      <p:to x="100000" y="100000"/>
                                    </p:animScale>
                                    <p:animScale>
                                      <p:cBhvr>
                                        <p:cTn id="64" dur="26">
                                          <p:stCondLst>
                                            <p:cond delay="1312"/>
                                          </p:stCondLst>
                                        </p:cTn>
                                        <p:tgtEl>
                                          <p:spTgt spid="2">
                                            <p:txEl>
                                              <p:pRg st="6" end="6"/>
                                            </p:txEl>
                                          </p:spTgt>
                                        </p:tgtEl>
                                      </p:cBhvr>
                                      <p:to x="100000" y="80000"/>
                                    </p:animScale>
                                    <p:animScale>
                                      <p:cBhvr>
                                        <p:cTn id="65" dur="166" decel="50000">
                                          <p:stCondLst>
                                            <p:cond delay="1338"/>
                                          </p:stCondLst>
                                        </p:cTn>
                                        <p:tgtEl>
                                          <p:spTgt spid="2">
                                            <p:txEl>
                                              <p:pRg st="6" end="6"/>
                                            </p:txEl>
                                          </p:spTgt>
                                        </p:tgtEl>
                                      </p:cBhvr>
                                      <p:to x="100000" y="100000"/>
                                    </p:animScale>
                                    <p:animScale>
                                      <p:cBhvr>
                                        <p:cTn id="66" dur="26">
                                          <p:stCondLst>
                                            <p:cond delay="1642"/>
                                          </p:stCondLst>
                                        </p:cTn>
                                        <p:tgtEl>
                                          <p:spTgt spid="2">
                                            <p:txEl>
                                              <p:pRg st="6" end="6"/>
                                            </p:txEl>
                                          </p:spTgt>
                                        </p:tgtEl>
                                      </p:cBhvr>
                                      <p:to x="100000" y="90000"/>
                                    </p:animScale>
                                    <p:animScale>
                                      <p:cBhvr>
                                        <p:cTn id="67" dur="166" decel="50000">
                                          <p:stCondLst>
                                            <p:cond delay="1668"/>
                                          </p:stCondLst>
                                        </p:cTn>
                                        <p:tgtEl>
                                          <p:spTgt spid="2">
                                            <p:txEl>
                                              <p:pRg st="6" end="6"/>
                                            </p:txEl>
                                          </p:spTgt>
                                        </p:tgtEl>
                                      </p:cBhvr>
                                      <p:to x="100000" y="100000"/>
                                    </p:animScale>
                                    <p:animScale>
                                      <p:cBhvr>
                                        <p:cTn id="68" dur="26">
                                          <p:stCondLst>
                                            <p:cond delay="1808"/>
                                          </p:stCondLst>
                                        </p:cTn>
                                        <p:tgtEl>
                                          <p:spTgt spid="2">
                                            <p:txEl>
                                              <p:pRg st="6" end="6"/>
                                            </p:txEl>
                                          </p:spTgt>
                                        </p:tgtEl>
                                      </p:cBhvr>
                                      <p:to x="100000" y="95000"/>
                                    </p:animScale>
                                    <p:animScale>
                                      <p:cBhvr>
                                        <p:cTn id="69" dur="166" decel="50000">
                                          <p:stCondLst>
                                            <p:cond delay="1834"/>
                                          </p:stCondLst>
                                        </p:cTn>
                                        <p:tgtEl>
                                          <p:spTgt spid="2">
                                            <p:txEl>
                                              <p:pRg st="6" end="6"/>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2">
                                            <p:txEl>
                                              <p:pRg st="7" end="7"/>
                                            </p:txEl>
                                          </p:spTgt>
                                        </p:tgtEl>
                                        <p:attrNameLst>
                                          <p:attrName>style.visibility</p:attrName>
                                        </p:attrNameLst>
                                      </p:cBhvr>
                                      <p:to>
                                        <p:strVal val="visible"/>
                                      </p:to>
                                    </p:set>
                                    <p:animEffect transition="in" filter="wipe(down)">
                                      <p:cBhvr>
                                        <p:cTn id="74" dur="580">
                                          <p:stCondLst>
                                            <p:cond delay="0"/>
                                          </p:stCondLst>
                                        </p:cTn>
                                        <p:tgtEl>
                                          <p:spTgt spid="2">
                                            <p:txEl>
                                              <p:pRg st="7" end="7"/>
                                            </p:txEl>
                                          </p:spTgt>
                                        </p:tgtEl>
                                      </p:cBhvr>
                                    </p:animEffect>
                                    <p:anim calcmode="lin" valueType="num">
                                      <p:cBhvr>
                                        <p:cTn id="75"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2">
                                            <p:txEl>
                                              <p:pRg st="7" end="7"/>
                                            </p:txEl>
                                          </p:spTgt>
                                        </p:tgtEl>
                                      </p:cBhvr>
                                      <p:to x="100000" y="60000"/>
                                    </p:animScale>
                                    <p:animScale>
                                      <p:cBhvr>
                                        <p:cTn id="81" dur="166" decel="50000">
                                          <p:stCondLst>
                                            <p:cond delay="676"/>
                                          </p:stCondLst>
                                        </p:cTn>
                                        <p:tgtEl>
                                          <p:spTgt spid="2">
                                            <p:txEl>
                                              <p:pRg st="7" end="7"/>
                                            </p:txEl>
                                          </p:spTgt>
                                        </p:tgtEl>
                                      </p:cBhvr>
                                      <p:to x="100000" y="100000"/>
                                    </p:animScale>
                                    <p:animScale>
                                      <p:cBhvr>
                                        <p:cTn id="82" dur="26">
                                          <p:stCondLst>
                                            <p:cond delay="1312"/>
                                          </p:stCondLst>
                                        </p:cTn>
                                        <p:tgtEl>
                                          <p:spTgt spid="2">
                                            <p:txEl>
                                              <p:pRg st="7" end="7"/>
                                            </p:txEl>
                                          </p:spTgt>
                                        </p:tgtEl>
                                      </p:cBhvr>
                                      <p:to x="100000" y="80000"/>
                                    </p:animScale>
                                    <p:animScale>
                                      <p:cBhvr>
                                        <p:cTn id="83" dur="166" decel="50000">
                                          <p:stCondLst>
                                            <p:cond delay="1338"/>
                                          </p:stCondLst>
                                        </p:cTn>
                                        <p:tgtEl>
                                          <p:spTgt spid="2">
                                            <p:txEl>
                                              <p:pRg st="7" end="7"/>
                                            </p:txEl>
                                          </p:spTgt>
                                        </p:tgtEl>
                                      </p:cBhvr>
                                      <p:to x="100000" y="100000"/>
                                    </p:animScale>
                                    <p:animScale>
                                      <p:cBhvr>
                                        <p:cTn id="84" dur="26">
                                          <p:stCondLst>
                                            <p:cond delay="1642"/>
                                          </p:stCondLst>
                                        </p:cTn>
                                        <p:tgtEl>
                                          <p:spTgt spid="2">
                                            <p:txEl>
                                              <p:pRg st="7" end="7"/>
                                            </p:txEl>
                                          </p:spTgt>
                                        </p:tgtEl>
                                      </p:cBhvr>
                                      <p:to x="100000" y="90000"/>
                                    </p:animScale>
                                    <p:animScale>
                                      <p:cBhvr>
                                        <p:cTn id="85" dur="166" decel="50000">
                                          <p:stCondLst>
                                            <p:cond delay="1668"/>
                                          </p:stCondLst>
                                        </p:cTn>
                                        <p:tgtEl>
                                          <p:spTgt spid="2">
                                            <p:txEl>
                                              <p:pRg st="7" end="7"/>
                                            </p:txEl>
                                          </p:spTgt>
                                        </p:tgtEl>
                                      </p:cBhvr>
                                      <p:to x="100000" y="100000"/>
                                    </p:animScale>
                                    <p:animScale>
                                      <p:cBhvr>
                                        <p:cTn id="86" dur="26">
                                          <p:stCondLst>
                                            <p:cond delay="1808"/>
                                          </p:stCondLst>
                                        </p:cTn>
                                        <p:tgtEl>
                                          <p:spTgt spid="2">
                                            <p:txEl>
                                              <p:pRg st="7" end="7"/>
                                            </p:txEl>
                                          </p:spTgt>
                                        </p:tgtEl>
                                      </p:cBhvr>
                                      <p:to x="100000" y="95000"/>
                                    </p:animScale>
                                    <p:animScale>
                                      <p:cBhvr>
                                        <p:cTn id="87"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6660232" y="188640"/>
            <a:ext cx="1776413" cy="83978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A Suls" charset="0"/>
                <a:ea typeface="Arial" pitchFamily="34" charset="0"/>
                <a:cs typeface="2  Titr" pitchFamily="2" charset="-78"/>
              </a:rPr>
              <a:t>فصل</a:t>
            </a:r>
            <a:r>
              <a:rPr kumimoji="0" lang="fa-IR" sz="1400" b="0" i="0" u="none" strike="noStrike" cap="none" normalizeH="0" dirty="0" smtClean="0">
                <a:ln>
                  <a:noFill/>
                </a:ln>
                <a:solidFill>
                  <a:schemeClr val="tx1"/>
                </a:solidFill>
                <a:effectLst/>
                <a:latin typeface="A Suls" charset="0"/>
                <a:ea typeface="Arial" pitchFamily="34" charset="0"/>
                <a:cs typeface="2  Titr" pitchFamily="2" charset="-78"/>
              </a:rPr>
              <a:t> دوم </a:t>
            </a:r>
            <a:r>
              <a:rPr kumimoji="0" lang="fa-IR" sz="1400" b="0" i="0" u="none" strike="noStrike" cap="none" normalizeH="0" baseline="0" dirty="0" smtClean="0">
                <a:ln>
                  <a:noFill/>
                </a:ln>
                <a:solidFill>
                  <a:schemeClr val="tx1"/>
                </a:solidFill>
                <a:effectLst/>
                <a:latin typeface="A Suls" charset="0"/>
                <a:ea typeface="Arial" pitchFamily="34" charset="0"/>
                <a:cs typeface="2  Titr"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77600" y="2204864"/>
            <a:ext cx="4788811" cy="3208571"/>
          </a:xfrm>
          <a:prstGeom prst="rect">
            <a:avLst/>
          </a:prstGeom>
        </p:spPr>
        <p:txBody>
          <a:bodyPr wrap="none">
            <a:spAutoFit/>
          </a:bodyPr>
          <a:lstStyle/>
          <a:p>
            <a:pPr indent="182880" algn="ctr">
              <a:lnSpc>
                <a:spcPct val="200000"/>
              </a:lnSpc>
            </a:pPr>
            <a:r>
              <a:rPr lang="fa-IR" sz="5400" b="1" dirty="0" smtClean="0">
                <a:solidFill>
                  <a:srgbClr val="FF0000"/>
                </a:solidFill>
                <a:effectLst>
                  <a:outerShdw blurRad="38100" dist="38100" dir="2700000" algn="tl">
                    <a:srgbClr val="000000">
                      <a:alpha val="43137"/>
                    </a:srgbClr>
                  </a:outerShdw>
                </a:effectLst>
                <a:latin typeface="A Suls"/>
                <a:ea typeface="Calibri"/>
                <a:cs typeface="2  Titr"/>
              </a:rPr>
              <a:t>برنامه ریزی خطی</a:t>
            </a:r>
          </a:p>
          <a:p>
            <a:pPr indent="182880" algn="ctr">
              <a:lnSpc>
                <a:spcPct val="200000"/>
              </a:lnSpc>
            </a:pPr>
            <a:r>
              <a:rPr lang="fa-IR" sz="5400" b="1" dirty="0" smtClean="0">
                <a:solidFill>
                  <a:srgbClr val="FFFF00"/>
                </a:solidFill>
                <a:effectLst>
                  <a:outerShdw blurRad="38100" dist="38100" dir="2700000" algn="tl">
                    <a:srgbClr val="000000">
                      <a:alpha val="43137"/>
                    </a:srgbClr>
                  </a:outerShdw>
                </a:effectLst>
                <a:latin typeface="A Suls"/>
                <a:ea typeface="Calibri"/>
                <a:cs typeface="2  Titr"/>
              </a:rPr>
              <a:t>(روش هندسی)</a:t>
            </a:r>
            <a:endParaRPr lang="en-US" sz="2800" dirty="0">
              <a:solidFill>
                <a:srgbClr val="FFFF00"/>
              </a:solidFill>
              <a:effectLst>
                <a:outerShdw blurRad="38100" dist="38100" dir="2700000" algn="tl">
                  <a:srgbClr val="000000">
                    <a:alpha val="43137"/>
                  </a:srgbClr>
                </a:outerShdw>
              </a:effectLst>
              <a:latin typeface="Times New Roman"/>
              <a:ea typeface="Calibri"/>
              <a:cs typeface="B Nazanin"/>
            </a:endParaRPr>
          </a:p>
        </p:txBody>
      </p:sp>
    </p:spTree>
    <p:extLst>
      <p:ext uri="{BB962C8B-B14F-4D97-AF65-F5344CB8AC3E}">
        <p14:creationId xmlns:p14="http://schemas.microsoft.com/office/powerpoint/2010/main" val="5020755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48680"/>
            <a:ext cx="8229600" cy="4709160"/>
          </a:xfrm>
        </p:spPr>
        <p:txBody>
          <a:bodyPr/>
          <a:lstStyle/>
          <a:p>
            <a:pPr algn="just">
              <a:lnSpc>
                <a:spcPct val="150000"/>
              </a:lnSpc>
              <a:buFont typeface="Wingdings" pitchFamily="2" charset="2"/>
              <a:buChar char="ü"/>
            </a:pPr>
            <a:r>
              <a:rPr lang="fa-IR" b="1" dirty="0">
                <a:solidFill>
                  <a:schemeClr val="bg1"/>
                </a:solidFill>
                <a:effectLst>
                  <a:outerShdw blurRad="38100" dist="38100" dir="2700000" algn="tl">
                    <a:srgbClr val="000000">
                      <a:alpha val="43137"/>
                    </a:srgbClr>
                  </a:outerShdw>
                </a:effectLst>
                <a:cs typeface="2  Titr" pitchFamily="2" charset="-78"/>
              </a:rPr>
              <a:t>برای حل مدل فوق با استفاده از روش ترسیمی ، ابتداء یک دستگاه مختصات تشکیل می دهیم که محور افقی آن </a:t>
            </a:r>
            <a:r>
              <a:rPr lang="en-US" b="1" dirty="0">
                <a:solidFill>
                  <a:schemeClr val="bg1"/>
                </a:solidFill>
                <a:effectLst>
                  <a:outerShdw blurRad="38100" dist="38100" dir="2700000" algn="tl">
                    <a:srgbClr val="000000">
                      <a:alpha val="43137"/>
                    </a:srgbClr>
                  </a:outerShdw>
                </a:effectLst>
                <a:cs typeface="2  Titr" pitchFamily="2" charset="-78"/>
              </a:rPr>
              <a:t>X1  </a:t>
            </a:r>
            <a:r>
              <a:rPr lang="fa-IR" b="1" dirty="0">
                <a:solidFill>
                  <a:schemeClr val="bg1"/>
                </a:solidFill>
                <a:effectLst>
                  <a:outerShdw blurRad="38100" dist="38100" dir="2700000" algn="tl">
                    <a:srgbClr val="000000">
                      <a:alpha val="43137"/>
                    </a:srgbClr>
                  </a:outerShdw>
                </a:effectLst>
                <a:cs typeface="2  Titr" pitchFamily="2" charset="-78"/>
              </a:rPr>
              <a:t>و محور عمودی آن با </a:t>
            </a:r>
            <a:r>
              <a:rPr lang="en-US" b="1" dirty="0">
                <a:solidFill>
                  <a:schemeClr val="bg1"/>
                </a:solidFill>
                <a:effectLst>
                  <a:outerShdw blurRad="38100" dist="38100" dir="2700000" algn="tl">
                    <a:srgbClr val="000000">
                      <a:alpha val="43137"/>
                    </a:srgbClr>
                  </a:outerShdw>
                </a:effectLst>
                <a:cs typeface="2  Titr" pitchFamily="2" charset="-78"/>
              </a:rPr>
              <a:t>X2  </a:t>
            </a:r>
            <a:r>
              <a:rPr lang="fa-IR" b="1" dirty="0">
                <a:solidFill>
                  <a:schemeClr val="bg1"/>
                </a:solidFill>
                <a:effectLst>
                  <a:outerShdw blurRad="38100" dist="38100" dir="2700000" algn="tl">
                    <a:srgbClr val="000000">
                      <a:alpha val="43137"/>
                    </a:srgbClr>
                  </a:outerShdw>
                </a:effectLst>
                <a:cs typeface="2  Titr" pitchFamily="2" charset="-78"/>
              </a:rPr>
              <a:t>مدرج می شود.سپس به رسم هر یک از محدودیت ها در دستگاه مختصات می پردازیم . این عمل با در نظر گرفتن هر یک از محدودیت ها به صورت یک معادله (خط مستقیم)امکان پذیر است. حالا به رسم محدودیت نیروی کار توجه کنید:</a:t>
            </a:r>
          </a:p>
        </p:txBody>
      </p:sp>
    </p:spTree>
    <p:extLst>
      <p:ext uri="{BB962C8B-B14F-4D97-AF65-F5344CB8AC3E}">
        <p14:creationId xmlns:p14="http://schemas.microsoft.com/office/powerpoint/2010/main" val="30093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2656"/>
            <a:ext cx="8229600" cy="5040560"/>
          </a:xfrm>
        </p:spPr>
        <p:txBody>
          <a:bodyPr>
            <a:normAutofit fontScale="62500" lnSpcReduction="20000"/>
          </a:bodyPr>
          <a:lstStyle/>
          <a:p>
            <a:pPr algn="just">
              <a:lnSpc>
                <a:spcPct val="170000"/>
              </a:lnSpc>
              <a:buFont typeface="Wingdings" pitchFamily="2" charset="2"/>
              <a:buChar char="ü"/>
            </a:pP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ابتدا آنرا بصورت </a:t>
            </a:r>
            <a:r>
              <a:rPr lang="fa-IR" sz="2200" b="1" dirty="0" smtClean="0">
                <a:solidFill>
                  <a:schemeClr val="bg1"/>
                </a:solidFill>
                <a:effectLst>
                  <a:outerShdw blurRad="38100" dist="38100" dir="2700000" algn="tl">
                    <a:srgbClr val="000000">
                      <a:alpha val="43137"/>
                    </a:srgbClr>
                  </a:outerShdw>
                </a:effectLst>
                <a:cs typeface="2  Titr" panose="00000700000000000000" pitchFamily="2" charset="-78"/>
              </a:rPr>
              <a:t>خط       </a:t>
            </a:r>
            <a:r>
              <a:rPr lang="fa-IR" sz="2200" b="1" dirty="0">
                <a:solidFill>
                  <a:srgbClr val="FFFF00"/>
                </a:solidFill>
                <a:effectLst>
                  <a:outerShdw blurRad="38100" dist="38100" dir="2700000" algn="tl">
                    <a:srgbClr val="000000">
                      <a:alpha val="43137"/>
                    </a:srgbClr>
                  </a:outerShdw>
                </a:effectLst>
                <a:cs typeface="2  Titr" panose="00000700000000000000" pitchFamily="2" charset="-78"/>
              </a:rPr>
              <a:t>40  </a:t>
            </a:r>
            <a:r>
              <a:rPr lang="fa-IR" sz="2200" b="1" dirty="0" smtClean="0">
                <a:solidFill>
                  <a:srgbClr val="FFFF00"/>
                </a:solidFill>
                <a:effectLst>
                  <a:outerShdw blurRad="38100" dist="38100" dir="2700000" algn="tl">
                    <a:srgbClr val="000000">
                      <a:alpha val="43137"/>
                    </a:srgbClr>
                  </a:outerShdw>
                </a:effectLst>
                <a:cs typeface="2  Titr" panose="00000700000000000000" pitchFamily="2" charset="-78"/>
              </a:rPr>
              <a:t>  </a:t>
            </a:r>
            <a:r>
              <a:rPr lang="fa-IR" sz="2200" b="1" dirty="0">
                <a:solidFill>
                  <a:srgbClr val="FFFF00"/>
                </a:solidFill>
                <a:effectLst>
                  <a:outerShdw blurRad="38100" dist="38100" dir="2700000" algn="tl">
                    <a:srgbClr val="000000">
                      <a:alpha val="43137"/>
                    </a:srgbClr>
                  </a:outerShdw>
                </a:effectLst>
                <a:cs typeface="2  Titr" panose="00000700000000000000" pitchFamily="2" charset="-78"/>
              </a:rPr>
              <a:t>=    </a:t>
            </a:r>
            <a:r>
              <a:rPr lang="en-US" sz="2200" b="1" dirty="0">
                <a:solidFill>
                  <a:srgbClr val="FFFF00"/>
                </a:solidFill>
                <a:effectLst>
                  <a:outerShdw blurRad="38100" dist="38100" dir="2700000" algn="tl">
                    <a:srgbClr val="000000">
                      <a:alpha val="43137"/>
                    </a:srgbClr>
                  </a:outerShdw>
                </a:effectLst>
                <a:cs typeface="2  Titr" panose="00000700000000000000" pitchFamily="2" charset="-78"/>
              </a:rPr>
              <a:t>X1 + 2 X2 </a:t>
            </a:r>
            <a:r>
              <a:rPr lang="fa-IR" sz="2200" b="1" dirty="0" smtClean="0">
                <a:solidFill>
                  <a:srgbClr val="FFFF00"/>
                </a:solidFill>
                <a:effectLst>
                  <a:outerShdw blurRad="38100" dist="38100" dir="2700000" algn="tl">
                    <a:srgbClr val="000000">
                      <a:alpha val="43137"/>
                    </a:srgbClr>
                  </a:outerShdw>
                </a:effectLst>
                <a:cs typeface="2  Titr" panose="00000700000000000000" pitchFamily="2" charset="-78"/>
              </a:rPr>
              <a:t> </a:t>
            </a:r>
            <a:r>
              <a:rPr lang="fa-IR" sz="2200" b="1" dirty="0" smtClean="0">
                <a:solidFill>
                  <a:schemeClr val="bg1"/>
                </a:solidFill>
                <a:effectLst>
                  <a:outerShdw blurRad="38100" dist="38100" dir="2700000" algn="tl">
                    <a:srgbClr val="000000">
                      <a:alpha val="43137"/>
                    </a:srgbClr>
                  </a:outerShdw>
                </a:effectLst>
                <a:cs typeface="2  Titr" panose="00000700000000000000" pitchFamily="2" charset="-78"/>
              </a:rPr>
              <a:t>  تعریف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می کنیم.</a:t>
            </a:r>
          </a:p>
          <a:p>
            <a:pPr algn="just">
              <a:lnSpc>
                <a:spcPct val="170000"/>
              </a:lnSpc>
              <a:buFont typeface="Wingdings" pitchFamily="2" charset="2"/>
              <a:buChar char="ü"/>
            </a:pP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ساده ترین روش برای رسم یک خط تعیین دو نقطه بر روی محور ها و سپس متصل کردن آن نقاط با استفاده از یک خط مستقیم است. نقطه اول می تواند با استفاده از :                                                                                                                             </a:t>
            </a:r>
            <a:r>
              <a:rPr lang="en-US" sz="2200" b="1" dirty="0">
                <a:solidFill>
                  <a:srgbClr val="FFFF00"/>
                </a:solidFill>
                <a:effectLst>
                  <a:outerShdw blurRad="38100" dist="38100" dir="2700000" algn="tl">
                    <a:srgbClr val="000000">
                      <a:alpha val="43137"/>
                    </a:srgbClr>
                  </a:outerShdw>
                </a:effectLst>
                <a:cs typeface="2  Titr" panose="00000700000000000000" pitchFamily="2" charset="-78"/>
              </a:rPr>
              <a:t>X1=0</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                                                                                                      	            </a:t>
            </a:r>
            <a:r>
              <a:rPr lang="en-US" sz="2200" b="1" dirty="0" smtClean="0">
                <a:solidFill>
                  <a:schemeClr val="bg1"/>
                </a:solidFill>
                <a:effectLst>
                  <a:outerShdw blurRad="38100" dist="38100" dir="2700000" algn="tl">
                    <a:srgbClr val="000000">
                      <a:alpha val="43137"/>
                    </a:srgbClr>
                  </a:outerShdw>
                </a:effectLst>
                <a:cs typeface="2  Titr" panose="00000700000000000000" pitchFamily="2" charset="-78"/>
              </a:rPr>
              <a:t>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و سپس حل معادله برحسب </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X2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معلوم می شود.یعنی:        </a:t>
            </a:r>
          </a:p>
          <a:p>
            <a:pPr algn="l">
              <a:lnSpc>
                <a:spcPct val="170000"/>
              </a:lnSpc>
              <a:buFont typeface="Wingdings" pitchFamily="2" charset="2"/>
              <a:buChar char="ü"/>
            </a:pPr>
            <a:r>
              <a:rPr lang="en-US" sz="2100" b="1" dirty="0" smtClean="0">
                <a:solidFill>
                  <a:srgbClr val="FFFF00"/>
                </a:solidFill>
                <a:effectLst>
                  <a:outerShdw blurRad="38100" dist="38100" dir="2700000" algn="tl">
                    <a:srgbClr val="000000">
                      <a:alpha val="43137"/>
                    </a:srgbClr>
                  </a:outerShdw>
                </a:effectLst>
                <a:cs typeface="2  Titr" panose="00000700000000000000" pitchFamily="2" charset="-78"/>
              </a:rPr>
              <a:t>X2 </a:t>
            </a:r>
            <a:r>
              <a:rPr lang="en-US" sz="2100" b="1" dirty="0">
                <a:solidFill>
                  <a:srgbClr val="FFFF00"/>
                </a:solidFill>
                <a:effectLst>
                  <a:outerShdw blurRad="38100" dist="38100" dir="2700000" algn="tl">
                    <a:srgbClr val="000000">
                      <a:alpha val="43137"/>
                    </a:srgbClr>
                  </a:outerShdw>
                </a:effectLst>
                <a:cs typeface="2  Titr" panose="00000700000000000000" pitchFamily="2" charset="-78"/>
              </a:rPr>
              <a:t>= 40</a:t>
            </a:r>
            <a:r>
              <a:rPr lang="fa-IR" sz="2200" b="1" dirty="0" smtClean="0">
                <a:solidFill>
                  <a:srgbClr val="FFFF00"/>
                </a:solidFill>
                <a:effectLst>
                  <a:outerShdw blurRad="38100" dist="38100" dir="2700000" algn="tl">
                    <a:srgbClr val="000000">
                      <a:alpha val="43137"/>
                    </a:srgbClr>
                  </a:outerShdw>
                </a:effectLst>
                <a:cs typeface="2  Titr" panose="00000700000000000000" pitchFamily="2" charset="-78"/>
              </a:rPr>
              <a:t> 2</a:t>
            </a:r>
            <a:r>
              <a:rPr lang="en-US" sz="2200" b="1" dirty="0" smtClean="0">
                <a:solidFill>
                  <a:srgbClr val="FFFF00"/>
                </a:solidFill>
                <a:effectLst>
                  <a:outerShdw blurRad="38100" dist="38100" dir="2700000" algn="tl">
                    <a:srgbClr val="000000">
                      <a:alpha val="43137"/>
                    </a:srgbClr>
                  </a:outerShdw>
                </a:effectLst>
                <a:cs typeface="2  Titr" panose="00000700000000000000" pitchFamily="2" charset="-78"/>
              </a:rPr>
              <a:t> (</a:t>
            </a:r>
            <a:r>
              <a:rPr lang="en-US" sz="2200" b="1" dirty="0">
                <a:solidFill>
                  <a:srgbClr val="FFFF00"/>
                </a:solidFill>
                <a:effectLst>
                  <a:outerShdw blurRad="38100" dist="38100" dir="2700000" algn="tl">
                    <a:srgbClr val="000000">
                      <a:alpha val="43137"/>
                    </a:srgbClr>
                  </a:outerShdw>
                </a:effectLst>
                <a:cs typeface="2  Titr" panose="00000700000000000000" pitchFamily="2" charset="-78"/>
              </a:rPr>
              <a:t>0) </a:t>
            </a:r>
            <a:r>
              <a:rPr lang="en-US" sz="2100" b="1" dirty="0">
                <a:solidFill>
                  <a:srgbClr val="FFFF00"/>
                </a:solidFill>
                <a:effectLst>
                  <a:outerShdw blurRad="38100" dist="38100" dir="2700000" algn="tl">
                    <a:srgbClr val="000000">
                      <a:alpha val="43137"/>
                    </a:srgbClr>
                  </a:outerShdw>
                </a:effectLst>
                <a:cs typeface="2  Titr" panose="00000700000000000000" pitchFamily="2" charset="-78"/>
              </a:rPr>
              <a:t>+</a:t>
            </a:r>
            <a:r>
              <a:rPr lang="fa-IR" sz="2200" b="1" dirty="0" smtClean="0">
                <a:solidFill>
                  <a:srgbClr val="FFFF00"/>
                </a:solidFill>
                <a:effectLst>
                  <a:outerShdw blurRad="38100" dist="38100" dir="2700000" algn="tl">
                    <a:srgbClr val="000000">
                      <a:alpha val="43137"/>
                    </a:srgbClr>
                  </a:outerShdw>
                </a:effectLst>
                <a:cs typeface="2  Titr" panose="00000700000000000000" pitchFamily="2" charset="-78"/>
              </a:rPr>
              <a:t>                                                                                                                                                </a:t>
            </a:r>
            <a:endParaRPr lang="en-US" sz="2200" b="1" dirty="0">
              <a:solidFill>
                <a:srgbClr val="FFFF00"/>
              </a:solidFill>
              <a:effectLst>
                <a:outerShdw blurRad="38100" dist="38100" dir="2700000" algn="tl">
                  <a:srgbClr val="000000">
                    <a:alpha val="43137"/>
                  </a:srgbClr>
                </a:outerShdw>
              </a:effectLst>
              <a:cs typeface="2  Titr" panose="00000700000000000000" pitchFamily="2" charset="-78"/>
            </a:endParaRPr>
          </a:p>
          <a:p>
            <a:pPr algn="just">
              <a:lnSpc>
                <a:spcPct val="170000"/>
              </a:lnSpc>
              <a:buFont typeface="Wingdings" pitchFamily="2" charset="2"/>
              <a:buChar char="ü"/>
            </a:pPr>
            <a:r>
              <a:rPr lang="en-US" sz="2200" b="1" dirty="0" smtClean="0">
                <a:solidFill>
                  <a:srgbClr val="FFFF00"/>
                </a:solidFill>
                <a:effectLst>
                  <a:outerShdw blurRad="38100" dist="38100" dir="2700000" algn="tl">
                    <a:srgbClr val="000000">
                      <a:alpha val="43137"/>
                    </a:srgbClr>
                  </a:outerShdw>
                </a:effectLst>
                <a:cs typeface="2  Titr" panose="00000700000000000000" pitchFamily="2" charset="-78"/>
              </a:rPr>
              <a:t>X2 = </a:t>
            </a:r>
            <a:r>
              <a:rPr lang="en-US" sz="2200" b="1" dirty="0">
                <a:solidFill>
                  <a:srgbClr val="FFFF00"/>
                </a:solidFill>
                <a:effectLst>
                  <a:outerShdw blurRad="38100" dist="38100" dir="2700000" algn="tl">
                    <a:srgbClr val="000000">
                      <a:alpha val="43137"/>
                    </a:srgbClr>
                  </a:outerShdw>
                </a:effectLst>
                <a:cs typeface="2  Titr" panose="00000700000000000000" pitchFamily="2" charset="-78"/>
              </a:rPr>
              <a:t>20                                                                                                                                                 </a:t>
            </a:r>
          </a:p>
          <a:p>
            <a:pPr algn="just">
              <a:lnSpc>
                <a:spcPct val="170000"/>
              </a:lnSpc>
              <a:buFont typeface="Wingdings" pitchFamily="2" charset="2"/>
              <a:buChar char="ü"/>
            </a:pP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نقطه دوم نیز با </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X2= 0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و حل معادله برحسب </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X1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بدست می آید. به صورت زیر                                                                 </a:t>
            </a:r>
          </a:p>
          <a:p>
            <a:pPr algn="l">
              <a:lnSpc>
                <a:spcPct val="170000"/>
              </a:lnSpc>
              <a:buFont typeface="Wingdings" pitchFamily="2" charset="2"/>
              <a:buChar char="ü"/>
            </a:pPr>
            <a:r>
              <a:rPr lang="fa-IR" sz="2200" b="1" dirty="0" smtClean="0">
                <a:solidFill>
                  <a:srgbClr val="FFFF00"/>
                </a:solidFill>
                <a:effectLst>
                  <a:outerShdw blurRad="38100" dist="38100" dir="2700000" algn="tl">
                    <a:srgbClr val="000000">
                      <a:alpha val="43137"/>
                    </a:srgbClr>
                  </a:outerShdw>
                </a:effectLst>
                <a:cs typeface="2  Titr" panose="00000700000000000000" pitchFamily="2" charset="-78"/>
              </a:rPr>
              <a:t>40= </a:t>
            </a:r>
            <a:r>
              <a:rPr lang="fa-IR" sz="2400" b="1" dirty="0" smtClean="0">
                <a:solidFill>
                  <a:srgbClr val="FFFF00"/>
                </a:solidFill>
                <a:effectLst>
                  <a:outerShdw blurRad="38100" dist="38100" dir="2700000" algn="tl">
                    <a:srgbClr val="000000">
                      <a:alpha val="43137"/>
                    </a:srgbClr>
                  </a:outerShdw>
                </a:effectLst>
                <a:cs typeface="2  Titr" panose="00000700000000000000" pitchFamily="2" charset="-78"/>
              </a:rPr>
              <a:t>(</a:t>
            </a:r>
            <a:r>
              <a:rPr lang="fa-IR" sz="2400" b="1" dirty="0">
                <a:solidFill>
                  <a:srgbClr val="FFFF00"/>
                </a:solidFill>
                <a:effectLst>
                  <a:outerShdw blurRad="38100" dist="38100" dir="2700000" algn="tl">
                    <a:srgbClr val="000000">
                      <a:alpha val="43137"/>
                    </a:srgbClr>
                  </a:outerShdw>
                </a:effectLst>
                <a:cs typeface="2  Titr" panose="00000700000000000000" pitchFamily="2" charset="-78"/>
              </a:rPr>
              <a:t>0) 2 </a:t>
            </a:r>
            <a:r>
              <a:rPr lang="fa-IR" sz="2200" b="1" dirty="0" smtClean="0">
                <a:solidFill>
                  <a:srgbClr val="FFFF00"/>
                </a:solidFill>
                <a:effectLst>
                  <a:outerShdw blurRad="38100" dist="38100" dir="2700000" algn="tl">
                    <a:srgbClr val="000000">
                      <a:alpha val="43137"/>
                    </a:srgbClr>
                  </a:outerShdw>
                </a:effectLst>
                <a:cs typeface="2  Titr" panose="00000700000000000000" pitchFamily="2" charset="-78"/>
              </a:rPr>
              <a:t> </a:t>
            </a:r>
            <a:r>
              <a:rPr lang="fa-IR" sz="2200" b="1" dirty="0">
                <a:solidFill>
                  <a:srgbClr val="FFFF00"/>
                </a:solidFill>
                <a:effectLst>
                  <a:outerShdw blurRad="38100" dist="38100" dir="2700000" algn="tl">
                    <a:srgbClr val="000000">
                      <a:alpha val="43137"/>
                    </a:srgbClr>
                  </a:outerShdw>
                </a:effectLst>
                <a:cs typeface="2  Titr" panose="00000700000000000000" pitchFamily="2" charset="-78"/>
              </a:rPr>
              <a:t>+ </a:t>
            </a:r>
            <a:r>
              <a:rPr lang="en-US" sz="2200" b="1" dirty="0">
                <a:solidFill>
                  <a:srgbClr val="FFFF00"/>
                </a:solidFill>
                <a:effectLst>
                  <a:outerShdw blurRad="38100" dist="38100" dir="2700000" algn="tl">
                    <a:srgbClr val="000000">
                      <a:alpha val="43137"/>
                    </a:srgbClr>
                  </a:outerShdw>
                </a:effectLst>
                <a:cs typeface="2  Titr" panose="00000700000000000000" pitchFamily="2" charset="-78"/>
              </a:rPr>
              <a:t>X1</a:t>
            </a:r>
          </a:p>
          <a:p>
            <a:pPr algn="just">
              <a:lnSpc>
                <a:spcPct val="170000"/>
              </a:lnSpc>
              <a:buFont typeface="Wingdings" pitchFamily="2" charset="2"/>
              <a:buChar char="ü"/>
            </a:pPr>
            <a:r>
              <a:rPr lang="en-US" sz="2200" b="1" dirty="0">
                <a:solidFill>
                  <a:srgbClr val="FFFF00"/>
                </a:solidFill>
                <a:effectLst>
                  <a:outerShdw blurRad="38100" dist="38100" dir="2700000" algn="tl">
                    <a:srgbClr val="000000">
                      <a:alpha val="43137"/>
                    </a:srgbClr>
                  </a:outerShdw>
                </a:effectLst>
                <a:cs typeface="2  Titr" panose="00000700000000000000" pitchFamily="2" charset="-78"/>
              </a:rPr>
              <a:t>X2= 40                                                                                                                                                                      </a:t>
            </a:r>
          </a:p>
          <a:p>
            <a:pPr algn="just">
              <a:lnSpc>
                <a:spcPct val="170000"/>
              </a:lnSpc>
              <a:buFont typeface="Wingdings" pitchFamily="2" charset="2"/>
              <a:buChar char="ü"/>
            </a:pP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واضح است که نقطه  (</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X1= 0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و </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X2= </a:t>
            </a:r>
            <a:r>
              <a:rPr lang="en-US" sz="2200" b="1" dirty="0" smtClean="0">
                <a:solidFill>
                  <a:schemeClr val="bg1"/>
                </a:solidFill>
                <a:effectLst>
                  <a:outerShdw blurRad="38100" dist="38100" dir="2700000" algn="tl">
                    <a:srgbClr val="000000">
                      <a:alpha val="43137"/>
                    </a:srgbClr>
                  </a:outerShdw>
                </a:effectLst>
                <a:cs typeface="2  Titr" panose="00000700000000000000" pitchFamily="2" charset="-78"/>
              </a:rPr>
              <a:t>0 </a:t>
            </a:r>
            <a:r>
              <a:rPr lang="fa-IR" sz="2200" b="1" dirty="0" smtClean="0">
                <a:solidFill>
                  <a:schemeClr val="bg1"/>
                </a:solidFill>
                <a:effectLst>
                  <a:outerShdw blurRad="38100" dist="38100" dir="2700000" algn="tl">
                    <a:srgbClr val="000000">
                      <a:alpha val="43137"/>
                    </a:srgbClr>
                  </a:outerShdw>
                </a:effectLst>
                <a:cs typeface="2  Titr" panose="00000700000000000000" pitchFamily="2" charset="-78"/>
              </a:rPr>
              <a:t>) بر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روی محور عمودی و نقطه  </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X2= 20 )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و </a:t>
            </a:r>
            <a:r>
              <a:rPr lang="en-US" sz="2200" b="1" dirty="0">
                <a:solidFill>
                  <a:prstClr val="black"/>
                </a:solidFill>
                <a:effectLst>
                  <a:outerShdw blurRad="38100" dist="38100" dir="2700000" algn="tl">
                    <a:srgbClr val="000000">
                      <a:alpha val="43137"/>
                    </a:srgbClr>
                  </a:outerShdw>
                </a:effectLst>
                <a:cs typeface="2  Titr" panose="00000700000000000000" pitchFamily="2" charset="-78"/>
              </a:rPr>
              <a:t>( </a:t>
            </a:r>
            <a:r>
              <a:rPr lang="en-US" sz="2200" b="1" dirty="0" smtClean="0">
                <a:solidFill>
                  <a:schemeClr val="bg1"/>
                </a:solidFill>
                <a:effectLst>
                  <a:outerShdw blurRad="38100" dist="38100" dir="2700000" algn="tl">
                    <a:srgbClr val="000000">
                      <a:alpha val="43137"/>
                    </a:srgbClr>
                  </a:outerShdw>
                </a:effectLst>
                <a:cs typeface="2  Titr" panose="00000700000000000000" pitchFamily="2" charset="-78"/>
              </a:rPr>
              <a:t>X1</a:t>
            </a:r>
            <a:r>
              <a:rPr lang="en-US" sz="2200" b="1" dirty="0">
                <a:solidFill>
                  <a:schemeClr val="bg1"/>
                </a:solidFill>
                <a:effectLst>
                  <a:outerShdw blurRad="38100" dist="38100" dir="2700000" algn="tl">
                    <a:srgbClr val="000000">
                      <a:alpha val="43137"/>
                    </a:srgbClr>
                  </a:outerShdw>
                </a:effectLst>
                <a:cs typeface="2  Titr" panose="00000700000000000000" pitchFamily="2" charset="-78"/>
              </a:rPr>
              <a:t>= 40 </a:t>
            </a:r>
            <a:r>
              <a:rPr lang="fa-IR" sz="2200" b="1" dirty="0" smtClean="0">
                <a:solidFill>
                  <a:schemeClr val="bg1"/>
                </a:solidFill>
                <a:effectLst>
                  <a:outerShdw blurRad="38100" dist="38100" dir="2700000" algn="tl">
                    <a:srgbClr val="000000">
                      <a:alpha val="43137"/>
                    </a:srgbClr>
                  </a:outerShdw>
                </a:effectLst>
                <a:cs typeface="2  Titr" panose="00000700000000000000" pitchFamily="2" charset="-78"/>
              </a:rPr>
              <a:t>برروی </a:t>
            </a:r>
            <a:r>
              <a:rPr lang="fa-IR" sz="2200" b="1" dirty="0">
                <a:solidFill>
                  <a:schemeClr val="bg1"/>
                </a:solidFill>
                <a:effectLst>
                  <a:outerShdw blurRad="38100" dist="38100" dir="2700000" algn="tl">
                    <a:srgbClr val="000000">
                      <a:alpha val="43137"/>
                    </a:srgbClr>
                  </a:outerShdw>
                </a:effectLst>
                <a:cs typeface="2  Titr" panose="00000700000000000000" pitchFamily="2" charset="-78"/>
              </a:rPr>
              <a:t>محور افقی قرار دارد. حال با استفاده از یک خط مستقیم این دو نقطه را به هم وصل می کنیم، مطابق شکل زیر:</a:t>
            </a:r>
          </a:p>
          <a:p>
            <a:endParaRPr lang="fa-IR" dirty="0"/>
          </a:p>
        </p:txBody>
      </p:sp>
    </p:spTree>
    <p:extLst>
      <p:ext uri="{BB962C8B-B14F-4D97-AF65-F5344CB8AC3E}">
        <p14:creationId xmlns:p14="http://schemas.microsoft.com/office/powerpoint/2010/main" val="350437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620688"/>
            <a:ext cx="856240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87824" y="5301208"/>
            <a:ext cx="3975768" cy="400110"/>
          </a:xfrm>
          <a:prstGeom prst="rect">
            <a:avLst/>
          </a:prstGeom>
        </p:spPr>
        <p:txBody>
          <a:bodyPr wrap="none">
            <a:spAutoFit/>
          </a:bodyPr>
          <a:lstStyle/>
          <a:p>
            <a:r>
              <a:rPr lang="fa-IR" sz="2000" dirty="0" smtClean="0">
                <a:solidFill>
                  <a:srgbClr val="FF0000"/>
                </a:solidFill>
                <a:effectLst>
                  <a:outerShdw blurRad="38100" dist="38100" dir="2700000" algn="tl">
                    <a:srgbClr val="000000">
                      <a:alpha val="43137"/>
                    </a:srgbClr>
                  </a:outerShdw>
                </a:effectLst>
                <a:cs typeface="2  Titr" pitchFamily="2" charset="-78"/>
              </a:rPr>
              <a:t>شکل 1-2 ترسیم خط محدودیت نیروی کار</a:t>
            </a:r>
            <a:endParaRPr lang="fa-IR" sz="2000" dirty="0">
              <a:solidFill>
                <a:srgbClr val="FF0000"/>
              </a:solidFill>
              <a:effectLst>
                <a:outerShdw blurRad="38100" dist="38100" dir="2700000" algn="tl">
                  <a:srgbClr val="000000">
                    <a:alpha val="43137"/>
                  </a:srgbClr>
                </a:outerShdw>
              </a:effectLst>
              <a:cs typeface="2  Titr" pitchFamily="2" charset="-78"/>
            </a:endParaRPr>
          </a:p>
        </p:txBody>
      </p:sp>
    </p:spTree>
    <p:extLst>
      <p:ext uri="{BB962C8B-B14F-4D97-AF65-F5344CB8AC3E}">
        <p14:creationId xmlns:p14="http://schemas.microsoft.com/office/powerpoint/2010/main" val="38678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620688"/>
                <a:ext cx="8229600" cy="4320480"/>
              </a:xfrm>
            </p:spPr>
            <p:txBody>
              <a:bodyPr/>
              <a:lstStyle/>
              <a:p>
                <a:pPr marL="137160" indent="0" algn="just">
                  <a:lnSpc>
                    <a:spcPct val="150000"/>
                  </a:lnSpc>
                  <a:spcAft>
                    <a:spcPts val="800"/>
                  </a:spcAft>
                  <a:buNone/>
                  <a:tabLst>
                    <a:tab pos="4765675" algn="l"/>
                  </a:tabLst>
                </a:pP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توجه دارید که برای سادگی در ترسیم نامعادله  به معادله تبدیل شده است ، پس « خط » بدست آمده در نمودار بیانگر تمامیت محدودیت نیروی کار نیست ، زیرا محدودیت شامل کلیه نقاط کوچکتر یا مساوی( </a:t>
                </a:r>
                <a14:m>
                  <m:oMath xmlns:m="http://schemas.openxmlformats.org/officeDocument/2006/math">
                    <m:r>
                      <a:rPr lang="fa-IR" b="0">
                        <a:solidFill>
                          <a:schemeClr val="bg1"/>
                        </a:solidFill>
                        <a:effectLst>
                          <a:outerShdw blurRad="38100" dist="38100" dir="2700000" algn="tl">
                            <a:srgbClr val="000000">
                              <a:alpha val="43137"/>
                            </a:srgbClr>
                          </a:outerShdw>
                        </a:effectLst>
                        <a:latin typeface="Cambria Math"/>
                        <a:ea typeface="Calibri"/>
                      </a:rPr>
                      <m:t>≤</m:t>
                    </m:r>
                  </m:oMath>
                </a14:m>
                <a:r>
                  <a:rPr lang="fa-IR" dirty="0">
                    <a:solidFill>
                      <a:schemeClr val="bg1"/>
                    </a:solidFill>
                    <a:effectLst>
                      <a:outerShdw blurRad="38100" dist="38100" dir="2700000" algn="tl">
                        <a:srgbClr val="000000">
                          <a:alpha val="43137"/>
                        </a:srgbClr>
                      </a:outerShdw>
                    </a:effectLst>
                    <a:latin typeface="Calibri"/>
                    <a:ea typeface="Calibri"/>
                    <a:cs typeface="2  Titr" pitchFamily="2" charset="-78"/>
                  </a:rPr>
                  <a:t> ) 40 است.نه مقادیر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مساوی ( 40=) ناحیه مربوط به محدودیت نیروی کار درشکل زیر به</a:t>
                </a:r>
                <a:r>
                  <a:rPr lang="fa-IR" sz="2400"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صورت </a:t>
                </a:r>
                <a:r>
                  <a:rPr lang="fa-IR" dirty="0">
                    <a:solidFill>
                      <a:schemeClr val="bg1"/>
                    </a:solidFill>
                    <a:effectLst>
                      <a:outerShdw blurRad="38100" dist="38100" dir="2700000" algn="tl">
                        <a:srgbClr val="000000">
                          <a:alpha val="43137"/>
                        </a:srgbClr>
                      </a:outerShdw>
                    </a:effectLst>
                    <a:latin typeface="Calibri"/>
                    <a:ea typeface="Calibri"/>
                    <a:cs typeface="2  Titr" pitchFamily="2" charset="-78"/>
                  </a:rPr>
                  <a:t>هاشور خورده نشان داده شده است.</a:t>
                </a:r>
                <a:endParaRPr lang="en-US" sz="2400" dirty="0">
                  <a:solidFill>
                    <a:schemeClr val="bg1"/>
                  </a:solidFill>
                  <a:effectLst>
                    <a:outerShdw blurRad="38100" dist="38100" dir="2700000" algn="tl">
                      <a:srgbClr val="000000">
                        <a:alpha val="43137"/>
                      </a:srgbClr>
                    </a:outerShdw>
                  </a:effectLst>
                  <a:latin typeface="Calibri"/>
                  <a:ea typeface="Calibri"/>
                  <a:cs typeface="2  Titr"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620688"/>
                <a:ext cx="8229600" cy="4320480"/>
              </a:xfrm>
              <a:blipFill rotWithShape="1">
                <a:blip r:embed="rId2"/>
                <a:stretch>
                  <a:fillRect l="-2444" r="-222"/>
                </a:stretch>
              </a:blipFill>
            </p:spPr>
            <p:txBody>
              <a:bodyPr/>
              <a:lstStyle/>
              <a:p>
                <a:r>
                  <a:rPr lang="fa-IR">
                    <a:noFill/>
                  </a:rPr>
                  <a:t> </a:t>
                </a:r>
              </a:p>
            </p:txBody>
          </p:sp>
        </mc:Fallback>
      </mc:AlternateContent>
    </p:spTree>
    <p:extLst>
      <p:ext uri="{BB962C8B-B14F-4D97-AF65-F5344CB8AC3E}">
        <p14:creationId xmlns:p14="http://schemas.microsoft.com/office/powerpoint/2010/main" val="1051163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620688"/>
            <a:ext cx="7590025" cy="5472608"/>
          </a:xfrm>
          <a:prstGeom prst="rect">
            <a:avLst/>
          </a:prstGeom>
          <a:noFill/>
          <a:ln>
            <a:noFill/>
          </a:ln>
        </p:spPr>
      </p:pic>
      <p:sp>
        <p:nvSpPr>
          <p:cNvPr id="5" name="Rectangle 4"/>
          <p:cNvSpPr/>
          <p:nvPr/>
        </p:nvSpPr>
        <p:spPr>
          <a:xfrm>
            <a:off x="3117744" y="6381328"/>
            <a:ext cx="4429418" cy="400110"/>
          </a:xfrm>
          <a:prstGeom prst="rect">
            <a:avLst/>
          </a:prstGeom>
        </p:spPr>
        <p:txBody>
          <a:bodyPr wrap="none">
            <a:spAutoFit/>
          </a:bodyPr>
          <a:lstStyle/>
          <a:p>
            <a:r>
              <a:rPr lang="fa-IR" sz="2000" b="1" dirty="0">
                <a:solidFill>
                  <a:srgbClr val="FFFF00"/>
                </a:solidFill>
                <a:effectLst>
                  <a:outerShdw blurRad="38100" dist="38100" dir="2700000" algn="tl">
                    <a:srgbClr val="000000">
                      <a:alpha val="43137"/>
                    </a:srgbClr>
                  </a:outerShdw>
                </a:effectLst>
                <a:cs typeface="2  Titr" pitchFamily="2" charset="-78"/>
              </a:rPr>
              <a:t>شکل 2-2 </a:t>
            </a:r>
            <a:r>
              <a:rPr lang="fa-IR" sz="2000" b="1" dirty="0">
                <a:solidFill>
                  <a:srgbClr val="FF0000"/>
                </a:solidFill>
                <a:effectLst>
                  <a:outerShdw blurRad="38100" dist="38100" dir="2700000" algn="tl">
                    <a:srgbClr val="000000">
                      <a:alpha val="43137"/>
                    </a:srgbClr>
                  </a:outerShdw>
                </a:effectLst>
                <a:cs typeface="2  Titr" pitchFamily="2" charset="-78"/>
              </a:rPr>
              <a:t>ناحیه مربوط به محدودیت نیروی کار</a:t>
            </a:r>
          </a:p>
        </p:txBody>
      </p:sp>
    </p:spTree>
    <p:extLst>
      <p:ext uri="{BB962C8B-B14F-4D97-AF65-F5344CB8AC3E}">
        <p14:creationId xmlns:p14="http://schemas.microsoft.com/office/powerpoint/2010/main" val="28911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1560" y="836712"/>
                <a:ext cx="8229600" cy="4709160"/>
              </a:xfrm>
            </p:spPr>
            <p:txBody>
              <a:bodyPr>
                <a:normAutofit fontScale="92500" lnSpcReduction="20000"/>
              </a:bodyPr>
              <a:lstStyle/>
              <a:p>
                <a:pPr algn="just">
                  <a:lnSpc>
                    <a:spcPct val="200000"/>
                  </a:lnSpc>
                  <a:spcAft>
                    <a:spcPts val="800"/>
                  </a:spcAft>
                  <a:buFont typeface="Wingdings" pitchFamily="2" charset="2"/>
                  <a:buChar char="ü"/>
                </a:pP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به طریق مشابه محدودیت مواد اولیه مساله هم ترسیم می شود. همچنانکه در شکل زیر نشان داده شده است . خط مربوط به معادله دوم مدل حد فاصل بین نقاط (0</a:t>
                </a:r>
                <a:r>
                  <a:rPr lang="en-US" dirty="0" smtClean="0">
                    <a:solidFill>
                      <a:schemeClr val="bg1"/>
                    </a:solidFill>
                    <a:effectLst>
                      <a:outerShdw blurRad="38100" dist="38100" dir="2700000" algn="tl">
                        <a:srgbClr val="000000">
                          <a:alpha val="43137"/>
                        </a:srgbClr>
                      </a:outerShdw>
                    </a:effectLst>
                    <a:latin typeface="Nazanin"/>
                    <a:ea typeface="Calibri"/>
                    <a:cs typeface="2  Titr" pitchFamily="2" charset="-78"/>
                  </a:rPr>
                  <a:t> </a:t>
                </a:r>
                <a:r>
                  <a:rPr lang="en-US" dirty="0" smtClean="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baseline="-250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1</a:t>
                </a:r>
                <a:r>
                  <a:rPr lang="en-US" dirty="0">
                    <a:solidFill>
                      <a:prstClr val="black"/>
                    </a:solidFill>
                    <a:effectLst>
                      <a:outerShdw blurRad="38100" dist="38100" dir="2700000" algn="tl">
                        <a:srgbClr val="000000">
                          <a:alpha val="43137"/>
                        </a:srgbClr>
                      </a:outerShdw>
                    </a:effectLst>
                    <a:latin typeface="Calibri"/>
                    <a:ea typeface="Calibri"/>
                    <a:cs typeface="2  Titr" pitchFamily="2" charset="-78"/>
                  </a:rPr>
                  <a:t>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dirty="0">
                    <a:solidFill>
                      <a:schemeClr val="bg1"/>
                    </a:solidFill>
                    <a:effectLst>
                      <a:outerShdw blurRad="38100" dist="38100" dir="2700000" algn="tl">
                        <a:srgbClr val="000000">
                          <a:alpha val="43137"/>
                        </a:srgbClr>
                      </a:outerShdw>
                    </a:effectLst>
                    <a:latin typeface="Calibri"/>
                    <a:ea typeface="Calibri"/>
                    <a:cs typeface="2  Titr" pitchFamily="2" charset="-78"/>
                  </a:rPr>
                  <a:t>و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40</a:t>
                </a:r>
                <a:r>
                  <a:rPr lang="en-US" dirty="0">
                    <a:solidFill>
                      <a:prstClr val="black"/>
                    </a:solidFill>
                    <a:effectLst>
                      <a:outerShdw blurRad="38100" dist="38100" dir="2700000" algn="tl">
                        <a:srgbClr val="000000">
                          <a:alpha val="43137"/>
                        </a:srgbClr>
                      </a:outerShdw>
                    </a:effectLst>
                    <a:latin typeface="Calibri"/>
                    <a:ea typeface="Calibri"/>
                    <a:cs typeface="2  Titr" pitchFamily="2" charset="-78"/>
                  </a:rPr>
                  <a:t>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en-US" dirty="0" smtClean="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baseline="-250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2</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و</a:t>
                </a:r>
              </a:p>
              <a:p>
                <a:pPr algn="just">
                  <a:lnSpc>
                    <a:spcPct val="200000"/>
                  </a:lnSpc>
                  <a:spcAft>
                    <a:spcPts val="800"/>
                  </a:spcAft>
                  <a:buFont typeface="Wingdings" pitchFamily="2" charset="2"/>
                  <a:buChar char="ü"/>
                </a:pP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(30 </a:t>
                </a:r>
                <a:r>
                  <a:rPr lang="en-US"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en-US" dirty="0" smtClean="0">
                    <a:solidFill>
                      <a:prstClr val="black"/>
                    </a:solidFill>
                    <a:effectLst>
                      <a:outerShdw blurRad="38100" dist="38100" dir="2700000" algn="tl">
                        <a:srgbClr val="000000">
                          <a:alpha val="43137"/>
                        </a:srgbClr>
                      </a:outerShdw>
                    </a:effectLst>
                    <a:latin typeface="Calibri"/>
                    <a:ea typeface="Calibri"/>
                    <a:cs typeface="2  Titr" pitchFamily="2" charset="-78"/>
                  </a:rPr>
                  <a:t>X</a:t>
                </a:r>
                <a:r>
                  <a:rPr lang="en-US" baseline="-25000" dirty="0" smtClean="0">
                    <a:solidFill>
                      <a:prstClr val="black"/>
                    </a:solidFill>
                    <a:effectLst>
                      <a:outerShdw blurRad="38100" dist="38100" dir="2700000" algn="tl">
                        <a:srgbClr val="000000">
                          <a:alpha val="43137"/>
                        </a:srgbClr>
                      </a:outerShdw>
                    </a:effectLst>
                    <a:latin typeface="Calibri"/>
                    <a:ea typeface="Calibri"/>
                    <a:cs typeface="2  Titr" pitchFamily="2" charset="-78"/>
                  </a:rPr>
                  <a:t>1 </a:t>
                </a:r>
                <a:r>
                  <a:rPr lang="en-US" dirty="0" smtClean="0">
                    <a:solidFill>
                      <a:prstClr val="black"/>
                    </a:solidFill>
                    <a:effectLst>
                      <a:outerShdw blurRad="38100" dist="38100" dir="2700000" algn="tl">
                        <a:srgbClr val="000000">
                          <a:alpha val="43137"/>
                        </a:srgbClr>
                      </a:outerShdw>
                    </a:effectLst>
                    <a:latin typeface="Calibri"/>
                    <a:ea typeface="Calibri"/>
                    <a:cs typeface="2  Titr" pitchFamily="2" charset="-78"/>
                  </a:rPr>
                  <a:t>=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و 0</a:t>
                </a:r>
                <a:r>
                  <a:rPr lang="en-US" dirty="0" smtClean="0">
                    <a:solidFill>
                      <a:prstClr val="black"/>
                    </a:solidFill>
                    <a:effectLst>
                      <a:outerShdw blurRad="38100" dist="38100" dir="2700000" algn="tl">
                        <a:srgbClr val="000000">
                          <a:alpha val="43137"/>
                        </a:srgbClr>
                      </a:outerShdw>
                    </a:effectLst>
                    <a:latin typeface="Calibri"/>
                    <a:ea typeface="Calibri"/>
                    <a:cs typeface="2  Titr" pitchFamily="2" charset="-78"/>
                  </a:rPr>
                  <a:t> </a:t>
                </a:r>
                <a:r>
                  <a:rPr lang="en-US" dirty="0" smtClean="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baseline="-250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2</a:t>
                </a:r>
                <a:r>
                  <a:rPr lang="en-US" dirty="0">
                    <a:solidFill>
                      <a:prstClr val="black"/>
                    </a:solidFill>
                    <a:effectLst>
                      <a:outerShdw blurRad="38100" dist="38100" dir="2700000" algn="tl">
                        <a:srgbClr val="000000">
                          <a:alpha val="43137"/>
                        </a:srgbClr>
                      </a:outerShdw>
                    </a:effectLst>
                    <a:latin typeface="Calibri"/>
                    <a:ea typeface="Calibri"/>
                    <a:cs typeface="2  Titr" pitchFamily="2" charset="-78"/>
                  </a:rPr>
                  <a:t> =</a:t>
                </a:r>
                <a:r>
                  <a:rPr lang="fa-IR"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dirty="0">
                    <a:solidFill>
                      <a:schemeClr val="bg1"/>
                    </a:solidFill>
                    <a:effectLst>
                      <a:outerShdw blurRad="38100" dist="38100" dir="2700000" algn="tl">
                        <a:srgbClr val="000000">
                          <a:alpha val="43137"/>
                        </a:srgbClr>
                      </a:outerShdw>
                    </a:effectLst>
                    <a:latin typeface="Calibri"/>
                    <a:ea typeface="Calibri"/>
                    <a:cs typeface="2  Titr" pitchFamily="2" charset="-78"/>
                  </a:rPr>
                  <a:t>) می باشد و ناحیه مربوط به نامعادله دوم مدل به صورت هاشور خورده در منطقه کوچکتر یا مساوی </a:t>
                </a:r>
                <a:r>
                  <a:rPr lang="en-US" dirty="0">
                    <a:solidFill>
                      <a:schemeClr val="bg1"/>
                    </a:solidFill>
                    <a:effectLst>
                      <a:outerShdw blurRad="38100" dist="38100" dir="2700000" algn="tl">
                        <a:srgbClr val="000000">
                          <a:alpha val="43137"/>
                        </a:srgbClr>
                      </a:outerShdw>
                    </a:effectLst>
                    <a:latin typeface="Calibri"/>
                    <a:ea typeface="Calibri"/>
                    <a:cs typeface="2  Titr" pitchFamily="2" charset="-78"/>
                  </a:rPr>
                  <a:t>(</a:t>
                </a:r>
                <a14:m>
                  <m:oMath xmlns:m="http://schemas.openxmlformats.org/officeDocument/2006/math">
                    <m:r>
                      <a:rPr lang="fa-IR" b="0">
                        <a:solidFill>
                          <a:schemeClr val="bg1"/>
                        </a:solidFill>
                        <a:effectLst>
                          <a:outerShdw blurRad="38100" dist="38100" dir="2700000" algn="tl">
                            <a:srgbClr val="000000">
                              <a:alpha val="43137"/>
                            </a:srgbClr>
                          </a:outerShdw>
                        </a:effectLst>
                        <a:latin typeface="Cambria Math"/>
                        <a:ea typeface="Calibri"/>
                      </a:rPr>
                      <m:t>≤</m:t>
                    </m:r>
                  </m:oMath>
                </a14:m>
                <a:r>
                  <a:rPr lang="en-US" dirty="0">
                    <a:solidFill>
                      <a:schemeClr val="bg1"/>
                    </a:solidFill>
                    <a:effectLst>
                      <a:outerShdw blurRad="38100" dist="38100" dir="2700000" algn="tl">
                        <a:srgbClr val="000000">
                          <a:alpha val="43137"/>
                        </a:srgbClr>
                      </a:outerShdw>
                    </a:effectLst>
                    <a:latin typeface="Calibri"/>
                    <a:ea typeface="Calibri"/>
                    <a:cs typeface="2  Titr" pitchFamily="2" charset="-78"/>
                  </a:rPr>
                  <a:t>)</a:t>
                </a:r>
                <a:r>
                  <a:rPr lang="fa-IR" dirty="0">
                    <a:solidFill>
                      <a:schemeClr val="bg1"/>
                    </a:solidFill>
                    <a:effectLst>
                      <a:outerShdw blurRad="38100" dist="38100" dir="2700000" algn="tl">
                        <a:srgbClr val="000000">
                          <a:alpha val="43137"/>
                        </a:srgbClr>
                      </a:outerShdw>
                    </a:effectLst>
                    <a:latin typeface="Calibri"/>
                    <a:ea typeface="Calibri"/>
                    <a:cs typeface="2  Titr" pitchFamily="2" charset="-78"/>
                  </a:rPr>
                  <a:t> خط قرار گرفته است.</a:t>
                </a:r>
                <a:endParaRPr lang="en-US" sz="2400"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1560" y="836712"/>
                <a:ext cx="8229600" cy="4709160"/>
              </a:xfrm>
              <a:blipFill rotWithShape="1">
                <a:blip r:embed="rId2"/>
                <a:stretch>
                  <a:fillRect l="-2222" b="-10479"/>
                </a:stretch>
              </a:blipFill>
            </p:spPr>
            <p:txBody>
              <a:bodyPr/>
              <a:lstStyle/>
              <a:p>
                <a:r>
                  <a:rPr lang="fa-IR">
                    <a:noFill/>
                  </a:rPr>
                  <a:t> </a:t>
                </a:r>
              </a:p>
            </p:txBody>
          </p:sp>
        </mc:Fallback>
      </mc:AlternateContent>
    </p:spTree>
    <p:extLst>
      <p:ext uri="{BB962C8B-B14F-4D97-AF65-F5344CB8AC3E}">
        <p14:creationId xmlns:p14="http://schemas.microsoft.com/office/powerpoint/2010/main" val="7056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0" y="574448"/>
            <a:ext cx="7434585" cy="498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62850" y="5589240"/>
            <a:ext cx="4083169" cy="400494"/>
          </a:xfrm>
          <a:prstGeom prst="rect">
            <a:avLst/>
          </a:prstGeom>
        </p:spPr>
        <p:txBody>
          <a:bodyPr wrap="none">
            <a:spAutoFit/>
          </a:bodyPr>
          <a:lstStyle/>
          <a:p>
            <a:pPr algn="ctr">
              <a:lnSpc>
                <a:spcPct val="115000"/>
              </a:lnSpc>
              <a:spcAft>
                <a:spcPts val="800"/>
              </a:spcAft>
            </a:pPr>
            <a:r>
              <a:rPr lang="fa-IR" b="1" u="sng" dirty="0">
                <a:latin typeface="Calibri"/>
                <a:ea typeface="Calibri"/>
                <a:cs typeface="Nazanin"/>
              </a:rPr>
              <a:t> </a:t>
            </a:r>
            <a:r>
              <a:rPr lang="fa-IR" b="1" u="sng" dirty="0">
                <a:solidFill>
                  <a:srgbClr val="FF0000"/>
                </a:solidFill>
                <a:effectLst>
                  <a:outerShdw blurRad="38100" dist="38100" dir="2700000" algn="tl">
                    <a:srgbClr val="000000">
                      <a:alpha val="43137"/>
                    </a:srgbClr>
                  </a:outerShdw>
                </a:effectLst>
                <a:latin typeface="Calibri"/>
                <a:ea typeface="Calibri"/>
                <a:cs typeface="2  Titr" pitchFamily="2" charset="-78"/>
              </a:rPr>
              <a:t>شکل 3-2 ناحیه مربوط به محدودیت مواد اولیه</a:t>
            </a:r>
            <a:endParaRPr lang="en-US" sz="1600" dirty="0">
              <a:solidFill>
                <a:srgbClr val="FF0000"/>
              </a:solidFill>
              <a:effectLst>
                <a:outerShdw blurRad="38100" dist="38100" dir="2700000" algn="tl">
                  <a:srgbClr val="000000">
                    <a:alpha val="43137"/>
                  </a:srgbClr>
                </a:outerShdw>
              </a:effectLst>
              <a:latin typeface="Calibri"/>
              <a:ea typeface="Calibri"/>
              <a:cs typeface="2  Titr" pitchFamily="2" charset="-78"/>
            </a:endParaRPr>
          </a:p>
        </p:txBody>
      </p:sp>
      <p:cxnSp>
        <p:nvCxnSpPr>
          <p:cNvPr id="4" name="Straight Arrow Connector 3"/>
          <p:cNvCxnSpPr/>
          <p:nvPr/>
        </p:nvCxnSpPr>
        <p:spPr>
          <a:xfrm flipH="1">
            <a:off x="3923928" y="1844824"/>
            <a:ext cx="1800200" cy="172819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952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200000"/>
              </a:lnSpc>
              <a:buFont typeface="Wingdings" pitchFamily="2" charset="2"/>
              <a:buChar char="ü"/>
            </a:pPr>
            <a:r>
              <a:rPr lang="fa-IR" b="1" dirty="0">
                <a:solidFill>
                  <a:schemeClr val="bg1"/>
                </a:solidFill>
                <a:effectLst>
                  <a:outerShdw blurRad="38100" dist="38100" dir="2700000" algn="tl">
                    <a:srgbClr val="000000">
                      <a:alpha val="43137"/>
                    </a:srgbClr>
                  </a:outerShdw>
                </a:effectLst>
                <a:latin typeface="Calibri"/>
                <a:ea typeface="Calibri"/>
                <a:cs typeface="2  Titr" pitchFamily="2" charset="-78"/>
              </a:rPr>
              <a:t>ترکیب دو شکل فوق منجر به نمایش هندسی محدودیت های مدل به طور همزمان خواهد شد که در شکل ذیل آمده است.  ناحیه هاشور خورده در شکل زیر شامل مجموعه نقاطی است که در هر دو محدودیت صادق خواهد کرد. </a:t>
            </a:r>
            <a:endParaRPr lang="fa-IR" dirty="0">
              <a:solidFill>
                <a:schemeClr val="bg1"/>
              </a:solidFill>
              <a:effectLst>
                <a:outerShdw blurRad="38100" dist="38100" dir="2700000" algn="tl">
                  <a:srgbClr val="000000">
                    <a:alpha val="43137"/>
                  </a:srgbClr>
                </a:outerShdw>
              </a:effectLst>
              <a:cs typeface="2  Titr" pitchFamily="2" charset="-78"/>
            </a:endParaRPr>
          </a:p>
        </p:txBody>
      </p:sp>
    </p:spTree>
    <p:extLst>
      <p:ext uri="{BB962C8B-B14F-4D97-AF65-F5344CB8AC3E}">
        <p14:creationId xmlns:p14="http://schemas.microsoft.com/office/powerpoint/2010/main" val="24515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0" y="725540"/>
            <a:ext cx="7104456" cy="500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34651" y="5788256"/>
            <a:ext cx="3802644" cy="434734"/>
          </a:xfrm>
          <a:prstGeom prst="rect">
            <a:avLst/>
          </a:prstGeom>
        </p:spPr>
        <p:txBody>
          <a:bodyPr wrap="none">
            <a:spAutoFit/>
          </a:bodyPr>
          <a:lstStyle/>
          <a:p>
            <a:pPr algn="ctr">
              <a:lnSpc>
                <a:spcPct val="115000"/>
              </a:lnSpc>
              <a:tabLst>
                <a:tab pos="2781935" algn="l"/>
                <a:tab pos="4765675" algn="l"/>
              </a:tabLst>
            </a:pPr>
            <a:r>
              <a:rPr lang="fa-IR" sz="2000" b="1" u="sng" dirty="0">
                <a:solidFill>
                  <a:srgbClr val="FF0000"/>
                </a:solidFill>
                <a:effectLst>
                  <a:outerShdw blurRad="38100" dist="38100" dir="2700000" algn="tl">
                    <a:srgbClr val="000000">
                      <a:alpha val="43137"/>
                    </a:srgbClr>
                  </a:outerShdw>
                </a:effectLst>
                <a:latin typeface="Calibri"/>
                <a:ea typeface="Calibri"/>
                <a:cs typeface="2  Titr" pitchFamily="2" charset="-78"/>
              </a:rPr>
              <a:t>شکل 3-3 نمایش همزمان دو محدودیت</a:t>
            </a:r>
            <a:endParaRPr lang="en-US" sz="2000" dirty="0">
              <a:solidFill>
                <a:srgbClr val="FF0000"/>
              </a:solidFill>
              <a:effectLst>
                <a:outerShdw blurRad="38100" dist="38100" dir="2700000" algn="tl">
                  <a:srgbClr val="000000">
                    <a:alpha val="43137"/>
                  </a:srgbClr>
                </a:outerShdw>
              </a:effectLst>
              <a:cs typeface="2  Titr" pitchFamily="2" charset="-78"/>
            </a:endParaRPr>
          </a:p>
        </p:txBody>
      </p:sp>
      <p:sp>
        <p:nvSpPr>
          <p:cNvPr id="3" name="Oval 2"/>
          <p:cNvSpPr/>
          <p:nvPr/>
        </p:nvSpPr>
        <p:spPr>
          <a:xfrm>
            <a:off x="2411760" y="15567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Oval 5"/>
          <p:cNvSpPr/>
          <p:nvPr/>
        </p:nvSpPr>
        <p:spPr>
          <a:xfrm>
            <a:off x="4716016" y="429309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p:cNvSpPr/>
          <p:nvPr/>
        </p:nvSpPr>
        <p:spPr>
          <a:xfrm>
            <a:off x="2420144"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2420144" y="501317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6437990" y="501317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5220072" y="501317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697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070" y="3861048"/>
            <a:ext cx="7992888" cy="2262158"/>
          </a:xfrm>
          <a:prstGeom prst="rect">
            <a:avLst/>
          </a:prstGeom>
        </p:spPr>
        <p:txBody>
          <a:bodyPr wrap="square">
            <a:spAutoFit/>
          </a:bodyPr>
          <a:lstStyle/>
          <a:p>
            <a:pPr algn="just">
              <a:lnSpc>
                <a:spcPct val="150000"/>
              </a:lnSpc>
              <a:tabLst>
                <a:tab pos="2781935" algn="l"/>
                <a:tab pos="4765675" algn="l"/>
              </a:tabLst>
            </a:pPr>
            <a:r>
              <a:rPr lang="fa-IR" sz="2400" b="1" dirty="0">
                <a:solidFill>
                  <a:schemeClr val="bg1"/>
                </a:solidFill>
                <a:latin typeface="Calibri"/>
                <a:ea typeface="Calibri"/>
                <a:cs typeface="2  Titr" pitchFamily="2" charset="-78"/>
              </a:rPr>
              <a:t>ناحیه هاشور خورده در شکل « ناحیه موجه »  </a:t>
            </a:r>
            <a:r>
              <a:rPr lang="en-US" sz="2400" b="1" dirty="0">
                <a:solidFill>
                  <a:schemeClr val="bg1"/>
                </a:solidFill>
                <a:latin typeface="Calibri"/>
                <a:ea typeface="Calibri"/>
                <a:cs typeface="2  Titr" pitchFamily="2" charset="-78"/>
              </a:rPr>
              <a:t>Feasible Area</a:t>
            </a:r>
            <a:r>
              <a:rPr lang="fa-IR" sz="2400" b="1" dirty="0">
                <a:solidFill>
                  <a:schemeClr val="bg1"/>
                </a:solidFill>
                <a:latin typeface="Calibri"/>
                <a:ea typeface="Calibri"/>
                <a:cs typeface="2  Titr" pitchFamily="2" charset="-78"/>
              </a:rPr>
              <a:t> نامیده می شود. زیرا تمامی نقاط این ناحیه ، محدودیت ها ی مدل را ارضاء می کند و در آنها صدق می نمایند. بنابراین یکی از نقاط این ناحیه منجر به حداکثر سود شرکت تولیدی در مساله خواهد شد. </a:t>
            </a:r>
            <a:endParaRPr lang="en-US" sz="2400" dirty="0">
              <a:solidFill>
                <a:schemeClr val="bg1"/>
              </a:solidFill>
              <a:effectLst/>
              <a:cs typeface="2  Titr"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827584" y="692696"/>
                <a:ext cx="7524328" cy="2862322"/>
              </a:xfrm>
              <a:prstGeom prst="rect">
                <a:avLst/>
              </a:prstGeom>
            </p:spPr>
            <p:txBody>
              <a:bodyPr wrap="square">
                <a:spAutoFit/>
              </a:bodyPr>
              <a:lstStyle/>
              <a:p>
                <a:pPr algn="just">
                  <a:lnSpc>
                    <a:spcPct val="150000"/>
                  </a:lnSpc>
                  <a:tabLst>
                    <a:tab pos="2781935" algn="l"/>
                    <a:tab pos="4765675" algn="l"/>
                  </a:tabLst>
                </a:pPr>
                <a:r>
                  <a:rPr lang="fa-IR" sz="2000" dirty="0" smtClean="0">
                    <a:solidFill>
                      <a:schemeClr val="bg1"/>
                    </a:solidFill>
                    <a:effectLst/>
                    <a:latin typeface="Calibri"/>
                    <a:ea typeface="Calibri"/>
                    <a:cs typeface="2  Titr" pitchFamily="2" charset="-78"/>
                  </a:rPr>
                  <a:t>به عنوان مثال نقاط </a:t>
                </a:r>
                <a:r>
                  <a:rPr lang="en-US" sz="2000" dirty="0">
                    <a:solidFill>
                      <a:schemeClr val="bg1"/>
                    </a:solidFill>
                    <a:effectLst/>
                    <a:latin typeface="Calibri"/>
                    <a:ea typeface="Calibri"/>
                    <a:cs typeface="2  Titr" pitchFamily="2" charset="-78"/>
                  </a:rPr>
                  <a:t>T . S . R </a:t>
                </a:r>
                <a:r>
                  <a:rPr lang="fa-IR" sz="2000" dirty="0">
                    <a:solidFill>
                      <a:schemeClr val="bg1"/>
                    </a:solidFill>
                    <a:effectLst/>
                    <a:latin typeface="Calibri"/>
                    <a:ea typeface="Calibri"/>
                    <a:cs typeface="2  Titr" pitchFamily="2" charset="-78"/>
                  </a:rPr>
                  <a:t> را در شکل زیر را در نظر بگیرید. نقطه </a:t>
                </a:r>
                <a:r>
                  <a:rPr lang="en-US" sz="2000" dirty="0">
                    <a:solidFill>
                      <a:schemeClr val="bg1"/>
                    </a:solidFill>
                    <a:effectLst/>
                    <a:latin typeface="Calibri"/>
                    <a:ea typeface="Calibri"/>
                    <a:cs typeface="2  Titr" pitchFamily="2" charset="-78"/>
                  </a:rPr>
                  <a:t>R</a:t>
                </a:r>
                <a:r>
                  <a:rPr lang="fa-IR" sz="2000" dirty="0">
                    <a:solidFill>
                      <a:schemeClr val="bg1"/>
                    </a:solidFill>
                    <a:effectLst/>
                    <a:latin typeface="Calibri"/>
                    <a:ea typeface="Calibri"/>
                    <a:cs typeface="2  Titr" pitchFamily="2" charset="-78"/>
                  </a:rPr>
                  <a:t> هر دو محدودیت مدل را ارضاء می کند. بنابراین این نقطه یک « جواب موجه» می باشد. نقطه </a:t>
                </a:r>
                <a:r>
                  <a:rPr lang="en-US" sz="2000" dirty="0">
                    <a:solidFill>
                      <a:schemeClr val="bg1"/>
                    </a:solidFill>
                    <a:effectLst/>
                    <a:latin typeface="Calibri"/>
                    <a:ea typeface="Calibri"/>
                    <a:cs typeface="2  Titr" pitchFamily="2" charset="-78"/>
                  </a:rPr>
                  <a:t>S</a:t>
                </a:r>
                <a:r>
                  <a:rPr lang="fa-IR" sz="2000" dirty="0">
                    <a:solidFill>
                      <a:schemeClr val="bg1"/>
                    </a:solidFill>
                    <a:effectLst/>
                    <a:latin typeface="Calibri"/>
                    <a:ea typeface="Calibri"/>
                    <a:cs typeface="2  Titr" pitchFamily="2" charset="-78"/>
                  </a:rPr>
                  <a:t> محدودیت اول را (</a:t>
                </a:r>
                <a:r>
                  <a:rPr lang="en-US" sz="2000" dirty="0">
                    <a:solidFill>
                      <a:schemeClr val="bg1"/>
                    </a:solidFill>
                    <a:effectLst/>
                    <a:latin typeface="Calibri"/>
                    <a:ea typeface="Calibri"/>
                    <a:cs typeface="2  Titr" pitchFamily="2" charset="-78"/>
                  </a:rPr>
                  <a:t>40 </a:t>
                </a:r>
                <a:r>
                  <a:rPr lang="fa-IR" sz="2000" dirty="0">
                    <a:solidFill>
                      <a:schemeClr val="bg1"/>
                    </a:solidFill>
                    <a:effectLst/>
                    <a:latin typeface="Calibri"/>
                    <a:ea typeface="Calibri"/>
                    <a:cs typeface="2  Titr" pitchFamily="2" charset="-78"/>
                  </a:rPr>
                  <a:t>   </a:t>
                </a:r>
                <a14:m>
                  <m:oMath xmlns:m="http://schemas.openxmlformats.org/officeDocument/2006/math">
                    <m:r>
                      <a:rPr lang="fa-IR" sz="2000" b="0">
                        <a:solidFill>
                          <a:schemeClr val="bg1"/>
                        </a:solidFill>
                        <a:effectLst/>
                        <a:latin typeface="Cambria Math"/>
                        <a:ea typeface="Calibri"/>
                        <a:cs typeface="Cambria Math"/>
                      </a:rPr>
                      <m:t> </m:t>
                    </m:r>
                    <m:r>
                      <a:rPr lang="fa-IR" sz="2000" b="0">
                        <a:solidFill>
                          <a:schemeClr val="bg1"/>
                        </a:solidFill>
                        <a:effectLst/>
                        <a:latin typeface="Cambria Math"/>
                        <a:ea typeface="Calibri"/>
                      </a:rPr>
                      <m:t>≤</m:t>
                    </m:r>
                  </m:oMath>
                </a14:m>
                <a:r>
                  <a:rPr lang="fa-IR" sz="2000" dirty="0">
                    <a:solidFill>
                      <a:schemeClr val="bg1"/>
                    </a:solidFill>
                    <a:effectLst/>
                    <a:latin typeface="Calibri"/>
                    <a:ea typeface="Calibri"/>
                    <a:cs typeface="2  Titr" pitchFamily="2" charset="-78"/>
                  </a:rPr>
                  <a:t>  </a:t>
                </a:r>
                <a:r>
                  <a:rPr lang="en-US" sz="2000" dirty="0">
                    <a:solidFill>
                      <a:schemeClr val="bg1"/>
                    </a:solidFill>
                    <a:effectLst/>
                    <a:latin typeface="Calibri"/>
                    <a:ea typeface="Calibri"/>
                    <a:cs typeface="2  Titr" pitchFamily="2" charset="-78"/>
                  </a:rPr>
                  <a:t>  X</a:t>
                </a:r>
                <a:r>
                  <a:rPr lang="en-US" sz="2000" baseline="-25000" dirty="0">
                    <a:solidFill>
                      <a:schemeClr val="bg1"/>
                    </a:solidFill>
                    <a:effectLst/>
                    <a:latin typeface="Calibri"/>
                    <a:ea typeface="Calibri"/>
                    <a:cs typeface="2  Titr" pitchFamily="2" charset="-78"/>
                  </a:rPr>
                  <a:t>1</a:t>
                </a:r>
                <a:r>
                  <a:rPr lang="en-US" sz="2000" dirty="0">
                    <a:solidFill>
                      <a:schemeClr val="bg1"/>
                    </a:solidFill>
                    <a:effectLst/>
                    <a:latin typeface="Calibri"/>
                    <a:ea typeface="Calibri"/>
                    <a:cs typeface="2  Titr" pitchFamily="2" charset="-78"/>
                  </a:rPr>
                  <a:t> + 2 X</a:t>
                </a:r>
                <a:r>
                  <a:rPr lang="en-US" sz="2000" baseline="-25000" dirty="0">
                    <a:solidFill>
                      <a:schemeClr val="bg1"/>
                    </a:solidFill>
                    <a:effectLst/>
                    <a:latin typeface="Calibri"/>
                    <a:ea typeface="Calibri"/>
                    <a:cs typeface="2  Titr" pitchFamily="2" charset="-78"/>
                  </a:rPr>
                  <a:t>2</a:t>
                </a:r>
                <a:r>
                  <a:rPr lang="fa-IR" sz="2000" dirty="0" smtClean="0">
                    <a:solidFill>
                      <a:schemeClr val="bg1"/>
                    </a:solidFill>
                    <a:effectLst/>
                    <a:latin typeface="Calibri"/>
                    <a:ea typeface="Calibri"/>
                    <a:cs typeface="2  Titr" pitchFamily="2" charset="-78"/>
                  </a:rPr>
                  <a:t>) نقص میکند. </a:t>
                </a:r>
              </a:p>
              <a:p>
                <a:pPr algn="just">
                  <a:lnSpc>
                    <a:spcPct val="150000"/>
                  </a:lnSpc>
                  <a:tabLst>
                    <a:tab pos="2781935" algn="l"/>
                    <a:tab pos="4765675" algn="l"/>
                  </a:tabLst>
                </a:pPr>
                <a:r>
                  <a:rPr lang="fa-IR" sz="2000" dirty="0" smtClean="0">
                    <a:solidFill>
                      <a:schemeClr val="bg1"/>
                    </a:solidFill>
                    <a:latin typeface="Calibri"/>
                    <a:ea typeface="Calibri"/>
                    <a:cs typeface="2  Titr" pitchFamily="2" charset="-78"/>
                  </a:rPr>
                  <a:t>ولی در محدودیت </a:t>
                </a:r>
                <a:r>
                  <a:rPr lang="fa-IR" sz="2000" dirty="0" smtClean="0">
                    <a:solidFill>
                      <a:schemeClr val="bg1"/>
                    </a:solidFill>
                    <a:effectLst/>
                    <a:latin typeface="Calibri"/>
                    <a:ea typeface="Calibri"/>
                    <a:cs typeface="2  Titr" pitchFamily="2" charset="-78"/>
                  </a:rPr>
                  <a:t>دوم </a:t>
                </a:r>
                <a:r>
                  <a:rPr lang="fa-IR" sz="2000" dirty="0">
                    <a:solidFill>
                      <a:schemeClr val="bg1"/>
                    </a:solidFill>
                    <a:effectLst/>
                    <a:latin typeface="Calibri"/>
                    <a:ea typeface="Calibri"/>
                    <a:cs typeface="2  Titr" pitchFamily="2" charset="-78"/>
                  </a:rPr>
                  <a:t>(</a:t>
                </a:r>
                <a:r>
                  <a:rPr lang="en-US" sz="2000" dirty="0">
                    <a:solidFill>
                      <a:schemeClr val="bg1"/>
                    </a:solidFill>
                    <a:effectLst/>
                    <a:latin typeface="Calibri"/>
                    <a:ea typeface="Calibri"/>
                    <a:cs typeface="2  Titr" pitchFamily="2" charset="-78"/>
                  </a:rPr>
                  <a:t>120    </a:t>
                </a:r>
                <a:r>
                  <a:rPr lang="fa-IR" sz="2000" dirty="0">
                    <a:solidFill>
                      <a:schemeClr val="bg1"/>
                    </a:solidFill>
                    <a:effectLst/>
                    <a:latin typeface="Calibri"/>
                    <a:ea typeface="Calibri"/>
                    <a:cs typeface="2  Titr" pitchFamily="2" charset="-78"/>
                  </a:rPr>
                  <a:t>  </a:t>
                </a:r>
                <a:r>
                  <a:rPr lang="en-US" sz="2000" dirty="0">
                    <a:solidFill>
                      <a:schemeClr val="bg1"/>
                    </a:solidFill>
                    <a:effectLst/>
                    <a:latin typeface="Calibri"/>
                    <a:ea typeface="Calibri"/>
                    <a:cs typeface="2  Titr" pitchFamily="2" charset="-78"/>
                  </a:rPr>
                  <a:t>  4 X</a:t>
                </a:r>
                <a:r>
                  <a:rPr lang="en-US" sz="2000" baseline="-25000" dirty="0">
                    <a:solidFill>
                      <a:schemeClr val="bg1"/>
                    </a:solidFill>
                    <a:effectLst/>
                    <a:latin typeface="Calibri"/>
                    <a:ea typeface="Calibri"/>
                    <a:cs typeface="2  Titr" pitchFamily="2" charset="-78"/>
                  </a:rPr>
                  <a:t>1</a:t>
                </a:r>
                <a:r>
                  <a:rPr lang="en-US" sz="2000" dirty="0">
                    <a:solidFill>
                      <a:schemeClr val="bg1"/>
                    </a:solidFill>
                    <a:effectLst/>
                    <a:latin typeface="Calibri"/>
                    <a:ea typeface="Calibri"/>
                    <a:cs typeface="2  Titr" pitchFamily="2" charset="-78"/>
                  </a:rPr>
                  <a:t> + 3 X</a:t>
                </a:r>
                <a:r>
                  <a:rPr lang="en-US" sz="2000" baseline="-25000" dirty="0">
                    <a:solidFill>
                      <a:schemeClr val="bg1"/>
                    </a:solidFill>
                    <a:effectLst/>
                    <a:latin typeface="Calibri"/>
                    <a:ea typeface="Calibri"/>
                    <a:cs typeface="2  Titr" pitchFamily="2" charset="-78"/>
                  </a:rPr>
                  <a:t>2     </a:t>
                </a:r>
                <a14:m>
                  <m:oMath xmlns:m="http://schemas.openxmlformats.org/officeDocument/2006/math">
                    <m:r>
                      <a:rPr lang="fa-IR" sz="2000" b="0" baseline="-25000">
                        <a:solidFill>
                          <a:schemeClr val="bg1"/>
                        </a:solidFill>
                        <a:effectLst/>
                        <a:latin typeface="Cambria Math"/>
                        <a:ea typeface="Calibri"/>
                      </a:rPr>
                      <m:t>≤</m:t>
                    </m:r>
                  </m:oMath>
                </a14:m>
                <a:r>
                  <a:rPr lang="fa-IR" sz="2000" dirty="0">
                    <a:solidFill>
                      <a:schemeClr val="bg1"/>
                    </a:solidFill>
                    <a:effectLst/>
                    <a:latin typeface="Calibri"/>
                    <a:ea typeface="Calibri"/>
                    <a:cs typeface="2  Titr" pitchFamily="2" charset="-78"/>
                  </a:rPr>
                  <a:t>) صدق می کند. بنابراین آن را  یک « جواب غیر موجه» می گویند. . نقطه </a:t>
                </a:r>
                <a:r>
                  <a:rPr lang="en-US" sz="2000" dirty="0">
                    <a:solidFill>
                      <a:schemeClr val="bg1"/>
                    </a:solidFill>
                    <a:effectLst/>
                    <a:latin typeface="Calibri"/>
                    <a:ea typeface="Calibri"/>
                    <a:cs typeface="2  Titr" pitchFamily="2" charset="-78"/>
                  </a:rPr>
                  <a:t>T</a:t>
                </a:r>
                <a:r>
                  <a:rPr lang="fa-IR" sz="2000" dirty="0">
                    <a:solidFill>
                      <a:schemeClr val="bg1"/>
                    </a:solidFill>
                    <a:effectLst/>
                    <a:latin typeface="Calibri"/>
                    <a:ea typeface="Calibri"/>
                    <a:cs typeface="2  Titr" pitchFamily="2" charset="-78"/>
                  </a:rPr>
                  <a:t> نیز به طریق مشابه یک نقطه غیر موجه است. چون در هیچ یک از محدودیت های مدل صدق نمی کند.</a:t>
                </a:r>
                <a:endParaRPr lang="en-US" sz="2000" dirty="0">
                  <a:solidFill>
                    <a:schemeClr val="bg1"/>
                  </a:solidFill>
                  <a:effectLst/>
                  <a:cs typeface="2  Titr"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827584" y="692696"/>
                <a:ext cx="7524328" cy="2862322"/>
              </a:xfrm>
              <a:prstGeom prst="rect">
                <a:avLst/>
              </a:prstGeom>
              <a:blipFill rotWithShape="1">
                <a:blip r:embed="rId2"/>
                <a:stretch>
                  <a:fillRect l="-2107" r="-810" b="-1919"/>
                </a:stretch>
              </a:blipFill>
            </p:spPr>
            <p:txBody>
              <a:bodyPr/>
              <a:lstStyle/>
              <a:p>
                <a:r>
                  <a:rPr lang="fa-IR">
                    <a:noFill/>
                  </a:rPr>
                  <a:t> </a:t>
                </a:r>
              </a:p>
            </p:txBody>
          </p:sp>
        </mc:Fallback>
      </mc:AlternateContent>
    </p:spTree>
    <p:extLst>
      <p:ext uri="{BB962C8B-B14F-4D97-AF65-F5344CB8AC3E}">
        <p14:creationId xmlns:p14="http://schemas.microsoft.com/office/powerpoint/2010/main" val="26737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332656"/>
            <a:ext cx="8445624" cy="6264696"/>
          </a:xfrm>
        </p:spPr>
        <p:txBody>
          <a:bodyPr>
            <a:noAutofit/>
          </a:bodyPr>
          <a:lstStyle/>
          <a:p>
            <a:pPr algn="just">
              <a:lnSpc>
                <a:spcPct val="115000"/>
              </a:lnSpc>
              <a:spcAft>
                <a:spcPts val="800"/>
              </a:spcAft>
              <a:buFont typeface="Wingdings" panose="05000000000000000000" pitchFamily="2" charset="2"/>
              <a:buChar char="v"/>
            </a:pPr>
            <a:r>
              <a:rPr lang="fa-IR" sz="2400" b="1" dirty="0">
                <a:solidFill>
                  <a:srgbClr val="FF0000"/>
                </a:solidFill>
                <a:effectLst>
                  <a:outerShdw blurRad="38100" dist="38100" dir="2700000" algn="tl">
                    <a:srgbClr val="000000">
                      <a:alpha val="43137"/>
                    </a:srgbClr>
                  </a:outerShdw>
                </a:effectLst>
                <a:latin typeface="A Suls"/>
                <a:ea typeface="Calibri"/>
                <a:cs typeface="2  Titr" panose="00000700000000000000" pitchFamily="2" charset="-78"/>
              </a:rPr>
              <a:t>اهداف</a:t>
            </a:r>
            <a:endParaRPr lang="en-US" sz="2400" b="1" dirty="0">
              <a:solidFill>
                <a:srgbClr val="FF0000"/>
              </a:solidFill>
              <a:effectLst>
                <a:outerShdw blurRad="38100" dist="38100" dir="2700000" algn="tl">
                  <a:srgbClr val="000000">
                    <a:alpha val="43137"/>
                  </a:srgbClr>
                </a:outerShdw>
              </a:effectLst>
              <a:latin typeface="Calibri"/>
              <a:ea typeface="Calibri"/>
              <a:cs typeface="2  Titr" panose="00000700000000000000" pitchFamily="2" charset="-78"/>
            </a:endParaRPr>
          </a:p>
          <a:p>
            <a:pPr marL="137160" indent="0" algn="just">
              <a:lnSpc>
                <a:spcPct val="115000"/>
              </a:lnSpc>
              <a:spcAft>
                <a:spcPts val="800"/>
              </a:spcAft>
              <a:buNone/>
            </a:pPr>
            <a:r>
              <a:rPr lang="fa-IR" sz="2400" b="1" dirty="0">
                <a:solidFill>
                  <a:schemeClr val="bg1"/>
                </a:solidFill>
                <a:effectLst>
                  <a:outerShdw blurRad="38100" dist="38100" dir="2700000" algn="tl">
                    <a:srgbClr val="000000">
                      <a:alpha val="43137"/>
                    </a:srgbClr>
                  </a:outerShdw>
                </a:effectLst>
                <a:latin typeface="A Suls"/>
                <a:ea typeface="Calibri"/>
                <a:cs typeface="2  Titr" panose="00000700000000000000" pitchFamily="2" charset="-78"/>
              </a:rPr>
              <a:t>در این فصل دانشجویان با مفروضات برنامه ریزی خطی و شیوه حل ترسیمی مسائل دو متغیره آشنا خواهند شد. همچنین در این فصل دانشجویان باید بتوانند موارد خاص برنامه ریزی خطی را در حالت ترسیمی تشخیص دهند.</a:t>
            </a:r>
            <a:endParaRPr lang="en-US"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endParaRPr>
          </a:p>
          <a:p>
            <a:pPr algn="just">
              <a:lnSpc>
                <a:spcPct val="115000"/>
              </a:lnSpc>
              <a:buFont typeface="Wingdings" panose="05000000000000000000" pitchFamily="2" charset="2"/>
              <a:buChar char="v"/>
            </a:pPr>
            <a:r>
              <a:rPr lang="fa-IR" sz="2400" b="1" dirty="0">
                <a:solidFill>
                  <a:srgbClr val="FF0000"/>
                </a:solidFill>
                <a:effectLst>
                  <a:outerShdw blurRad="38100" dist="38100" dir="2700000" algn="tl">
                    <a:srgbClr val="000000">
                      <a:alpha val="43137"/>
                    </a:srgbClr>
                  </a:outerShdw>
                </a:effectLst>
                <a:latin typeface="Calibri"/>
                <a:ea typeface="Calibri"/>
                <a:cs typeface="2  Titr" panose="00000700000000000000" pitchFamily="2" charset="-78"/>
              </a:rPr>
              <a:t>مقدمه </a:t>
            </a:r>
            <a:endParaRPr lang="en-US" sz="2400" b="1" dirty="0">
              <a:solidFill>
                <a:srgbClr val="FF0000"/>
              </a:solidFill>
              <a:effectLst>
                <a:outerShdw blurRad="38100" dist="38100" dir="2700000" algn="tl">
                  <a:srgbClr val="000000">
                    <a:alpha val="43137"/>
                  </a:srgbClr>
                </a:outerShdw>
              </a:effectLst>
              <a:latin typeface="Calibri"/>
              <a:ea typeface="Calibri"/>
              <a:cs typeface="2  Titr" panose="00000700000000000000" pitchFamily="2" charset="-78"/>
            </a:endParaRPr>
          </a:p>
          <a:p>
            <a:pPr marL="137160" indent="0" algn="just">
              <a:lnSpc>
                <a:spcPct val="115000"/>
              </a:lnSpc>
              <a:spcAft>
                <a:spcPts val="800"/>
              </a:spcAft>
              <a:buNone/>
            </a:pPr>
            <a:r>
              <a:rPr lang="fa-IR"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شروع برنامه ریزی خطی در سال 1941 با تحقیقات اقتصاددانان معروف لئونتیف ( </a:t>
            </a:r>
            <a:r>
              <a:rPr lang="en-US"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W.W Leontief</a:t>
            </a:r>
            <a:r>
              <a:rPr lang="fa-IR"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 همراه می باشد. همزمان با وی دانشمند دیگری بنام هیچکاک (</a:t>
            </a:r>
            <a:r>
              <a:rPr lang="en-US"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Hitchcock</a:t>
            </a:r>
            <a:r>
              <a:rPr lang="fa-IR"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مدل حمل و نقل را به طریق برنامه ریزی خطی تفسیر نمود و همین تفسیر در سال 1947 توسط کوپ منز (</a:t>
            </a:r>
            <a:r>
              <a:rPr lang="en-US"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Koopmans</a:t>
            </a:r>
            <a:r>
              <a:rPr lang="fa-IR"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rPr>
              <a:t>) انجام گرفت...که در بخش های بعدی به آن خواهیم پرداخت.</a:t>
            </a:r>
            <a:endParaRPr lang="en-US" sz="2400" b="1" dirty="0">
              <a:solidFill>
                <a:schemeClr val="bg1"/>
              </a:solidFill>
              <a:effectLst>
                <a:outerShdw blurRad="38100" dist="38100" dir="2700000" algn="tl">
                  <a:srgbClr val="000000">
                    <a:alpha val="43137"/>
                  </a:srgbClr>
                </a:outerShdw>
              </a:effectLst>
              <a:latin typeface="Calibri"/>
              <a:ea typeface="Calibri"/>
              <a:cs typeface="2  Titr" panose="00000700000000000000" pitchFamily="2" charset="-78"/>
            </a:endParaRPr>
          </a:p>
          <a:p>
            <a:endParaRPr lang="fa-IR" sz="2400" dirty="0">
              <a:cs typeface="2  Titr" panose="00000700000000000000" pitchFamily="2" charset="-78"/>
            </a:endParaRPr>
          </a:p>
        </p:txBody>
      </p:sp>
    </p:spTree>
    <p:extLst>
      <p:ext uri="{BB962C8B-B14F-4D97-AF65-F5344CB8AC3E}">
        <p14:creationId xmlns:p14="http://schemas.microsoft.com/office/powerpoint/2010/main" val="25887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56331" cy="441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56127" y="4170"/>
            <a:ext cx="3089307" cy="400494"/>
          </a:xfrm>
          <a:prstGeom prst="rect">
            <a:avLst/>
          </a:prstGeom>
        </p:spPr>
        <p:txBody>
          <a:bodyPr wrap="none">
            <a:spAutoFit/>
          </a:bodyPr>
          <a:lstStyle/>
          <a:p>
            <a:pPr algn="ctr">
              <a:lnSpc>
                <a:spcPct val="115000"/>
              </a:lnSpc>
              <a:spcAft>
                <a:spcPts val="800"/>
              </a:spcAft>
            </a:pPr>
            <a:r>
              <a:rPr lang="fa-IR" b="1" u="sng" dirty="0">
                <a:solidFill>
                  <a:srgbClr val="FF0000"/>
                </a:solidFill>
                <a:latin typeface="Calibri"/>
                <a:ea typeface="Calibri"/>
                <a:cs typeface="2  Titr" pitchFamily="2" charset="-78"/>
              </a:rPr>
              <a:t>شکل 4-2 ناحیه موجه محدودیت ها</a:t>
            </a:r>
            <a:endParaRPr lang="en-US" sz="1600" dirty="0">
              <a:solidFill>
                <a:srgbClr val="FF0000"/>
              </a:solidFill>
              <a:effectLst/>
              <a:latin typeface="Calibri"/>
              <a:ea typeface="Calibri"/>
              <a:cs typeface="2  Titr" pitchFamily="2" charset="-78"/>
            </a:endParaRPr>
          </a:p>
        </p:txBody>
      </p:sp>
      <p:sp>
        <p:nvSpPr>
          <p:cNvPr id="5" name="Rectangle 4"/>
          <p:cNvSpPr/>
          <p:nvPr/>
        </p:nvSpPr>
        <p:spPr>
          <a:xfrm>
            <a:off x="718972" y="4965092"/>
            <a:ext cx="7761866" cy="923330"/>
          </a:xfrm>
          <a:prstGeom prst="rect">
            <a:avLst/>
          </a:prstGeom>
        </p:spPr>
        <p:txBody>
          <a:bodyPr wrap="square">
            <a:spAutoFit/>
          </a:bodyPr>
          <a:lstStyle/>
          <a:p>
            <a:pPr>
              <a:lnSpc>
                <a:spcPct val="150000"/>
              </a:lnSpc>
              <a:spcAft>
                <a:spcPts val="800"/>
              </a:spcAft>
            </a:pPr>
            <a:r>
              <a:rPr lang="fa-IR" b="1" dirty="0">
                <a:solidFill>
                  <a:schemeClr val="bg1"/>
                </a:solidFill>
                <a:latin typeface="Calibri"/>
                <a:ea typeface="Calibri"/>
                <a:cs typeface="2  Titr" pitchFamily="2" charset="-78"/>
              </a:rPr>
              <a:t>قدم بعدی در روش ترسیمی حل مدل ، یافتن « نقطه بهینه» است. </a:t>
            </a:r>
            <a:r>
              <a:rPr lang="fa-IR" b="1" u="dotted" dirty="0">
                <a:solidFill>
                  <a:schemeClr val="bg1"/>
                </a:solidFill>
                <a:latin typeface="Calibri"/>
                <a:ea typeface="Calibri"/>
                <a:cs typeface="2  Titr" pitchFamily="2" charset="-78"/>
              </a:rPr>
              <a:t>نقطه بهینه این مساله ، نقطه ای است که سود به ازای آن در ناحیه موجه حداکثر می شود.</a:t>
            </a:r>
            <a:endParaRPr lang="en-US" sz="1600" dirty="0">
              <a:solidFill>
                <a:schemeClr val="bg1"/>
              </a:solidFill>
              <a:effectLst/>
              <a:latin typeface="Calibri"/>
              <a:ea typeface="Calibri"/>
              <a:cs typeface="2  Titr" pitchFamily="2" charset="-78"/>
            </a:endParaRPr>
          </a:p>
        </p:txBody>
      </p:sp>
    </p:spTree>
    <p:extLst>
      <p:ext uri="{BB962C8B-B14F-4D97-AF65-F5344CB8AC3E}">
        <p14:creationId xmlns:p14="http://schemas.microsoft.com/office/powerpoint/2010/main" val="27037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4709160"/>
          </a:xfrm>
        </p:spPr>
        <p:txBody>
          <a:bodyPr>
            <a:noAutofit/>
          </a:bodyPr>
          <a:lstStyle/>
          <a:p>
            <a:pPr>
              <a:lnSpc>
                <a:spcPct val="220000"/>
              </a:lnSpc>
              <a:spcAft>
                <a:spcPts val="800"/>
              </a:spcAft>
              <a:buFont typeface="Wingdings" pitchFamily="2" charset="2"/>
              <a:buChar char="ü"/>
            </a:pPr>
            <a:r>
              <a:rPr lang="fa-IR" sz="2000" dirty="0">
                <a:solidFill>
                  <a:srgbClr val="FF0000"/>
                </a:solidFill>
                <a:effectLst>
                  <a:outerShdw blurRad="38100" dist="38100" dir="2700000" algn="tl">
                    <a:srgbClr val="000000">
                      <a:alpha val="43137"/>
                    </a:srgbClr>
                  </a:outerShdw>
                </a:effectLst>
                <a:latin typeface="Calibri"/>
                <a:ea typeface="Calibri"/>
                <a:cs typeface="2  Titr" pitchFamily="2" charset="-78"/>
              </a:rPr>
              <a:t>نقطه (</a:t>
            </a:r>
            <a:r>
              <a:rPr lang="fa-IR" sz="2000" dirty="0" smtClean="0">
                <a:solidFill>
                  <a:srgbClr val="FF0000"/>
                </a:solidFill>
                <a:effectLst>
                  <a:outerShdw blurRad="38100" dist="38100" dir="2700000" algn="tl">
                    <a:srgbClr val="000000">
                      <a:alpha val="43137"/>
                    </a:srgbClr>
                  </a:outerShdw>
                </a:effectLst>
                <a:latin typeface="Calibri"/>
                <a:ea typeface="Calibri"/>
                <a:cs typeface="2  Titr" pitchFamily="2" charset="-78"/>
              </a:rPr>
              <a:t>جواب </a:t>
            </a:r>
            <a:r>
              <a:rPr lang="fa-IR" sz="2000" dirty="0">
                <a:solidFill>
                  <a:srgbClr val="FF0000"/>
                </a:solidFill>
                <a:effectLst>
                  <a:outerShdw blurRad="38100" dist="38100" dir="2700000" algn="tl">
                    <a:srgbClr val="000000">
                      <a:alpha val="43137"/>
                    </a:srgbClr>
                  </a:outerShdw>
                </a:effectLst>
                <a:latin typeface="Calibri"/>
                <a:ea typeface="Calibri"/>
                <a:cs typeface="2  Titr" pitchFamily="2" charset="-78"/>
              </a:rPr>
              <a:t>)بهینه </a:t>
            </a:r>
            <a:r>
              <a:rPr lang="fa-IR" sz="2000" dirty="0" smtClean="0">
                <a:solidFill>
                  <a:srgbClr val="FF0000"/>
                </a:solidFill>
                <a:effectLst>
                  <a:outerShdw blurRad="38100" dist="38100" dir="2700000" algn="tl">
                    <a:srgbClr val="000000">
                      <a:alpha val="43137"/>
                    </a:srgbClr>
                  </a:outerShdw>
                </a:effectLst>
                <a:latin typeface="Calibri"/>
                <a:ea typeface="Calibri"/>
                <a:cs typeface="2  Titr" pitchFamily="2" charset="-78"/>
              </a:rPr>
              <a:t>:</a:t>
            </a:r>
          </a:p>
          <a:p>
            <a:pPr algn="ctr">
              <a:lnSpc>
                <a:spcPct val="220000"/>
              </a:lnSpc>
              <a:spcAft>
                <a:spcPts val="800"/>
              </a:spcAft>
              <a:buFont typeface="Wingdings" pitchFamily="2" charset="2"/>
              <a:buChar char="ü"/>
            </a:pPr>
            <a:r>
              <a:rPr lang="fa-IR" sz="1600" u="sng" dirty="0">
                <a:solidFill>
                  <a:srgbClr val="FF0000"/>
                </a:solidFill>
                <a:effectLst>
                  <a:outerShdw blurRad="38100" dist="38100" dir="2700000" algn="tl">
                    <a:srgbClr val="000000">
                      <a:alpha val="43137"/>
                    </a:srgbClr>
                  </a:outerShdw>
                </a:effectLst>
                <a:latin typeface="Calibri"/>
                <a:ea typeface="Calibri"/>
                <a:cs typeface="2  Titr" pitchFamily="2" charset="-78"/>
              </a:rPr>
              <a:t>قدم دوم </a:t>
            </a:r>
            <a:r>
              <a:rPr lang="fa-IR" sz="1600" u="sng" dirty="0">
                <a:solidFill>
                  <a:schemeClr val="bg1"/>
                </a:solidFill>
                <a:effectLst>
                  <a:outerShdw blurRad="38100" dist="38100" dir="2700000" algn="tl">
                    <a:srgbClr val="000000">
                      <a:alpha val="43137"/>
                    </a:srgbClr>
                  </a:outerShdw>
                </a:effectLst>
                <a:latin typeface="Calibri"/>
                <a:ea typeface="Calibri"/>
                <a:cs typeface="2  Titr" pitchFamily="2" charset="-78"/>
              </a:rPr>
              <a:t>در روش ترسیمی</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1600" u="sng" dirty="0">
                <a:solidFill>
                  <a:schemeClr val="bg1"/>
                </a:solidFill>
                <a:effectLst>
                  <a:outerShdw blurRad="38100" dist="38100" dir="2700000" algn="tl">
                    <a:srgbClr val="000000">
                      <a:alpha val="43137"/>
                    </a:srgbClr>
                  </a:outerShdw>
                </a:effectLst>
                <a:latin typeface="Calibri"/>
                <a:ea typeface="Calibri"/>
                <a:cs typeface="2  Titr" pitchFamily="2" charset="-78"/>
              </a:rPr>
              <a:t>حل مدل های برنامه ریزی خطی</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a:t>
            </a:r>
            <a:r>
              <a:rPr lang="fa-IR" sz="1600" u="sng" dirty="0">
                <a:solidFill>
                  <a:srgbClr val="FF0000"/>
                </a:solidFill>
                <a:effectLst>
                  <a:outerShdw blurRad="38100" dist="38100" dir="2700000" algn="tl">
                    <a:srgbClr val="000000">
                      <a:alpha val="43137"/>
                    </a:srgbClr>
                  </a:outerShdw>
                </a:effectLst>
                <a:latin typeface="Calibri"/>
                <a:ea typeface="Calibri"/>
                <a:cs typeface="2  Titr" pitchFamily="2" charset="-78"/>
              </a:rPr>
              <a:t>تعیین</a:t>
            </a:r>
            <a:r>
              <a:rPr lang="fa-IR" sz="1600" u="sng"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1600" u="sng" dirty="0">
                <a:solidFill>
                  <a:srgbClr val="FF0000"/>
                </a:solidFill>
                <a:effectLst>
                  <a:outerShdw blurRad="38100" dist="38100" dir="2700000" algn="tl">
                    <a:srgbClr val="000000">
                      <a:alpha val="43137"/>
                    </a:srgbClr>
                  </a:outerShdw>
                </a:effectLst>
                <a:latin typeface="Calibri"/>
                <a:ea typeface="Calibri"/>
                <a:cs typeface="2  Titr" pitchFamily="2" charset="-78"/>
              </a:rPr>
              <a:t>نقطه موجه ای است که بزرگترین مقدار سود به ازای آن حاصل می شود.</a:t>
            </a:r>
            <a:r>
              <a:rPr lang="fa-IR" sz="1600" dirty="0">
                <a:solidFill>
                  <a:srgbClr val="FF0000"/>
                </a:solidFill>
                <a:effectLst>
                  <a:outerShdw blurRad="38100" dist="38100" dir="2700000" algn="tl">
                    <a:srgbClr val="000000">
                      <a:alpha val="43137"/>
                    </a:srgbClr>
                  </a:outerShdw>
                </a:effectLst>
                <a:latin typeface="Calibri"/>
                <a:ea typeface="Calibri"/>
                <a:cs typeface="2  Titr" pitchFamily="2" charset="-78"/>
              </a:rPr>
              <a:t> </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برای بدست آوردن این نقطه ابتداء تابع هدف را به ازای یک مقدار دلخواه ترسیم می کنیم. برای مثال اگر مقدار سود</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Z </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 ، 800 ریال باشد ، تابع هدف عبارت خواهد بود از :                                      </a:t>
            </a:r>
            <a:r>
              <a:rPr lang="fa-IR" sz="16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800 </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16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X2</a:t>
            </a:r>
            <a:r>
              <a:rPr lang="fa-IR" sz="16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50  </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sz="1600"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1</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 40</a:t>
            </a:r>
            <a:endPar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just">
              <a:lnSpc>
                <a:spcPct val="220000"/>
              </a:lnSpc>
              <a:spcAft>
                <a:spcPts val="800"/>
              </a:spcAft>
              <a:buFont typeface="Wingdings" pitchFamily="2" charset="2"/>
              <a:buChar char="ü"/>
            </a:pP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ترسیم این خط کاملاً شبیه رویه ترسیم خطوط مربوط به محدودیت ها می باشد. نمایش هندسی این تابع در شکل زیر به صورت خط چین آمده است. همچنانکه واضح است، تمام نقاط خط مربوط به سود 800 ریال در ناحیه موجه مدل قرار گرفته است. خط بدست آمده نشان می دهد که هر ترکیبی از </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sz="1600"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1</a:t>
            </a:r>
            <a:r>
              <a:rPr lang="fa-IR" sz="1600"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 و </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sz="1600"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2</a:t>
            </a:r>
            <a:r>
              <a:rPr lang="en-US" sz="1600" baseline="-25000" dirty="0">
                <a:solidFill>
                  <a:schemeClr val="bg1"/>
                </a:solidFill>
                <a:effectLst>
                  <a:outerShdw blurRad="38100" dist="38100" dir="2700000" algn="tl">
                    <a:srgbClr val="000000">
                      <a:alpha val="43137"/>
                    </a:srgbClr>
                  </a:outerShdw>
                </a:effectLst>
                <a:latin typeface="Nazanin"/>
                <a:ea typeface="Calibri"/>
                <a:cs typeface="2  Titr" pitchFamily="2" charset="-78"/>
              </a:rPr>
              <a:t> </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 بر</a:t>
            </a:r>
            <a:r>
              <a:rPr lang="fa-IR" sz="1600"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روی این خط ارزش معادل 800 ریال برای </a:t>
            </a:r>
            <a:r>
              <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rPr>
              <a:t>Z</a:t>
            </a:r>
            <a:r>
              <a:rPr lang="en-US" sz="1600" baseline="-25000" dirty="0">
                <a:solidFill>
                  <a:schemeClr val="bg1"/>
                </a:solidFill>
                <a:effectLst>
                  <a:outerShdw blurRad="38100" dist="38100" dir="2700000" algn="tl">
                    <a:srgbClr val="000000">
                      <a:alpha val="43137"/>
                    </a:srgbClr>
                  </a:outerShdw>
                </a:effectLst>
                <a:latin typeface="Nazanin"/>
                <a:ea typeface="Calibri"/>
                <a:cs typeface="2  Titr" pitchFamily="2" charset="-78"/>
              </a:rPr>
              <a:t> </a:t>
            </a:r>
            <a:r>
              <a:rPr lang="fa-IR" sz="1600" dirty="0">
                <a:solidFill>
                  <a:schemeClr val="bg1"/>
                </a:solidFill>
                <a:effectLst>
                  <a:outerShdw blurRad="38100" dist="38100" dir="2700000" algn="tl">
                    <a:srgbClr val="000000">
                      <a:alpha val="43137"/>
                    </a:srgbClr>
                  </a:outerShdw>
                </a:effectLst>
                <a:latin typeface="Calibri"/>
                <a:ea typeface="Calibri"/>
                <a:cs typeface="2  Titr" pitchFamily="2" charset="-78"/>
              </a:rPr>
              <a:t>به همراه دارد.     </a:t>
            </a:r>
            <a:endPar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nSpc>
                <a:spcPct val="160000"/>
              </a:lnSpc>
              <a:spcAft>
                <a:spcPts val="800"/>
              </a:spcAft>
            </a:pPr>
            <a:endParaRPr lang="en-US" sz="1400" dirty="0">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25575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980728"/>
            <a:ext cx="7314433" cy="407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35339" y="5589240"/>
            <a:ext cx="4317207" cy="434734"/>
          </a:xfrm>
          <a:prstGeom prst="rect">
            <a:avLst/>
          </a:prstGeom>
        </p:spPr>
        <p:txBody>
          <a:bodyPr wrap="none">
            <a:spAutoFit/>
          </a:bodyPr>
          <a:lstStyle/>
          <a:p>
            <a:pPr algn="ctr">
              <a:lnSpc>
                <a:spcPct val="115000"/>
              </a:lnSpc>
              <a:spcAft>
                <a:spcPts val="800"/>
              </a:spcAft>
            </a:pPr>
            <a:r>
              <a:rPr lang="fa-IR" sz="2000" b="1" u="sng" dirty="0">
                <a:solidFill>
                  <a:srgbClr val="FF0000"/>
                </a:solidFill>
                <a:effectLst>
                  <a:outerShdw blurRad="38100" dist="38100" dir="2700000" algn="tl">
                    <a:srgbClr val="000000">
                      <a:alpha val="43137"/>
                    </a:srgbClr>
                  </a:outerShdw>
                </a:effectLst>
                <a:latin typeface="Calibri"/>
                <a:ea typeface="Calibri"/>
                <a:cs typeface="2  Titr" pitchFamily="2" charset="-78"/>
              </a:rPr>
              <a:t>شکل 5-2 خط تابع هدف به ازای </a:t>
            </a:r>
            <a:r>
              <a:rPr lang="en-US" sz="2000" b="1" u="sng" dirty="0">
                <a:solidFill>
                  <a:srgbClr val="FF0000"/>
                </a:solidFill>
                <a:effectLst>
                  <a:outerShdw blurRad="38100" dist="38100" dir="2700000" algn="tl">
                    <a:srgbClr val="000000">
                      <a:alpha val="43137"/>
                    </a:srgbClr>
                  </a:outerShdw>
                </a:effectLst>
                <a:latin typeface="Calibri"/>
                <a:ea typeface="Calibri"/>
                <a:cs typeface="2  Titr" pitchFamily="2" charset="-78"/>
              </a:rPr>
              <a:t>Z=800</a:t>
            </a:r>
            <a:r>
              <a:rPr lang="fa-IR" sz="2000" b="1" u="sng" dirty="0">
                <a:solidFill>
                  <a:srgbClr val="FF0000"/>
                </a:solidFill>
                <a:effectLst>
                  <a:outerShdw blurRad="38100" dist="38100" dir="2700000" algn="tl">
                    <a:srgbClr val="000000">
                      <a:alpha val="43137"/>
                    </a:srgbClr>
                  </a:outerShdw>
                </a:effectLst>
                <a:latin typeface="Calibri"/>
                <a:ea typeface="Calibri"/>
                <a:cs typeface="2  Titr" pitchFamily="2" charset="-78"/>
              </a:rPr>
              <a:t> ریال</a:t>
            </a:r>
            <a:endParaRPr lang="en-US" dirty="0">
              <a:solidFill>
                <a:srgbClr val="FF0000"/>
              </a:solidFill>
              <a:effectLst>
                <a:outerShdw blurRad="38100" dist="38100" dir="2700000" algn="tl">
                  <a:srgbClr val="000000">
                    <a:alpha val="43137"/>
                  </a:srgbClr>
                </a:outerShdw>
              </a:effectLst>
              <a:latin typeface="Calibri"/>
              <a:ea typeface="Calibri"/>
              <a:cs typeface="2  Titr" pitchFamily="2" charset="-78"/>
            </a:endParaRPr>
          </a:p>
        </p:txBody>
      </p:sp>
    </p:spTree>
    <p:extLst>
      <p:ext uri="{BB962C8B-B14F-4D97-AF65-F5344CB8AC3E}">
        <p14:creationId xmlns:p14="http://schemas.microsoft.com/office/powerpoint/2010/main" val="6104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4709160"/>
          </a:xfrm>
        </p:spPr>
        <p:txBody>
          <a:bodyPr>
            <a:normAutofit fontScale="92500"/>
          </a:bodyPr>
          <a:lstStyle/>
          <a:p>
            <a:pPr>
              <a:lnSpc>
                <a:spcPct val="200000"/>
              </a:lnSpc>
              <a:spcAft>
                <a:spcPts val="800"/>
              </a:spcAft>
              <a:buFont typeface="Wingdings" pitchFamily="2" charset="2"/>
              <a:buChar char="ü"/>
            </a:pPr>
            <a:r>
              <a:rPr lang="fa-IR" sz="2600" dirty="0">
                <a:solidFill>
                  <a:srgbClr val="FF0000"/>
                </a:solidFill>
                <a:effectLst>
                  <a:outerShdw blurRad="38100" dist="38100" dir="2700000" algn="tl">
                    <a:srgbClr val="000000">
                      <a:alpha val="43137"/>
                    </a:srgbClr>
                  </a:outerShdw>
                </a:effectLst>
                <a:latin typeface="Calibri"/>
                <a:ea typeface="Calibri"/>
                <a:cs typeface="2  Titr" pitchFamily="2" charset="-78"/>
              </a:rPr>
              <a:t>تعیین مقادیر متغیر های تصمیم :</a:t>
            </a:r>
            <a:endParaRPr lang="en-US" sz="2600" dirty="0">
              <a:solidFill>
                <a:srgbClr val="FF0000"/>
              </a:solidFill>
              <a:effectLst>
                <a:outerShdw blurRad="38100" dist="38100" dir="2700000" algn="tl">
                  <a:srgbClr val="000000">
                    <a:alpha val="43137"/>
                  </a:srgbClr>
                </a:outerShdw>
              </a:effectLst>
              <a:latin typeface="Calibri"/>
              <a:ea typeface="Calibri"/>
              <a:cs typeface="2  Titr" pitchFamily="2" charset="-78"/>
            </a:endParaRPr>
          </a:p>
          <a:p>
            <a:pPr algn="just">
              <a:lnSpc>
                <a:spcPct val="200000"/>
              </a:lnSpc>
              <a:spcAft>
                <a:spcPts val="800"/>
              </a:spcAft>
              <a:buFont typeface="Wingdings" pitchFamily="2" charset="2"/>
              <a:buChar char="ü"/>
            </a:pPr>
            <a:r>
              <a:rPr lang="fa-IR" sz="2400" dirty="0">
                <a:solidFill>
                  <a:srgbClr val="FF0000"/>
                </a:solidFill>
                <a:effectLst>
                  <a:outerShdw blurRad="38100" dist="38100" dir="2700000" algn="tl">
                    <a:srgbClr val="000000">
                      <a:alpha val="43137"/>
                    </a:srgbClr>
                  </a:outerShdw>
                </a:effectLst>
                <a:latin typeface="Calibri"/>
                <a:ea typeface="Calibri"/>
                <a:cs typeface="2  Titr" pitchFamily="2" charset="-78"/>
              </a:rPr>
              <a:t>سومین مرحله </a:t>
            </a:r>
            <a:r>
              <a:rPr lang="fa-IR" sz="2400" dirty="0">
                <a:solidFill>
                  <a:srgbClr val="FFC000"/>
                </a:solidFill>
                <a:effectLst>
                  <a:outerShdw blurRad="38100" dist="38100" dir="2700000" algn="tl">
                    <a:srgbClr val="000000">
                      <a:alpha val="43137"/>
                    </a:srgbClr>
                  </a:outerShdw>
                </a:effectLst>
                <a:latin typeface="Calibri"/>
                <a:ea typeface="Calibri"/>
                <a:cs typeface="2  Titr" pitchFamily="2" charset="-78"/>
              </a:rPr>
              <a:t>در رویکرد ترسیمی حل مدل </a:t>
            </a:r>
            <a:r>
              <a:rPr lang="en-US" sz="2400" dirty="0">
                <a:solidFill>
                  <a:srgbClr val="FFC000"/>
                </a:solidFill>
                <a:effectLst>
                  <a:outerShdw blurRad="38100" dist="38100" dir="2700000" algn="tl">
                    <a:srgbClr val="000000">
                      <a:alpha val="43137"/>
                    </a:srgbClr>
                  </a:outerShdw>
                </a:effectLst>
                <a:latin typeface="Calibri"/>
                <a:ea typeface="Calibri"/>
                <a:cs typeface="2  Titr" pitchFamily="2" charset="-78"/>
              </a:rPr>
              <a:t>LP</a:t>
            </a:r>
            <a:r>
              <a:rPr lang="fa-IR" sz="2400" dirty="0">
                <a:solidFill>
                  <a:srgbClr val="FFC000"/>
                </a:solidFill>
                <a:effectLst>
                  <a:outerShdw blurRad="38100" dist="38100" dir="2700000" algn="tl">
                    <a:srgbClr val="000000">
                      <a:alpha val="43137"/>
                    </a:srgbClr>
                  </a:outerShdw>
                </a:effectLst>
                <a:latin typeface="Calibri"/>
                <a:ea typeface="Calibri"/>
                <a:cs typeface="2  Titr" pitchFamily="2" charset="-78"/>
              </a:rPr>
              <a:t> بدست آوردن مقادیر </a:t>
            </a:r>
            <a:r>
              <a:rPr lang="en-US" sz="2400" dirty="0">
                <a:solidFill>
                  <a:srgbClr val="FFC000"/>
                </a:solidFill>
                <a:effectLst>
                  <a:outerShdw blurRad="38100" dist="38100" dir="2700000" algn="tl">
                    <a:srgbClr val="000000">
                      <a:alpha val="43137"/>
                    </a:srgbClr>
                  </a:outerShdw>
                </a:effectLst>
                <a:latin typeface="Calibri"/>
                <a:ea typeface="Calibri"/>
                <a:cs typeface="2  Titr" pitchFamily="2" charset="-78"/>
              </a:rPr>
              <a:t>X</a:t>
            </a:r>
            <a:r>
              <a:rPr lang="en-US" sz="2400" baseline="-25000" dirty="0">
                <a:solidFill>
                  <a:srgbClr val="FFC000"/>
                </a:solidFill>
                <a:effectLst>
                  <a:outerShdw blurRad="38100" dist="38100" dir="2700000" algn="tl">
                    <a:srgbClr val="000000">
                      <a:alpha val="43137"/>
                    </a:srgbClr>
                  </a:outerShdw>
                </a:effectLst>
                <a:latin typeface="Calibri"/>
                <a:ea typeface="Calibri"/>
                <a:cs typeface="2  Titr" pitchFamily="2" charset="-78"/>
              </a:rPr>
              <a:t>2</a:t>
            </a:r>
            <a:r>
              <a:rPr lang="en-US" sz="2400" dirty="0">
                <a:solidFill>
                  <a:srgbClr val="FFC000"/>
                </a:solidFill>
                <a:effectLst>
                  <a:outerShdw blurRad="38100" dist="38100" dir="2700000" algn="tl">
                    <a:srgbClr val="000000">
                      <a:alpha val="43137"/>
                    </a:srgbClr>
                  </a:outerShdw>
                </a:effectLst>
                <a:latin typeface="Calibri"/>
                <a:ea typeface="Calibri"/>
                <a:cs typeface="2  Titr" pitchFamily="2" charset="-78"/>
              </a:rPr>
              <a:t>, X</a:t>
            </a:r>
            <a:r>
              <a:rPr lang="en-US" sz="2400" baseline="-25000" dirty="0">
                <a:solidFill>
                  <a:srgbClr val="FFC000"/>
                </a:solidFill>
                <a:effectLst>
                  <a:outerShdw blurRad="38100" dist="38100" dir="2700000" algn="tl">
                    <a:srgbClr val="000000">
                      <a:alpha val="43137"/>
                    </a:srgbClr>
                  </a:outerShdw>
                </a:effectLst>
                <a:latin typeface="Calibri"/>
                <a:ea typeface="Calibri"/>
                <a:cs typeface="2  Titr" pitchFamily="2" charset="-78"/>
              </a:rPr>
              <a:t>1</a:t>
            </a:r>
            <a:r>
              <a:rPr lang="fa-IR" sz="2400" dirty="0">
                <a:solidFill>
                  <a:srgbClr val="FFC000"/>
                </a:solidFill>
                <a:effectLst>
                  <a:outerShdw blurRad="38100" dist="38100" dir="2700000" algn="tl">
                    <a:srgbClr val="000000">
                      <a:alpha val="43137"/>
                    </a:srgbClr>
                  </a:outerShdw>
                </a:effectLst>
                <a:latin typeface="Calibri"/>
                <a:ea typeface="Calibri"/>
                <a:cs typeface="2  Titr" pitchFamily="2" charset="-78"/>
              </a:rPr>
              <a:t> در نقطه بهینه است . </a:t>
            </a:r>
            <a:r>
              <a:rPr lang="fa-IR" sz="2400" dirty="0">
                <a:solidFill>
                  <a:schemeClr val="bg1"/>
                </a:solidFill>
                <a:effectLst>
                  <a:outerShdw blurRad="38100" dist="38100" dir="2700000" algn="tl">
                    <a:srgbClr val="000000">
                      <a:alpha val="43137"/>
                    </a:srgbClr>
                  </a:outerShdw>
                </a:effectLst>
                <a:latin typeface="Calibri"/>
                <a:ea typeface="Calibri"/>
                <a:cs typeface="2  Titr" pitchFamily="2" charset="-78"/>
              </a:rPr>
              <a:t>در مثال فوق همچنانکه در شکل زیر آمده ، می توان به طریق ترسیمی دریافت که نقطه </a:t>
            </a:r>
            <a:r>
              <a:rPr lang="en-US" sz="2400" dirty="0">
                <a:solidFill>
                  <a:schemeClr val="bg1"/>
                </a:solidFill>
                <a:effectLst>
                  <a:outerShdw blurRad="38100" dist="38100" dir="2700000" algn="tl">
                    <a:srgbClr val="000000">
                      <a:alpha val="43137"/>
                    </a:srgbClr>
                  </a:outerShdw>
                </a:effectLst>
                <a:latin typeface="Calibri"/>
                <a:ea typeface="Calibri"/>
                <a:cs typeface="2  Titr" pitchFamily="2" charset="-78"/>
              </a:rPr>
              <a:t>B</a:t>
            </a:r>
            <a:r>
              <a:rPr lang="fa-IR" sz="2400" dirty="0">
                <a:solidFill>
                  <a:schemeClr val="bg1"/>
                </a:solidFill>
                <a:effectLst>
                  <a:outerShdw blurRad="38100" dist="38100" dir="2700000" algn="tl">
                    <a:srgbClr val="000000">
                      <a:alpha val="43137"/>
                    </a:srgbClr>
                  </a:outerShdw>
                </a:effectLst>
                <a:latin typeface="Calibri"/>
                <a:ea typeface="Calibri"/>
                <a:cs typeface="2  Titr" pitchFamily="2" charset="-78"/>
              </a:rPr>
              <a:t> در تقاطع (</a:t>
            </a:r>
            <a:r>
              <a:rPr lang="fa-IR" sz="24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24</a:t>
            </a:r>
            <a:r>
              <a:rPr lang="en-US" sz="24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en-US" sz="2400" dirty="0" smtClean="0">
                <a:solidFill>
                  <a:schemeClr val="bg1"/>
                </a:solidFill>
                <a:effectLst>
                  <a:outerShdw blurRad="38100" dist="38100" dir="2700000" algn="tl">
                    <a:srgbClr val="000000">
                      <a:alpha val="43137"/>
                    </a:srgbClr>
                  </a:outerShdw>
                </a:effectLst>
                <a:latin typeface="Nazanin"/>
                <a:ea typeface="Calibri"/>
                <a:cs typeface="2  Titr" pitchFamily="2" charset="-78"/>
              </a:rPr>
              <a:t> </a:t>
            </a:r>
            <a:r>
              <a:rPr lang="en-US" sz="24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sz="2400" baseline="-250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1</a:t>
            </a:r>
            <a:r>
              <a:rPr lang="en-US" sz="2400" dirty="0">
                <a:solidFill>
                  <a:schemeClr val="bg1"/>
                </a:solidFill>
                <a:effectLst>
                  <a:outerShdw blurRad="38100" dist="38100" dir="2700000" algn="tl">
                    <a:srgbClr val="000000">
                      <a:alpha val="43137"/>
                    </a:srgbClr>
                  </a:outerShdw>
                </a:effectLst>
                <a:latin typeface="Calibri"/>
                <a:ea typeface="Calibri"/>
                <a:cs typeface="2  Titr" pitchFamily="2" charset="-78"/>
              </a:rPr>
              <a:t>=</a:t>
            </a:r>
            <a:r>
              <a:rPr lang="fa-IR" sz="24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2400" dirty="0">
                <a:solidFill>
                  <a:schemeClr val="bg1"/>
                </a:solidFill>
                <a:effectLst>
                  <a:outerShdw blurRad="38100" dist="38100" dir="2700000" algn="tl">
                    <a:srgbClr val="000000">
                      <a:alpha val="43137"/>
                    </a:srgbClr>
                  </a:outerShdw>
                </a:effectLst>
                <a:latin typeface="Calibri"/>
                <a:ea typeface="Calibri"/>
                <a:cs typeface="2  Titr" pitchFamily="2" charset="-78"/>
              </a:rPr>
              <a:t>و 8 </a:t>
            </a:r>
            <a:r>
              <a:rPr lang="en-US" sz="24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X</a:t>
            </a:r>
            <a:r>
              <a:rPr lang="en-US" sz="2400" baseline="-250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2</a:t>
            </a:r>
            <a:r>
              <a:rPr lang="en-US" sz="2400" dirty="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2400" dirty="0" smtClean="0">
                <a:solidFill>
                  <a:schemeClr val="bg1"/>
                </a:solidFill>
                <a:effectLst>
                  <a:outerShdw blurRad="38100" dist="38100" dir="2700000" algn="tl">
                    <a:srgbClr val="000000">
                      <a:alpha val="43137"/>
                    </a:srgbClr>
                  </a:outerShdw>
                </a:effectLst>
                <a:latin typeface="Calibri"/>
                <a:ea typeface="Calibri"/>
                <a:cs typeface="2  Titr" pitchFamily="2" charset="-78"/>
              </a:rPr>
              <a:t> </a:t>
            </a:r>
            <a:r>
              <a:rPr lang="fa-IR" sz="2400" dirty="0">
                <a:solidFill>
                  <a:schemeClr val="bg1"/>
                </a:solidFill>
                <a:effectLst>
                  <a:outerShdw blurRad="38100" dist="38100" dir="2700000" algn="tl">
                    <a:srgbClr val="000000">
                      <a:alpha val="43137"/>
                    </a:srgbClr>
                  </a:outerShdw>
                </a:effectLst>
                <a:latin typeface="Calibri"/>
                <a:ea typeface="Calibri"/>
                <a:cs typeface="2  Titr" pitchFamily="2" charset="-78"/>
              </a:rPr>
              <a:t>) قرار دارد. این نحوه استخراج متغیرها ی تصمیم در صورتی امکان دارد که ترسیم هندسی محدودیت ها با دقت زیادی انجام گرفته باشد. </a:t>
            </a:r>
            <a:endParaRPr lang="en-US" sz="2400"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endParaRPr lang="fa-IR" dirty="0"/>
          </a:p>
        </p:txBody>
      </p:sp>
    </p:spTree>
    <p:extLst>
      <p:ext uri="{BB962C8B-B14F-4D97-AF65-F5344CB8AC3E}">
        <p14:creationId xmlns:p14="http://schemas.microsoft.com/office/powerpoint/2010/main" val="37885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93802"/>
            <a:ext cx="70358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013176"/>
            <a:ext cx="54800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1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1560" y="548680"/>
                <a:ext cx="8229600" cy="4709160"/>
              </a:xfrm>
            </p:spPr>
            <p:txBody>
              <a:bodyPr>
                <a:noAutofit/>
              </a:bodyPr>
              <a:lstStyle/>
              <a:p>
                <a:pPr algn="just">
                  <a:lnSpc>
                    <a:spcPct val="170000"/>
                  </a:lnSpc>
                  <a:spcAft>
                    <a:spcPts val="800"/>
                  </a:spcAft>
                  <a:buFont typeface="Wingdings" pitchFamily="2" charset="2"/>
                  <a:buChar char="ü"/>
                </a:pPr>
                <a:r>
                  <a:rPr lang="fa-IR" sz="18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جواب بهینه علاوه بر قرار گرفتن در مرز ناحیه موجه، « همواره بر روی یک گوشه» از مرز قرار دارد. گوشه ، شامل نقطه ای است که در تقاطع « حداقل دو خط» از خطوط مرزی قرار می گیرد. خطوط مرزی مثال مسئله فوق شامل خطوط مربوط  به محدودیت های نیروی کار </a:t>
                </a:r>
              </a:p>
              <a:p>
                <a:pPr algn="just">
                  <a:lnSpc>
                    <a:spcPct val="170000"/>
                  </a:lnSpc>
                  <a:spcAft>
                    <a:spcPts val="800"/>
                  </a:spcAft>
                  <a:buFont typeface="Wingdings" pitchFamily="2" charset="2"/>
                  <a:buChar char="ü"/>
                </a:pPr>
                <a:r>
                  <a:rPr lang="en-US" sz="18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40 </a:t>
                </a:r>
                <a:r>
                  <a:rPr lang="en-US"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14:m>
                  <m:oMath xmlns:m="http://schemas.openxmlformats.org/officeDocument/2006/math">
                    <m:r>
                      <a:rPr lang="fa-IR" sz="1800" b="0">
                        <a:solidFill>
                          <a:srgbClr val="000000"/>
                        </a:solidFill>
                        <a:effectLst>
                          <a:outerShdw blurRad="38100" dist="38100" dir="2700000" algn="tl">
                            <a:srgbClr val="000000">
                              <a:alpha val="43137"/>
                            </a:srgbClr>
                          </a:outerShdw>
                        </a:effectLst>
                        <a:latin typeface="Cambria Math"/>
                        <a:ea typeface="Times New Roman"/>
                        <a:cs typeface="Cambria Math"/>
                      </a:rPr>
                      <m:t> </m:t>
                    </m:r>
                    <m:r>
                      <a:rPr lang="fa-IR" sz="1800" b="0">
                        <a:solidFill>
                          <a:srgbClr val="000000"/>
                        </a:solidFill>
                        <a:effectLst>
                          <a:outerShdw blurRad="38100" dist="38100" dir="2700000" algn="tl">
                            <a:srgbClr val="000000">
                              <a:alpha val="43137"/>
                            </a:srgbClr>
                          </a:outerShdw>
                        </a:effectLst>
                        <a:latin typeface="Cambria Math"/>
                        <a:ea typeface="Times New Roman"/>
                      </a:rPr>
                      <m:t>≤</m:t>
                    </m:r>
                  </m:oMath>
                </a14:m>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en-US"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 X</a:t>
                </a:r>
                <a:r>
                  <a:rPr lang="en-US" sz="1800"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1</a:t>
                </a:r>
                <a:r>
                  <a:rPr lang="en-US"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+ 2 X</a:t>
                </a:r>
                <a:r>
                  <a:rPr lang="en-US" sz="1800"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2</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و مواد اولیه  </a:t>
                </a:r>
                <a:r>
                  <a:rPr lang="en-US"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120 ) </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en-US"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4 X</a:t>
                </a:r>
                <a:r>
                  <a:rPr lang="en-US" sz="1800"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1</a:t>
                </a:r>
                <a:r>
                  <a:rPr lang="en-US"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+ 3 X</a:t>
                </a:r>
                <a:r>
                  <a:rPr lang="en-US" sz="1800"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2 </a:t>
                </a:r>
                <a14:m>
                  <m:oMath xmlns:m="http://schemas.openxmlformats.org/officeDocument/2006/math">
                    <m:r>
                      <a:rPr lang="fa-IR" sz="1800">
                        <a:solidFill>
                          <a:srgbClr val="000000"/>
                        </a:solidFill>
                        <a:effectLst>
                          <a:outerShdw blurRad="38100" dist="38100" dir="2700000" algn="tl">
                            <a:srgbClr val="000000">
                              <a:alpha val="43137"/>
                            </a:srgbClr>
                          </a:outerShdw>
                        </a:effectLst>
                        <a:latin typeface="Cambria Math"/>
                        <a:ea typeface="Times New Roman"/>
                      </a:rPr>
                      <m:t>≤</m:t>
                    </m:r>
                  </m:oMath>
                </a14:m>
                <a:r>
                  <a:rPr lang="en-US" sz="1800"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fa-IR" sz="18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و همچنین خطوط (محورهای) مربوط </a:t>
                </a:r>
                <a:r>
                  <a:rPr lang="fa-IR" sz="18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به </a:t>
                </a:r>
                <a14:m>
                  <m:oMath xmlns:m="http://schemas.openxmlformats.org/officeDocument/2006/math">
                    <m:r>
                      <a:rPr lang="fa-IR" sz="1800">
                        <a:solidFill>
                          <a:srgbClr val="000000"/>
                        </a:solidFill>
                        <a:effectLst>
                          <a:outerShdw blurRad="38100" dist="38100" dir="2700000" algn="tl">
                            <a:srgbClr val="000000">
                              <a:alpha val="43137"/>
                            </a:srgbClr>
                          </a:outerShdw>
                        </a:effectLst>
                        <a:latin typeface="Cambria Math"/>
                        <a:ea typeface="Times New Roman"/>
                      </a:rPr>
                      <m:t>≥</m:t>
                    </m:r>
                    <m:r>
                      <a:rPr lang="en-US" sz="1800" i="1">
                        <a:solidFill>
                          <a:srgbClr val="000000"/>
                        </a:solidFill>
                        <a:effectLst>
                          <a:outerShdw blurRad="38100" dist="38100" dir="2700000" algn="tl">
                            <a:srgbClr val="000000">
                              <a:alpha val="43137"/>
                            </a:srgbClr>
                          </a:outerShdw>
                        </a:effectLst>
                        <a:latin typeface="Cambria Math"/>
                        <a:ea typeface="Times New Roman"/>
                        <a:cs typeface="Nazanin"/>
                      </a:rPr>
                      <m:t>0</m:t>
                    </m:r>
                  </m:oMath>
                </a14:m>
                <a:r>
                  <a:rPr lang="fa-IR" sz="18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en-US" sz="1800" i="1"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X</a:t>
                </a:r>
                <a:r>
                  <a:rPr lang="en-US" sz="1800" baseline="-250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1</a:t>
                </a:r>
                <a:r>
                  <a:rPr lang="fa-IR" sz="18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و </a:t>
                </a:r>
                <a14:m>
                  <m:oMath xmlns:m="http://schemas.openxmlformats.org/officeDocument/2006/math">
                    <m:r>
                      <a:rPr lang="fa-IR" sz="1800" b="0">
                        <a:solidFill>
                          <a:srgbClr val="000000"/>
                        </a:solidFill>
                        <a:effectLst>
                          <a:outerShdw blurRad="38100" dist="38100" dir="2700000" algn="tl">
                            <a:srgbClr val="000000">
                              <a:alpha val="43137"/>
                            </a:srgbClr>
                          </a:outerShdw>
                        </a:effectLst>
                        <a:latin typeface="Cambria Math"/>
                        <a:ea typeface="Times New Roman"/>
                      </a:rPr>
                      <m:t>≥</m:t>
                    </m:r>
                    <m:r>
                      <a:rPr lang="en-US" sz="1800" b="0" i="1">
                        <a:solidFill>
                          <a:srgbClr val="000000"/>
                        </a:solidFill>
                        <a:effectLst>
                          <a:outerShdw blurRad="38100" dist="38100" dir="2700000" algn="tl">
                            <a:srgbClr val="000000">
                              <a:alpha val="43137"/>
                            </a:srgbClr>
                          </a:outerShdw>
                        </a:effectLst>
                        <a:latin typeface="Cambria Math"/>
                        <a:ea typeface="Times New Roman"/>
                        <a:cs typeface="Nazanin"/>
                      </a:rPr>
                      <m:t>0</m:t>
                    </m:r>
                  </m:oMath>
                </a14:m>
                <a:r>
                  <a:rPr lang="en-US" sz="1800" dirty="0">
                    <a:solidFill>
                      <a:srgbClr val="000000"/>
                    </a:solidFill>
                    <a:effectLst>
                      <a:outerShdw blurRad="38100" dist="38100" dir="2700000" algn="tl">
                        <a:srgbClr val="000000">
                          <a:alpha val="43137"/>
                        </a:srgbClr>
                      </a:outerShdw>
                    </a:effectLst>
                    <a:latin typeface="Nazanin"/>
                    <a:ea typeface="Times New Roman"/>
                    <a:cs typeface="2  Titr" pitchFamily="2" charset="-78"/>
                  </a:rPr>
                  <a:t> </a:t>
                </a:r>
                <a:r>
                  <a:rPr lang="fa-IR" sz="1800" baseline="-25000" dirty="0">
                    <a:solidFill>
                      <a:srgbClr val="000000"/>
                    </a:solidFill>
                    <a:effectLst>
                      <a:outerShdw blurRad="38100" dist="38100" dir="2700000" algn="tl">
                        <a:srgbClr val="000000">
                          <a:alpha val="43137"/>
                        </a:srgbClr>
                      </a:outerShdw>
                    </a:effectLst>
                    <a:latin typeface="Nazanin"/>
                    <a:ea typeface="Times New Roman"/>
                    <a:cs typeface="2  Titr" pitchFamily="2" charset="-78"/>
                  </a:rPr>
                  <a:t>2</a:t>
                </a:r>
                <a:r>
                  <a:rPr lang="en-US" sz="1800"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X</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می باشد. گوشه های بدست آمده (نقاط </a:t>
                </a:r>
                <a:r>
                  <a:rPr lang="en-US" sz="1800"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A.B,C</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در شکل فوق « نقاط حدی»</a:t>
                </a:r>
                <a:r>
                  <a:rPr lang="en-US" sz="1800"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Extreme Points </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هستند. علت نام گذاری آنها این است که بر اساس این نقاط « حد » ناحیه موجه مشخص می شود. می توان به طریق ریاضی ثابت کرد که در برنامه ریزی خطی « جواب بهینه همواره در نقطه حدی » قرار دارد. بنابراین در مثال فوق جواب بهینه به یکی از نقاط (</a:t>
                </a:r>
                <a:r>
                  <a:rPr lang="en-US" sz="1800"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A.B,C</a:t>
                </a:r>
                <a:r>
                  <a:rPr lang="fa-IR" sz="18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محدود می شود. نقطه حدی بهینه ، آخرین نقطه ای است که خط تابع هدف در ناحیه موجه برآن مماس می شود. این خاصیت در شکل فوق  نشان داده شده است.</a:t>
                </a:r>
                <a:endParaRPr lang="en-US" sz="1800" dirty="0">
                  <a:effectLst>
                    <a:outerShdw blurRad="38100" dist="38100" dir="2700000" algn="tl">
                      <a:srgbClr val="000000">
                        <a:alpha val="43137"/>
                      </a:srgbClr>
                    </a:outerShdw>
                  </a:effectLst>
                  <a:latin typeface="Calibri"/>
                  <a:ea typeface="Calibri"/>
                  <a:cs typeface="2  Titr" pitchFamily="2" charset="-78"/>
                </a:endParaRPr>
              </a:p>
              <a:p>
                <a:pPr>
                  <a:lnSpc>
                    <a:spcPct val="170000"/>
                  </a:lnSpc>
                  <a:buFont typeface="Wingdings" pitchFamily="2" charset="2"/>
                  <a:buChar char="ü"/>
                </a:pPr>
                <a:endParaRPr lang="fa-IR" sz="1800" dirty="0">
                  <a:effectLst>
                    <a:outerShdw blurRad="38100" dist="38100" dir="2700000" algn="tl">
                      <a:srgbClr val="000000">
                        <a:alpha val="43137"/>
                      </a:srgbClr>
                    </a:outerShdw>
                  </a:effectLst>
                  <a:cs typeface="2  Titr"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1560" y="548680"/>
                <a:ext cx="8229600" cy="4709160"/>
              </a:xfrm>
              <a:blipFill rotWithShape="1">
                <a:blip r:embed="rId2"/>
                <a:stretch>
                  <a:fillRect l="-1185" b="-5951"/>
                </a:stretch>
              </a:blipFill>
            </p:spPr>
            <p:txBody>
              <a:bodyPr/>
              <a:lstStyle/>
              <a:p>
                <a:r>
                  <a:rPr lang="fa-IR">
                    <a:noFill/>
                  </a:rPr>
                  <a:t> </a:t>
                </a:r>
              </a:p>
            </p:txBody>
          </p:sp>
        </mc:Fallback>
      </mc:AlternateContent>
    </p:spTree>
    <p:extLst>
      <p:ext uri="{BB962C8B-B14F-4D97-AF65-F5344CB8AC3E}">
        <p14:creationId xmlns:p14="http://schemas.microsoft.com/office/powerpoint/2010/main" val="38283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169" y="836712"/>
            <a:ext cx="821471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5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7381" y="476672"/>
            <a:ext cx="7704856" cy="5649239"/>
          </a:xfrm>
          <a:prstGeom prst="rect">
            <a:avLst/>
          </a:prstGeom>
        </p:spPr>
        <p:txBody>
          <a:bodyPr wrap="square">
            <a:spAutoFit/>
          </a:bodyPr>
          <a:lstStyle/>
          <a:p>
            <a:pPr algn="just">
              <a:lnSpc>
                <a:spcPct val="115000"/>
              </a:lnSpc>
            </a:pPr>
            <a:r>
              <a:rPr lang="fa-IR" sz="2000" b="1" dirty="0">
                <a:solidFill>
                  <a:srgbClr val="FF0000"/>
                </a:solidFill>
                <a:latin typeface="Times New Roman"/>
                <a:ea typeface="Times New Roman"/>
                <a:cs typeface="2  Titr" pitchFamily="2" charset="-78"/>
              </a:rPr>
              <a:t>حال با حذف </a:t>
            </a:r>
            <a:r>
              <a:rPr lang="en-US" sz="2000" b="1" dirty="0">
                <a:solidFill>
                  <a:srgbClr val="FF0000"/>
                </a:solidFill>
                <a:latin typeface="Times New Roman"/>
                <a:ea typeface="Times New Roman"/>
                <a:cs typeface="2  Titr" pitchFamily="2" charset="-78"/>
              </a:rPr>
              <a:t>X</a:t>
            </a:r>
            <a:r>
              <a:rPr lang="en-US" sz="2000" b="1" baseline="-25000" dirty="0">
                <a:solidFill>
                  <a:srgbClr val="FF0000"/>
                </a:solidFill>
                <a:latin typeface="Times New Roman"/>
                <a:ea typeface="Times New Roman"/>
                <a:cs typeface="2  Titr" pitchFamily="2" charset="-78"/>
              </a:rPr>
              <a:t>1</a:t>
            </a:r>
            <a:r>
              <a:rPr lang="fa-IR" sz="2000" b="1" dirty="0">
                <a:solidFill>
                  <a:srgbClr val="FF0000"/>
                </a:solidFill>
                <a:latin typeface="Times New Roman"/>
                <a:ea typeface="Times New Roman"/>
                <a:cs typeface="2  Titr" pitchFamily="2" charset="-78"/>
              </a:rPr>
              <a:t> از دستگاه معادلات داریم </a:t>
            </a:r>
          </a:p>
          <a:p>
            <a:pPr algn="l">
              <a:lnSpc>
                <a:spcPct val="115000"/>
              </a:lnSpc>
            </a:pPr>
            <a:r>
              <a:rPr lang="fa-IR" b="1" dirty="0">
                <a:solidFill>
                  <a:srgbClr val="000000"/>
                </a:solidFill>
                <a:latin typeface="Times New Roman"/>
                <a:ea typeface="Times New Roman"/>
                <a:cs typeface="2  Titr" pitchFamily="2" charset="-78"/>
              </a:rPr>
              <a:t>	40- </a:t>
            </a:r>
            <a:r>
              <a:rPr lang="en-US" b="1" dirty="0">
                <a:solidFill>
                  <a:srgbClr val="000000"/>
                </a:solidFill>
                <a:latin typeface="Times New Roman"/>
                <a:ea typeface="Times New Roman"/>
                <a:cs typeface="2  Titr" pitchFamily="2" charset="-78"/>
              </a:rPr>
              <a:t>= </a:t>
            </a:r>
            <a:r>
              <a:rPr lang="en-US" b="1" dirty="0" smtClean="0">
                <a:solidFill>
                  <a:srgbClr val="000000"/>
                </a:solidFill>
                <a:latin typeface="B Nazanin"/>
                <a:ea typeface="Times New Roman"/>
                <a:cs typeface="2  Titr" pitchFamily="2" charset="-78"/>
              </a:rPr>
              <a:t> </a:t>
            </a:r>
            <a:r>
              <a:rPr lang="en-US" b="1" dirty="0" smtClean="0">
                <a:solidFill>
                  <a:srgbClr val="000000"/>
                </a:solidFill>
                <a:latin typeface="Times New Roman"/>
                <a:ea typeface="Times New Roman"/>
                <a:cs typeface="2  Titr" pitchFamily="2" charset="-78"/>
              </a:rPr>
              <a:t>X</a:t>
            </a:r>
            <a:r>
              <a:rPr lang="en-US" b="1" baseline="-25000" dirty="0" smtClean="0">
                <a:solidFill>
                  <a:srgbClr val="000000"/>
                </a:solidFill>
                <a:latin typeface="Times New Roman"/>
                <a:ea typeface="Times New Roman"/>
                <a:cs typeface="2  Titr" pitchFamily="2" charset="-78"/>
              </a:rPr>
              <a:t>2</a:t>
            </a:r>
            <a:r>
              <a:rPr lang="fa-IR" b="1" baseline="-25000" dirty="0" smtClean="0">
                <a:solidFill>
                  <a:srgbClr val="000000"/>
                </a:solidFill>
                <a:latin typeface="Times New Roman"/>
                <a:ea typeface="Times New Roman"/>
                <a:cs typeface="2  Titr" pitchFamily="2" charset="-78"/>
              </a:rPr>
              <a:t>  </a:t>
            </a:r>
            <a:r>
              <a:rPr lang="fa-IR" b="1" dirty="0" smtClean="0">
                <a:solidFill>
                  <a:srgbClr val="000000"/>
                </a:solidFill>
                <a:latin typeface="Times New Roman"/>
                <a:ea typeface="Times New Roman"/>
                <a:cs typeface="2  Titr" pitchFamily="2" charset="-78"/>
              </a:rPr>
              <a:t>5-</a:t>
            </a:r>
            <a:endParaRPr lang="en-US" sz="1600" dirty="0">
              <a:latin typeface="Calibri"/>
              <a:ea typeface="Calibri"/>
              <a:cs typeface="2  Titr" pitchFamily="2" charset="-78"/>
            </a:endParaRPr>
          </a:p>
          <a:p>
            <a:pPr algn="l">
              <a:lnSpc>
                <a:spcPct val="115000"/>
              </a:lnSpc>
            </a:pPr>
            <a:r>
              <a:rPr lang="fa-IR" sz="2000" b="1" dirty="0" smtClean="0">
                <a:solidFill>
                  <a:srgbClr val="000000"/>
                </a:solidFill>
                <a:latin typeface="Times New Roman"/>
                <a:ea typeface="Times New Roman"/>
                <a:cs typeface="B Nazanin"/>
              </a:rPr>
              <a:t>   8</a:t>
            </a:r>
            <a:r>
              <a:rPr lang="en-US" sz="2000" b="1" dirty="0" smtClean="0">
                <a:solidFill>
                  <a:srgbClr val="000000"/>
                </a:solidFill>
                <a:latin typeface="Times New Roman"/>
                <a:ea typeface="Times New Roman"/>
                <a:cs typeface="B Nazanin"/>
              </a:rPr>
              <a:t>  X</a:t>
            </a:r>
            <a:r>
              <a:rPr lang="en-US" sz="2000" b="1" baseline="-25000" dirty="0" smtClean="0">
                <a:solidFill>
                  <a:srgbClr val="000000"/>
                </a:solidFill>
                <a:latin typeface="Times New Roman"/>
                <a:ea typeface="Times New Roman"/>
                <a:cs typeface="B Nazanin"/>
              </a:rPr>
              <a:t>2</a:t>
            </a:r>
            <a:r>
              <a:rPr lang="en-US" sz="2000" b="1" dirty="0" smtClean="0">
                <a:solidFill>
                  <a:srgbClr val="000000"/>
                </a:solidFill>
                <a:latin typeface="Times New Roman"/>
                <a:ea typeface="Times New Roman"/>
                <a:cs typeface="B Nazanin"/>
              </a:rPr>
              <a:t> = </a:t>
            </a:r>
            <a:endParaRPr lang="en-US" dirty="0" smtClean="0">
              <a:latin typeface="Calibri"/>
              <a:ea typeface="Times New Roman"/>
              <a:cs typeface="Arial"/>
            </a:endParaRPr>
          </a:p>
          <a:p>
            <a:pPr>
              <a:lnSpc>
                <a:spcPct val="115000"/>
              </a:lnSpc>
              <a:tabLst>
                <a:tab pos="1522095" algn="l"/>
                <a:tab pos="1828800" algn="l"/>
                <a:tab pos="2286000" algn="l"/>
                <a:tab pos="3946525" algn="l"/>
                <a:tab pos="5283200" algn="l"/>
              </a:tabLst>
            </a:pPr>
            <a:r>
              <a:rPr lang="fa-IR" sz="2000" b="1" dirty="0">
                <a:solidFill>
                  <a:schemeClr val="bg1"/>
                </a:solidFill>
                <a:effectLst>
                  <a:outerShdw blurRad="38100" dist="38100" dir="2700000" algn="tl">
                    <a:srgbClr val="000000">
                      <a:alpha val="43137"/>
                    </a:srgbClr>
                  </a:outerShdw>
                </a:effectLst>
                <a:cs typeface="2  Titr" pitchFamily="2" charset="-78"/>
              </a:rPr>
              <a:t>بنابراین با مشخص شدن مقدار </a:t>
            </a:r>
            <a:r>
              <a:rPr lang="en-US" sz="2000" b="1" dirty="0">
                <a:solidFill>
                  <a:schemeClr val="bg1"/>
                </a:solidFill>
                <a:effectLst>
                  <a:outerShdw blurRad="38100" dist="38100" dir="2700000" algn="tl">
                    <a:srgbClr val="000000">
                      <a:alpha val="43137"/>
                    </a:srgbClr>
                  </a:outerShdw>
                </a:effectLst>
                <a:cs typeface="2  Titr" pitchFamily="2" charset="-78"/>
              </a:rPr>
              <a:t>X</a:t>
            </a:r>
            <a:r>
              <a:rPr lang="en-US" sz="2000" b="1" baseline="-25000" dirty="0">
                <a:solidFill>
                  <a:schemeClr val="bg1"/>
                </a:solidFill>
                <a:effectLst>
                  <a:outerShdw blurRad="38100" dist="38100" dir="2700000" algn="tl">
                    <a:srgbClr val="000000">
                      <a:alpha val="43137"/>
                    </a:srgbClr>
                  </a:outerShdw>
                </a:effectLst>
                <a:cs typeface="2  Titr" pitchFamily="2" charset="-78"/>
              </a:rPr>
              <a:t>2</a:t>
            </a:r>
            <a:r>
              <a:rPr lang="fa-IR" sz="2000" b="1" dirty="0">
                <a:solidFill>
                  <a:schemeClr val="bg1"/>
                </a:solidFill>
                <a:effectLst>
                  <a:outerShdw blurRad="38100" dist="38100" dir="2700000" algn="tl">
                    <a:srgbClr val="000000">
                      <a:alpha val="43137"/>
                    </a:srgbClr>
                  </a:outerShdw>
                </a:effectLst>
                <a:cs typeface="2  Titr" pitchFamily="2" charset="-78"/>
              </a:rPr>
              <a:t> می توانیم ، به کمک یکی از معادلات اصلی مقدار </a:t>
            </a:r>
            <a:r>
              <a:rPr lang="en-US" sz="2000" b="1" dirty="0">
                <a:solidFill>
                  <a:schemeClr val="bg1"/>
                </a:solidFill>
                <a:effectLst>
                  <a:outerShdw blurRad="38100" dist="38100" dir="2700000" algn="tl">
                    <a:srgbClr val="000000">
                      <a:alpha val="43137"/>
                    </a:srgbClr>
                  </a:outerShdw>
                </a:effectLst>
                <a:cs typeface="2  Titr" pitchFamily="2" charset="-78"/>
              </a:rPr>
              <a:t>X</a:t>
            </a:r>
            <a:r>
              <a:rPr lang="en-US" sz="2000" b="1" baseline="-25000" dirty="0">
                <a:solidFill>
                  <a:schemeClr val="bg1"/>
                </a:solidFill>
                <a:effectLst>
                  <a:outerShdw blurRad="38100" dist="38100" dir="2700000" algn="tl">
                    <a:srgbClr val="000000">
                      <a:alpha val="43137"/>
                    </a:srgbClr>
                  </a:outerShdw>
                </a:effectLst>
                <a:cs typeface="2  Titr" pitchFamily="2" charset="-78"/>
              </a:rPr>
              <a:t>1 </a:t>
            </a:r>
            <a:r>
              <a:rPr lang="fa-IR" sz="2000" b="1" dirty="0">
                <a:solidFill>
                  <a:schemeClr val="bg1"/>
                </a:solidFill>
                <a:effectLst>
                  <a:outerShdw blurRad="38100" dist="38100" dir="2700000" algn="tl">
                    <a:srgbClr val="000000">
                      <a:alpha val="43137"/>
                    </a:srgbClr>
                  </a:outerShdw>
                </a:effectLst>
                <a:cs typeface="2  Titr" pitchFamily="2" charset="-78"/>
              </a:rPr>
              <a:t> را نیز تعیین کرد . پس به کمک معادله (1) داریم</a:t>
            </a:r>
            <a:r>
              <a:rPr lang="fa-IR" sz="2000" b="1" dirty="0" smtClean="0">
                <a:solidFill>
                  <a:schemeClr val="bg1"/>
                </a:solidFill>
                <a:effectLst>
                  <a:outerShdw blurRad="38100" dist="38100" dir="2700000" algn="tl">
                    <a:srgbClr val="000000">
                      <a:alpha val="43137"/>
                    </a:srgbClr>
                  </a:outerShdw>
                </a:effectLst>
                <a:cs typeface="2  Titr" pitchFamily="2" charset="-78"/>
              </a:rPr>
              <a:t>:</a:t>
            </a:r>
          </a:p>
          <a:p>
            <a:pPr algn="l">
              <a:lnSpc>
                <a:spcPct val="115000"/>
              </a:lnSpc>
              <a:tabLst>
                <a:tab pos="1522095" algn="l"/>
                <a:tab pos="1828800" algn="l"/>
                <a:tab pos="2286000" algn="l"/>
                <a:tab pos="3946525" algn="l"/>
                <a:tab pos="5283200" algn="l"/>
              </a:tabLst>
            </a:pPr>
            <a:endParaRPr lang="fa-IR" sz="2000" b="1" dirty="0" smtClean="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tabLst>
                <a:tab pos="1522095" algn="l"/>
                <a:tab pos="1828800" algn="l"/>
                <a:tab pos="2286000" algn="l"/>
                <a:tab pos="3946525" algn="l"/>
                <a:tab pos="5283200" algn="l"/>
              </a:tabLst>
            </a:pPr>
            <a:r>
              <a:rPr lang="en-US" sz="2000" b="1" i="1" dirty="0" smtClean="0">
                <a:solidFill>
                  <a:schemeClr val="bg1"/>
                </a:solidFill>
                <a:effectLst>
                  <a:outerShdw blurRad="38100" dist="38100" dir="2700000" algn="tl">
                    <a:srgbClr val="000000">
                      <a:alpha val="43137"/>
                    </a:srgbClr>
                  </a:outerShdw>
                </a:effectLst>
                <a:cs typeface="2  Titr" pitchFamily="2" charset="-78"/>
              </a:rPr>
              <a:t>X</a:t>
            </a:r>
            <a:r>
              <a:rPr lang="en-US" sz="2000" b="1" i="1" baseline="-25000" dirty="0" smtClean="0">
                <a:solidFill>
                  <a:schemeClr val="bg1"/>
                </a:solidFill>
                <a:effectLst>
                  <a:outerShdw blurRad="38100" dist="38100" dir="2700000" algn="tl">
                    <a:srgbClr val="000000">
                      <a:alpha val="43137"/>
                    </a:srgbClr>
                  </a:outerShdw>
                </a:effectLst>
                <a:cs typeface="2  Titr" pitchFamily="2" charset="-78"/>
              </a:rPr>
              <a:t>1</a:t>
            </a:r>
            <a:r>
              <a:rPr lang="fa-IR" sz="2000" b="1" dirty="0">
                <a:solidFill>
                  <a:schemeClr val="bg1"/>
                </a:solidFill>
                <a:effectLst>
                  <a:outerShdw blurRad="38100" dist="38100" dir="2700000" algn="tl">
                    <a:srgbClr val="000000">
                      <a:alpha val="43137"/>
                    </a:srgbClr>
                  </a:outerShdw>
                </a:effectLst>
                <a:cs typeface="2  Titr" pitchFamily="2" charset="-78"/>
              </a:rPr>
              <a:t>40</a:t>
            </a:r>
            <a:r>
              <a:rPr lang="en-US" sz="2000" b="1" i="1" dirty="0">
                <a:solidFill>
                  <a:schemeClr val="bg1"/>
                </a:solidFill>
                <a:effectLst>
                  <a:outerShdw blurRad="38100" dist="38100" dir="2700000" algn="tl">
                    <a:srgbClr val="000000">
                      <a:alpha val="43137"/>
                    </a:srgbClr>
                  </a:outerShdw>
                </a:effectLst>
                <a:cs typeface="2  Titr" pitchFamily="2" charset="-78"/>
              </a:rPr>
              <a:t>X</a:t>
            </a:r>
            <a:r>
              <a:rPr lang="en-US" sz="2000" b="1" i="1" baseline="-25000" dirty="0">
                <a:solidFill>
                  <a:schemeClr val="bg1"/>
                </a:solidFill>
                <a:effectLst>
                  <a:outerShdw blurRad="38100" dist="38100" dir="2700000" algn="tl">
                    <a:srgbClr val="000000">
                      <a:alpha val="43137"/>
                    </a:srgbClr>
                  </a:outerShdw>
                </a:effectLst>
                <a:cs typeface="2  Titr" pitchFamily="2" charset="-78"/>
              </a:rPr>
              <a:t>2</a:t>
            </a:r>
            <a:r>
              <a:rPr lang="en-US" sz="2000" b="1" i="1" dirty="0">
                <a:solidFill>
                  <a:schemeClr val="bg1"/>
                </a:solidFill>
                <a:effectLst>
                  <a:outerShdw blurRad="38100" dist="38100" dir="2700000" algn="tl">
                    <a:srgbClr val="000000">
                      <a:alpha val="43137"/>
                    </a:srgbClr>
                  </a:outerShdw>
                </a:effectLst>
                <a:cs typeface="2  Titr" pitchFamily="2" charset="-78"/>
              </a:rPr>
              <a:t>= </a:t>
            </a:r>
            <a:r>
              <a:rPr lang="en-US" sz="2000" b="1" dirty="0">
                <a:solidFill>
                  <a:schemeClr val="bg1"/>
                </a:solidFill>
                <a:effectLst>
                  <a:outerShdw blurRad="38100" dist="38100" dir="2700000" algn="tl">
                    <a:srgbClr val="000000">
                      <a:alpha val="43137"/>
                    </a:srgbClr>
                  </a:outerShdw>
                </a:effectLst>
                <a:cs typeface="2  Titr" pitchFamily="2" charset="-78"/>
              </a:rPr>
              <a:t> </a:t>
            </a:r>
            <a:r>
              <a:rPr lang="fa-IR" sz="2000" b="1" dirty="0">
                <a:solidFill>
                  <a:schemeClr val="bg1"/>
                </a:solidFill>
                <a:effectLst>
                  <a:outerShdw blurRad="38100" dist="38100" dir="2700000" algn="tl">
                    <a:srgbClr val="000000">
                      <a:alpha val="43137"/>
                    </a:srgbClr>
                  </a:outerShdw>
                </a:effectLst>
                <a:cs typeface="2  Titr" pitchFamily="2" charset="-78"/>
              </a:rPr>
              <a:t>2+ </a:t>
            </a:r>
            <a:endParaRPr lang="fa-IR"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tabLst>
                <a:tab pos="1522095" algn="l"/>
                <a:tab pos="1828800" algn="l"/>
                <a:tab pos="2286000" algn="l"/>
                <a:tab pos="3946525" algn="l"/>
                <a:tab pos="5283200" algn="l"/>
              </a:tabLst>
            </a:pPr>
            <a:endParaRPr lang="fa-IR" sz="2000" b="1" dirty="0" smtClean="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tabLst>
                <a:tab pos="1522095" algn="l"/>
                <a:tab pos="1828800" algn="l"/>
                <a:tab pos="2286000" algn="l"/>
                <a:tab pos="3946525" algn="l"/>
                <a:tab pos="5283200" algn="l"/>
              </a:tabLst>
            </a:pPr>
            <a:r>
              <a:rPr lang="fa-IR" sz="2000" b="1" dirty="0">
                <a:solidFill>
                  <a:schemeClr val="bg1"/>
                </a:solidFill>
                <a:effectLst>
                  <a:outerShdw blurRad="38100" dist="38100" dir="2700000" algn="tl">
                    <a:srgbClr val="000000">
                      <a:alpha val="43137"/>
                    </a:srgbClr>
                  </a:outerShdw>
                </a:effectLst>
                <a:cs typeface="2  Titr" pitchFamily="2" charset="-78"/>
              </a:rPr>
              <a:t>40</a:t>
            </a:r>
            <a:r>
              <a:rPr lang="en-US" sz="2000" b="1" i="1" dirty="0">
                <a:solidFill>
                  <a:schemeClr val="bg1"/>
                </a:solidFill>
                <a:effectLst>
                  <a:outerShdw blurRad="38100" dist="38100" dir="2700000" algn="tl">
                    <a:srgbClr val="000000">
                      <a:alpha val="43137"/>
                    </a:srgbClr>
                  </a:outerShdw>
                </a:effectLst>
                <a:cs typeface="2  Titr" pitchFamily="2" charset="-78"/>
              </a:rPr>
              <a:t>= </a:t>
            </a:r>
            <a:r>
              <a:rPr lang="fa-IR" sz="2000" b="1" dirty="0">
                <a:solidFill>
                  <a:schemeClr val="bg1"/>
                </a:solidFill>
                <a:effectLst>
                  <a:outerShdw blurRad="38100" dist="38100" dir="2700000" algn="tl">
                    <a:srgbClr val="000000">
                      <a:alpha val="43137"/>
                    </a:srgbClr>
                  </a:outerShdw>
                </a:effectLst>
                <a:cs typeface="2  Titr" pitchFamily="2" charset="-78"/>
              </a:rPr>
              <a:t> (8)2+ </a:t>
            </a:r>
            <a:r>
              <a:rPr lang="en-US" sz="2000" b="1" i="1" dirty="0">
                <a:solidFill>
                  <a:schemeClr val="bg1"/>
                </a:solidFill>
                <a:effectLst>
                  <a:outerShdw blurRad="38100" dist="38100" dir="2700000" algn="tl">
                    <a:srgbClr val="000000">
                      <a:alpha val="43137"/>
                    </a:srgbClr>
                  </a:outerShdw>
                </a:effectLst>
                <a:cs typeface="2  Titr" pitchFamily="2" charset="-78"/>
              </a:rPr>
              <a:t>X</a:t>
            </a:r>
            <a:r>
              <a:rPr lang="en-US" sz="2000" b="1" i="1" baseline="-25000" dirty="0">
                <a:solidFill>
                  <a:schemeClr val="bg1"/>
                </a:solidFill>
                <a:effectLst>
                  <a:outerShdw blurRad="38100" dist="38100" dir="2700000" algn="tl">
                    <a:srgbClr val="000000">
                      <a:alpha val="43137"/>
                    </a:srgbClr>
                  </a:outerShdw>
                </a:effectLst>
                <a:cs typeface="2  Titr" pitchFamily="2" charset="-78"/>
              </a:rPr>
              <a:t>1</a:t>
            </a:r>
            <a:endParaRPr lang="en-US" sz="2000" dirty="0">
              <a:solidFill>
                <a:schemeClr val="bg1"/>
              </a:solidFill>
              <a:effectLst>
                <a:outerShdw blurRad="38100" dist="38100" dir="2700000" algn="tl">
                  <a:srgbClr val="000000">
                    <a:alpha val="43137"/>
                  </a:srgbClr>
                </a:outerShdw>
              </a:effectLst>
              <a:cs typeface="2  Titr" pitchFamily="2" charset="-78"/>
            </a:endParaRPr>
          </a:p>
          <a:p>
            <a:pPr algn="l">
              <a:tabLst>
                <a:tab pos="1522095" algn="l"/>
                <a:tab pos="1828800" algn="l"/>
                <a:tab pos="2286000" algn="l"/>
                <a:tab pos="3946525" algn="l"/>
                <a:tab pos="5283200" algn="l"/>
              </a:tabLst>
            </a:pPr>
            <a:endParaRPr lang="fa-IR"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tabLst>
                <a:tab pos="1522095" algn="l"/>
                <a:tab pos="1828800" algn="l"/>
                <a:tab pos="2286000" algn="l"/>
                <a:tab pos="3946525" algn="l"/>
                <a:tab pos="5283200" algn="l"/>
              </a:tabLst>
            </a:pPr>
            <a:r>
              <a:rPr lang="fa-IR" sz="2000" b="1" dirty="0" smtClean="0">
                <a:solidFill>
                  <a:schemeClr val="bg1"/>
                </a:solidFill>
                <a:effectLst>
                  <a:outerShdw blurRad="38100" dist="38100" dir="2700000" algn="tl">
                    <a:srgbClr val="000000">
                      <a:alpha val="43137"/>
                    </a:srgbClr>
                  </a:outerShdw>
                </a:effectLst>
                <a:cs typeface="2  Titr" pitchFamily="2" charset="-78"/>
              </a:rPr>
              <a:t>24=</a:t>
            </a:r>
            <a:r>
              <a:rPr lang="en-US" sz="2000" b="1" dirty="0" smtClean="0">
                <a:solidFill>
                  <a:schemeClr val="bg1"/>
                </a:solidFill>
                <a:effectLst>
                  <a:outerShdw blurRad="38100" dist="38100" dir="2700000" algn="tl">
                    <a:srgbClr val="000000">
                      <a:alpha val="43137"/>
                    </a:srgbClr>
                  </a:outerShdw>
                </a:effectLst>
                <a:cs typeface="2  Titr" pitchFamily="2" charset="-78"/>
              </a:rPr>
              <a:t>  </a:t>
            </a:r>
            <a:r>
              <a:rPr lang="en-US" sz="2000" b="1" dirty="0">
                <a:solidFill>
                  <a:schemeClr val="bg1"/>
                </a:solidFill>
                <a:effectLst>
                  <a:outerShdw blurRad="38100" dist="38100" dir="2700000" algn="tl">
                    <a:srgbClr val="000000">
                      <a:alpha val="43137"/>
                    </a:srgbClr>
                  </a:outerShdw>
                </a:effectLst>
                <a:cs typeface="2  Titr" pitchFamily="2" charset="-78"/>
              </a:rPr>
              <a:t>X</a:t>
            </a:r>
            <a:r>
              <a:rPr lang="en-US" sz="2000" b="1" baseline="-25000" dirty="0">
                <a:solidFill>
                  <a:schemeClr val="bg1"/>
                </a:solidFill>
                <a:effectLst>
                  <a:outerShdw blurRad="38100" dist="38100" dir="2700000" algn="tl">
                    <a:srgbClr val="000000">
                      <a:alpha val="43137"/>
                    </a:srgbClr>
                  </a:outerShdw>
                </a:effectLst>
                <a:cs typeface="2  Titr" pitchFamily="2" charset="-78"/>
              </a:rPr>
              <a:t>1</a:t>
            </a:r>
            <a:endParaRPr lang="fa-IR" sz="2000" b="1" dirty="0" smtClean="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lnSpc>
                <a:spcPct val="115000"/>
              </a:lnSpc>
              <a:tabLst>
                <a:tab pos="1522095" algn="l"/>
                <a:tab pos="1828800" algn="l"/>
                <a:tab pos="2286000" algn="l"/>
                <a:tab pos="3946525" algn="l"/>
                <a:tab pos="5283200" algn="l"/>
              </a:tabLst>
            </a:pPr>
            <a:endParaRPr lang="fa-IR" sz="2000" b="1"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lnSpc>
                <a:spcPct val="115000"/>
              </a:lnSpc>
              <a:tabLst>
                <a:tab pos="1522095" algn="l"/>
                <a:tab pos="1828800" algn="l"/>
                <a:tab pos="2286000" algn="l"/>
                <a:tab pos="3946525" algn="l"/>
                <a:tab pos="5283200" algn="l"/>
              </a:tabLst>
            </a:pPr>
            <a:endParaRPr lang="fa-IR" sz="2000" b="1" dirty="0" smtClean="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lnSpc>
                <a:spcPct val="115000"/>
              </a:lnSpc>
              <a:tabLst>
                <a:tab pos="1522095" algn="l"/>
                <a:tab pos="1828800" algn="l"/>
                <a:tab pos="2286000" algn="l"/>
                <a:tab pos="3946525" algn="l"/>
                <a:tab pos="5283200" algn="l"/>
              </a:tabLst>
            </a:pPr>
            <a:r>
              <a:rPr lang="en-US" sz="2000" b="1" dirty="0" smtClean="0">
                <a:solidFill>
                  <a:schemeClr val="bg1"/>
                </a:solidFill>
                <a:effectLst>
                  <a:outerShdw blurRad="38100" dist="38100" dir="2700000" algn="tl">
                    <a:srgbClr val="000000">
                      <a:alpha val="43137"/>
                    </a:srgbClr>
                  </a:outerShdw>
                </a:effectLst>
                <a:latin typeface="Calibri"/>
                <a:ea typeface="Calibri"/>
                <a:cs typeface="2  Titr" pitchFamily="2" charset="-78"/>
              </a:rPr>
              <a:t>Z </a:t>
            </a:r>
            <a:r>
              <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rPr>
              <a:t>=  40 X</a:t>
            </a:r>
            <a:r>
              <a:rPr lang="en-US" sz="2000" b="1"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1</a:t>
            </a:r>
            <a:r>
              <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rPr>
              <a:t> + 50 X</a:t>
            </a:r>
            <a:r>
              <a:rPr lang="en-US" sz="2000" b="1" baseline="-25000" dirty="0">
                <a:solidFill>
                  <a:schemeClr val="bg1"/>
                </a:solidFill>
                <a:effectLst>
                  <a:outerShdw blurRad="38100" dist="38100" dir="2700000" algn="tl">
                    <a:srgbClr val="000000">
                      <a:alpha val="43137"/>
                    </a:srgbClr>
                  </a:outerShdw>
                </a:effectLst>
                <a:latin typeface="Calibri"/>
                <a:ea typeface="Calibri"/>
                <a:cs typeface="2  Titr" pitchFamily="2" charset="-78"/>
              </a:rPr>
              <a:t>2</a:t>
            </a:r>
            <a:r>
              <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rPr>
              <a:t> </a:t>
            </a:r>
            <a:endParaRPr lang="en-US" sz="2000"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lnSpc>
                <a:spcPct val="115000"/>
              </a:lnSpc>
              <a:tabLst>
                <a:tab pos="1522095" algn="l"/>
                <a:tab pos="1828800" algn="l"/>
                <a:tab pos="2286000" algn="l"/>
                <a:tab pos="3946525" algn="l"/>
                <a:tab pos="5283200" algn="l"/>
              </a:tabLst>
            </a:pPr>
            <a:r>
              <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rPr>
              <a:t>Z =  40 (24) + 50 (8)</a:t>
            </a:r>
            <a:endParaRPr lang="en-US" sz="2000" dirty="0">
              <a:solidFill>
                <a:schemeClr val="bg1"/>
              </a:solidFill>
              <a:effectLst>
                <a:outerShdw blurRad="38100" dist="38100" dir="2700000" algn="tl">
                  <a:srgbClr val="000000">
                    <a:alpha val="43137"/>
                  </a:srgbClr>
                </a:outerShdw>
              </a:effectLst>
              <a:latin typeface="Calibri"/>
              <a:ea typeface="Calibri"/>
              <a:cs typeface="2  Titr" pitchFamily="2" charset="-78"/>
            </a:endParaRPr>
          </a:p>
          <a:p>
            <a:pPr algn="l">
              <a:lnSpc>
                <a:spcPct val="115000"/>
              </a:lnSpc>
            </a:pPr>
            <a:r>
              <a:rPr lang="fa-IR" sz="2000" b="1" dirty="0">
                <a:solidFill>
                  <a:schemeClr val="bg1"/>
                </a:solidFill>
                <a:effectLst>
                  <a:outerShdw blurRad="38100" dist="38100" dir="2700000" algn="tl">
                    <a:srgbClr val="000000">
                      <a:alpha val="43137"/>
                    </a:srgbClr>
                  </a:outerShdw>
                </a:effectLst>
                <a:latin typeface="Times New Roman"/>
                <a:ea typeface="Times New Roman"/>
                <a:cs typeface="2  Titr" pitchFamily="2" charset="-78"/>
              </a:rPr>
              <a:t>ریال</a:t>
            </a:r>
            <a:r>
              <a:rPr lang="en-US" sz="2000" b="1" dirty="0">
                <a:latin typeface="Calibri"/>
                <a:ea typeface="Calibri"/>
                <a:cs typeface="2  Titr" pitchFamily="2" charset="-78"/>
              </a:rPr>
              <a:t> </a:t>
            </a:r>
            <a:r>
              <a:rPr lang="en-US" sz="2000" b="1" dirty="0">
                <a:solidFill>
                  <a:schemeClr val="bg1"/>
                </a:solidFill>
                <a:effectLst>
                  <a:outerShdw blurRad="38100" dist="38100" dir="2700000" algn="tl">
                    <a:srgbClr val="000000">
                      <a:alpha val="43137"/>
                    </a:srgbClr>
                  </a:outerShdw>
                </a:effectLst>
                <a:latin typeface="Calibri"/>
                <a:ea typeface="Calibri"/>
                <a:cs typeface="2  Titr" pitchFamily="2" charset="-78"/>
              </a:rPr>
              <a:t>Z = 1360        </a:t>
            </a:r>
            <a:r>
              <a:rPr lang="en-US" sz="2000" b="1" dirty="0">
                <a:solidFill>
                  <a:schemeClr val="bg1"/>
                </a:solidFill>
                <a:effectLst>
                  <a:outerShdw blurRad="38100" dist="38100" dir="2700000" algn="tl">
                    <a:srgbClr val="000000">
                      <a:alpha val="43137"/>
                    </a:srgbClr>
                  </a:outerShdw>
                </a:effectLst>
                <a:latin typeface="B Nazanin"/>
                <a:ea typeface="Times New Roman"/>
                <a:cs typeface="2  Titr" pitchFamily="2" charset="-78"/>
              </a:rPr>
              <a:t> </a:t>
            </a:r>
            <a:endParaRPr lang="en-US" sz="1600" dirty="0">
              <a:solidFill>
                <a:schemeClr val="bg1"/>
              </a:solidFill>
              <a:effectLst>
                <a:outerShdw blurRad="38100" dist="38100" dir="2700000" algn="tl">
                  <a:srgbClr val="000000">
                    <a:alpha val="43137"/>
                  </a:srgbClr>
                </a:outerShdw>
              </a:effectLst>
              <a:latin typeface="Calibri"/>
              <a:ea typeface="Calibri"/>
              <a:cs typeface="2  Titr" pitchFamily="2" charset="-78"/>
            </a:endParaRPr>
          </a:p>
        </p:txBody>
      </p:sp>
    </p:spTree>
    <p:extLst>
      <p:ext uri="{BB962C8B-B14F-4D97-AF65-F5344CB8AC3E}">
        <p14:creationId xmlns:p14="http://schemas.microsoft.com/office/powerpoint/2010/main" val="41822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heel(1)">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circle(in)">
                                      <p:cBhvr>
                                        <p:cTn id="28" dur="2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35"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xEl>
                                              <p:pRg st="5" end="5"/>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p:cTn id="40" dur="500" fill="hold"/>
                                        <p:tgtEl>
                                          <p:spTgt spid="4">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xEl>
                                              <p:pRg st="7" end="7"/>
                                            </p:txEl>
                                          </p:spTgt>
                                        </p:tgtEl>
                                        <p:attrNameLst>
                                          <p:attrName>ppt_y</p:attrName>
                                        </p:attrNameLst>
                                      </p:cBhvr>
                                      <p:tavLst>
                                        <p:tav tm="0">
                                          <p:val>
                                            <p:strVal val="#ppt_y"/>
                                          </p:val>
                                        </p:tav>
                                        <p:tav tm="100000">
                                          <p:val>
                                            <p:strVal val="#ppt_y"/>
                                          </p:val>
                                        </p:tav>
                                      </p:tavLst>
                                    </p:anim>
                                    <p:anim calcmode="lin" valueType="num">
                                      <p:cBhvr>
                                        <p:cTn id="42" dur="500" fill="hold"/>
                                        <p:tgtEl>
                                          <p:spTgt spid="4">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xEl>
                                              <p:pRg st="7" end="7"/>
                                            </p:txEl>
                                          </p:spTgt>
                                        </p:tgtEl>
                                      </p:cBhvr>
                                    </p:animEffect>
                                  </p:childTnLst>
                                </p:cTn>
                              </p:par>
                              <p:par>
                                <p:cTn id="45" presetID="41" presetClass="entr" presetSubtype="0" fill="hold" nodeType="withEffect">
                                  <p:stCondLst>
                                    <p:cond delay="0"/>
                                  </p:stCondLst>
                                  <p:iterate type="lt">
                                    <p:tmPct val="10000"/>
                                  </p:iterate>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p:cTn id="47" dur="500" fill="hold"/>
                                        <p:tgtEl>
                                          <p:spTgt spid="4">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
                                            <p:txEl>
                                              <p:pRg st="9" end="9"/>
                                            </p:txEl>
                                          </p:spTgt>
                                        </p:tgtEl>
                                        <p:attrNameLst>
                                          <p:attrName>ppt_y</p:attrName>
                                        </p:attrNameLst>
                                      </p:cBhvr>
                                      <p:tavLst>
                                        <p:tav tm="0">
                                          <p:val>
                                            <p:strVal val="#ppt_y"/>
                                          </p:val>
                                        </p:tav>
                                        <p:tav tm="100000">
                                          <p:val>
                                            <p:strVal val="#ppt_y"/>
                                          </p:val>
                                        </p:tav>
                                      </p:tavLst>
                                    </p:anim>
                                    <p:anim calcmode="lin" valueType="num">
                                      <p:cBhvr>
                                        <p:cTn id="49" dur="500" fill="hold"/>
                                        <p:tgtEl>
                                          <p:spTgt spid="4">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nodeType="clickEffect">
                                  <p:stCondLst>
                                    <p:cond delay="0"/>
                                  </p:stCondLst>
                                  <p:iterate type="lt">
                                    <p:tmPct val="10000"/>
                                  </p:iterate>
                                  <p:childTnLst>
                                    <p:set>
                                      <p:cBhvr>
                                        <p:cTn id="55" dur="1" fill="hold">
                                          <p:stCondLst>
                                            <p:cond delay="0"/>
                                          </p:stCondLst>
                                        </p:cTn>
                                        <p:tgtEl>
                                          <p:spTgt spid="4">
                                            <p:txEl>
                                              <p:pRg st="12" end="12"/>
                                            </p:txEl>
                                          </p:spTgt>
                                        </p:tgtEl>
                                        <p:attrNameLst>
                                          <p:attrName>style.visibility</p:attrName>
                                        </p:attrNameLst>
                                      </p:cBhvr>
                                      <p:to>
                                        <p:strVal val="visible"/>
                                      </p:to>
                                    </p:set>
                                    <p:anim calcmode="lin" valueType="num">
                                      <p:cBhvr>
                                        <p:cTn id="56" dur="500" fill="hold"/>
                                        <p:tgtEl>
                                          <p:spTgt spid="4">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
                                            <p:txEl>
                                              <p:pRg st="12" end="12"/>
                                            </p:txEl>
                                          </p:spTgt>
                                        </p:tgtEl>
                                        <p:attrNameLst>
                                          <p:attrName>ppt_y</p:attrName>
                                        </p:attrNameLst>
                                      </p:cBhvr>
                                      <p:tavLst>
                                        <p:tav tm="0">
                                          <p:val>
                                            <p:strVal val="#ppt_y"/>
                                          </p:val>
                                        </p:tav>
                                        <p:tav tm="100000">
                                          <p:val>
                                            <p:strVal val="#ppt_y"/>
                                          </p:val>
                                        </p:tav>
                                      </p:tavLst>
                                    </p:anim>
                                    <p:anim calcmode="lin" valueType="num">
                                      <p:cBhvr>
                                        <p:cTn id="58" dur="500" fill="hold"/>
                                        <p:tgtEl>
                                          <p:spTgt spid="4">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
                                            <p:txEl>
                                              <p:pRg st="12" end="12"/>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4">
                                            <p:txEl>
                                              <p:pRg st="13" end="13"/>
                                            </p:txEl>
                                          </p:spTgt>
                                        </p:tgtEl>
                                        <p:attrNameLst>
                                          <p:attrName>style.visibility</p:attrName>
                                        </p:attrNameLst>
                                      </p:cBhvr>
                                      <p:to>
                                        <p:strVal val="visible"/>
                                      </p:to>
                                    </p:set>
                                    <p:anim calcmode="lin" valueType="num">
                                      <p:cBhvr>
                                        <p:cTn id="63" dur="500" fill="hold"/>
                                        <p:tgtEl>
                                          <p:spTgt spid="4">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
                                            <p:txEl>
                                              <p:pRg st="13" end="13"/>
                                            </p:txEl>
                                          </p:spTgt>
                                        </p:tgtEl>
                                        <p:attrNameLst>
                                          <p:attrName>ppt_y</p:attrName>
                                        </p:attrNameLst>
                                      </p:cBhvr>
                                      <p:tavLst>
                                        <p:tav tm="0">
                                          <p:val>
                                            <p:strVal val="#ppt_y"/>
                                          </p:val>
                                        </p:tav>
                                        <p:tav tm="100000">
                                          <p:val>
                                            <p:strVal val="#ppt_y"/>
                                          </p:val>
                                        </p:tav>
                                      </p:tavLst>
                                    </p:anim>
                                    <p:anim calcmode="lin" valueType="num">
                                      <p:cBhvr>
                                        <p:cTn id="65" dur="500" fill="hold"/>
                                        <p:tgtEl>
                                          <p:spTgt spid="4">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
                                            <p:txEl>
                                              <p:pRg st="13" end="13"/>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4">
                                            <p:txEl>
                                              <p:pRg st="14" end="14"/>
                                            </p:txEl>
                                          </p:spTgt>
                                        </p:tgtEl>
                                        <p:attrNameLst>
                                          <p:attrName>style.visibility</p:attrName>
                                        </p:attrNameLst>
                                      </p:cBhvr>
                                      <p:to>
                                        <p:strVal val="visible"/>
                                      </p:to>
                                    </p:set>
                                    <p:anim calcmode="lin" valueType="num">
                                      <p:cBhvr>
                                        <p:cTn id="70" dur="500" fill="hold"/>
                                        <p:tgtEl>
                                          <p:spTgt spid="4">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4">
                                            <p:txEl>
                                              <p:pRg st="14" end="14"/>
                                            </p:txEl>
                                          </p:spTgt>
                                        </p:tgtEl>
                                        <p:attrNameLst>
                                          <p:attrName>ppt_y</p:attrName>
                                        </p:attrNameLst>
                                      </p:cBhvr>
                                      <p:tavLst>
                                        <p:tav tm="0">
                                          <p:val>
                                            <p:strVal val="#ppt_y"/>
                                          </p:val>
                                        </p:tav>
                                        <p:tav tm="100000">
                                          <p:val>
                                            <p:strVal val="#ppt_y"/>
                                          </p:val>
                                        </p:tav>
                                      </p:tavLst>
                                    </p:anim>
                                    <p:anim calcmode="lin" valueType="num">
                                      <p:cBhvr>
                                        <p:cTn id="72" dur="500" fill="hold"/>
                                        <p:tgtEl>
                                          <p:spTgt spid="4">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4">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814226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363272" cy="4709160"/>
          </a:xfrm>
        </p:spPr>
        <p:txBody>
          <a:bodyPr>
            <a:normAutofit fontScale="92500" lnSpcReduction="20000"/>
          </a:bodyPr>
          <a:lstStyle/>
          <a:p>
            <a:pPr>
              <a:lnSpc>
                <a:spcPct val="150000"/>
              </a:lnSpc>
              <a:spcAft>
                <a:spcPts val="800"/>
              </a:spcAft>
              <a:buFont typeface="Wingdings" pitchFamily="2" charset="2"/>
              <a:buChar char="ü"/>
              <a:tabLst>
                <a:tab pos="1522095" algn="l"/>
                <a:tab pos="1828800" algn="l"/>
                <a:tab pos="2286000" algn="l"/>
                <a:tab pos="6120130" algn="r"/>
              </a:tabLst>
            </a:pPr>
            <a:r>
              <a:rPr lang="fa-IR" b="1" dirty="0">
                <a:solidFill>
                  <a:srgbClr val="FF0000"/>
                </a:solidFill>
                <a:latin typeface="Times New Roman"/>
                <a:ea typeface="Times New Roman"/>
                <a:cs typeface="2  Titr"/>
              </a:rPr>
              <a:t>تحلیل مثال فوق و مفاهیم بیان شده در حل ترسیمی ما را به سه خاصیت اساسی برای جواب های گوشه موجه می رساند.</a:t>
            </a:r>
            <a:endParaRPr lang="en-US" sz="2400" dirty="0">
              <a:solidFill>
                <a:srgbClr val="FF0000"/>
              </a:solidFill>
              <a:latin typeface="Calibri"/>
              <a:ea typeface="Calibri"/>
              <a:cs typeface="Arial"/>
            </a:endParaRPr>
          </a:p>
          <a:p>
            <a:pPr algn="just">
              <a:lnSpc>
                <a:spcPct val="150000"/>
              </a:lnSpc>
              <a:spcAft>
                <a:spcPts val="800"/>
              </a:spcAft>
              <a:buFont typeface="Wingdings" pitchFamily="2" charset="2"/>
              <a:buChar char="ü"/>
            </a:pPr>
            <a:r>
              <a:rPr lang="fa-IR" b="1" dirty="0">
                <a:solidFill>
                  <a:srgbClr val="FF0000"/>
                </a:solidFill>
                <a:latin typeface="Times New Roman"/>
                <a:ea typeface="Times New Roman"/>
                <a:cs typeface="2  Titr"/>
              </a:rPr>
              <a:t>خاصیت 1) </a:t>
            </a:r>
            <a:endParaRPr lang="en-US" sz="2400" dirty="0">
              <a:solidFill>
                <a:srgbClr val="FF0000"/>
              </a:solidFill>
              <a:latin typeface="Calibri"/>
              <a:ea typeface="Calibri"/>
              <a:cs typeface="Arial"/>
            </a:endParaRPr>
          </a:p>
          <a:p>
            <a:pPr algn="just">
              <a:lnSpc>
                <a:spcPct val="150000"/>
              </a:lnSpc>
              <a:spcAft>
                <a:spcPts val="800"/>
              </a:spcAft>
              <a:buFont typeface="Wingdings" pitchFamily="2" charset="2"/>
              <a:buChar char="ü"/>
            </a:pPr>
            <a:r>
              <a:rPr lang="fa-IR" b="1" dirty="0">
                <a:solidFill>
                  <a:srgbClr val="000000"/>
                </a:solidFill>
                <a:latin typeface="Times New Roman"/>
                <a:ea typeface="Times New Roman"/>
                <a:cs typeface="2  Titr" pitchFamily="2" charset="-78"/>
              </a:rPr>
              <a:t>جواب بهینه مساله برنامه ریزی خطی « قطعاً» یکی از جواب های گوشه موجه است. این خاصیت در شکل فوق به وضوح دیده می شود. علیرغم اینکه مدل دارای نقاط مرزی متعددی است. جواب بهینه نقطه </a:t>
            </a:r>
            <a:r>
              <a:rPr lang="en-US" b="1" dirty="0">
                <a:solidFill>
                  <a:srgbClr val="000000"/>
                </a:solidFill>
                <a:latin typeface="Times New Roman"/>
                <a:ea typeface="Times New Roman"/>
                <a:cs typeface="2  Titr" pitchFamily="2" charset="-78"/>
              </a:rPr>
              <a:t>B</a:t>
            </a:r>
            <a:r>
              <a:rPr lang="fa-IR" b="1" dirty="0">
                <a:solidFill>
                  <a:srgbClr val="000000"/>
                </a:solidFill>
                <a:latin typeface="Times New Roman"/>
                <a:ea typeface="Times New Roman"/>
                <a:cs typeface="2  Titr" pitchFamily="2" charset="-78"/>
              </a:rPr>
              <a:t> است که از تقاطع دو خط مرزی تشکیل شده است یعنی گوشه می باشد.</a:t>
            </a:r>
            <a:endParaRPr lang="en-US" sz="2400" dirty="0">
              <a:latin typeface="Calibri"/>
              <a:ea typeface="Calibri"/>
              <a:cs typeface="2  Titr" pitchFamily="2" charset="-78"/>
            </a:endParaRPr>
          </a:p>
          <a:p>
            <a:endParaRPr lang="fa-IR" dirty="0"/>
          </a:p>
        </p:txBody>
      </p:sp>
    </p:spTree>
    <p:extLst>
      <p:ext uri="{BB962C8B-B14F-4D97-AF65-F5344CB8AC3E}">
        <p14:creationId xmlns:p14="http://schemas.microsoft.com/office/powerpoint/2010/main" val="36720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48680"/>
            <a:ext cx="8363272" cy="6048672"/>
          </a:xfrm>
        </p:spPr>
        <p:txBody>
          <a:bodyPr>
            <a:normAutofit fontScale="92500" lnSpcReduction="20000"/>
          </a:bodyPr>
          <a:lstStyle/>
          <a:p>
            <a:pPr>
              <a:buFont typeface="Wingdings" panose="05000000000000000000" pitchFamily="2" charset="2"/>
              <a:buChar char="v"/>
            </a:pPr>
            <a:r>
              <a:rPr lang="fa-IR" b="1" dirty="0">
                <a:solidFill>
                  <a:srgbClr val="FF0000"/>
                </a:solidFill>
                <a:effectLst>
                  <a:outerShdw blurRad="38100" dist="38100" dir="2700000" algn="tl">
                    <a:srgbClr val="000000">
                      <a:alpha val="43137"/>
                    </a:srgbClr>
                  </a:outerShdw>
                </a:effectLst>
                <a:latin typeface="Calibri"/>
                <a:ea typeface="Calibri"/>
                <a:cs typeface="2  Titr"/>
              </a:rPr>
              <a:t>سه قدم </a:t>
            </a:r>
            <a:r>
              <a:rPr lang="fa-IR" b="1" dirty="0" smtClean="0">
                <a:solidFill>
                  <a:srgbClr val="FF0000"/>
                </a:solidFill>
                <a:effectLst>
                  <a:outerShdw blurRad="38100" dist="38100" dir="2700000" algn="tl">
                    <a:srgbClr val="000000">
                      <a:alpha val="43137"/>
                    </a:srgbClr>
                  </a:outerShdw>
                </a:effectLst>
                <a:latin typeface="Calibri"/>
                <a:ea typeface="Calibri"/>
                <a:cs typeface="2  Titr"/>
              </a:rPr>
              <a:t>اساسی </a:t>
            </a:r>
            <a:r>
              <a:rPr lang="fa-IR" b="1" dirty="0">
                <a:solidFill>
                  <a:srgbClr val="FF0000"/>
                </a:solidFill>
                <a:effectLst>
                  <a:outerShdw blurRad="38100" dist="38100" dir="2700000" algn="tl">
                    <a:srgbClr val="000000">
                      <a:alpha val="43137"/>
                    </a:srgbClr>
                  </a:outerShdw>
                </a:effectLst>
                <a:latin typeface="Calibri"/>
                <a:ea typeface="Calibri"/>
                <a:cs typeface="2  Titr"/>
              </a:rPr>
              <a:t>برای استفاده از فن برنامه ریزی خطی وجود </a:t>
            </a:r>
            <a:r>
              <a:rPr lang="fa-IR" b="1" dirty="0" smtClean="0">
                <a:solidFill>
                  <a:srgbClr val="FF0000"/>
                </a:solidFill>
                <a:effectLst>
                  <a:outerShdw blurRad="38100" dist="38100" dir="2700000" algn="tl">
                    <a:srgbClr val="000000">
                      <a:alpha val="43137"/>
                    </a:srgbClr>
                  </a:outerShdw>
                </a:effectLst>
                <a:latin typeface="Calibri"/>
                <a:ea typeface="Calibri"/>
                <a:cs typeface="2  Titr"/>
              </a:rPr>
              <a:t>دارد.</a:t>
            </a:r>
          </a:p>
          <a:p>
            <a:pPr marL="137160" indent="0" algn="just">
              <a:lnSpc>
                <a:spcPct val="115000"/>
              </a:lnSpc>
              <a:spcAft>
                <a:spcPts val="800"/>
              </a:spcAft>
              <a:buNone/>
            </a:pPr>
            <a:r>
              <a:rPr lang="fa-IR" sz="2400" i="1" dirty="0">
                <a:solidFill>
                  <a:srgbClr val="00B0F0"/>
                </a:solidFill>
                <a:latin typeface="Calibri"/>
                <a:ea typeface="Calibri"/>
                <a:cs typeface="2  Titr" panose="00000700000000000000" pitchFamily="2" charset="-78"/>
              </a:rPr>
              <a:t>قدم اول:</a:t>
            </a:r>
            <a:r>
              <a:rPr lang="fa-IR" sz="2400" dirty="0">
                <a:solidFill>
                  <a:srgbClr val="00B0F0"/>
                </a:solidFill>
                <a:latin typeface="Calibri"/>
                <a:ea typeface="Calibri"/>
                <a:cs typeface="2  Titr" panose="00000700000000000000" pitchFamily="2" charset="-78"/>
              </a:rPr>
              <a:t> </a:t>
            </a:r>
            <a:r>
              <a:rPr lang="fa-IR" sz="2400" dirty="0">
                <a:solidFill>
                  <a:schemeClr val="bg1"/>
                </a:solidFill>
                <a:latin typeface="Calibri"/>
                <a:ea typeface="Calibri"/>
                <a:cs typeface="2  Titr" panose="00000700000000000000" pitchFamily="2" charset="-78"/>
              </a:rPr>
              <a:t>مساله باید به گونه ای تعریف شود که با استفاده از فن برنامه ریزی خطی قابل حل باشد. </a:t>
            </a:r>
            <a:endParaRPr lang="en-US" sz="2400" dirty="0">
              <a:solidFill>
                <a:schemeClr val="bg1"/>
              </a:solidFill>
              <a:latin typeface="Calibri"/>
              <a:ea typeface="Calibri"/>
              <a:cs typeface="2  Titr" panose="00000700000000000000" pitchFamily="2" charset="-78"/>
            </a:endParaRPr>
          </a:p>
          <a:p>
            <a:pPr marL="137160" indent="0" algn="just">
              <a:lnSpc>
                <a:spcPct val="115000"/>
              </a:lnSpc>
              <a:spcAft>
                <a:spcPts val="800"/>
              </a:spcAft>
              <a:buNone/>
            </a:pPr>
            <a:r>
              <a:rPr lang="fa-IR" sz="2400" i="1" dirty="0">
                <a:solidFill>
                  <a:srgbClr val="00B0F0"/>
                </a:solidFill>
                <a:latin typeface="Calibri"/>
                <a:ea typeface="Calibri"/>
                <a:cs typeface="2  Titr" panose="00000700000000000000" pitchFamily="2" charset="-78"/>
              </a:rPr>
              <a:t>قدم دوم :</a:t>
            </a:r>
            <a:r>
              <a:rPr lang="fa-IR" sz="2400" dirty="0">
                <a:solidFill>
                  <a:srgbClr val="00B0F0"/>
                </a:solidFill>
                <a:latin typeface="Calibri"/>
                <a:ea typeface="Calibri"/>
                <a:cs typeface="2  Titr" panose="00000700000000000000" pitchFamily="2" charset="-78"/>
              </a:rPr>
              <a:t> </a:t>
            </a:r>
            <a:r>
              <a:rPr lang="fa-IR" sz="2400" dirty="0">
                <a:solidFill>
                  <a:schemeClr val="bg1"/>
                </a:solidFill>
                <a:latin typeface="Calibri"/>
                <a:ea typeface="Calibri"/>
                <a:cs typeface="2  Titr" panose="00000700000000000000" pitchFamily="2" charset="-78"/>
              </a:rPr>
              <a:t>مساله باید در قالب یک مدل ریاضی فرموله شود.</a:t>
            </a:r>
            <a:endParaRPr lang="en-US" sz="2400" dirty="0">
              <a:solidFill>
                <a:schemeClr val="bg1"/>
              </a:solidFill>
              <a:latin typeface="Calibri"/>
              <a:ea typeface="Calibri"/>
              <a:cs typeface="2  Titr" panose="00000700000000000000" pitchFamily="2" charset="-78"/>
            </a:endParaRPr>
          </a:p>
          <a:p>
            <a:pPr marL="137160" indent="0" algn="just">
              <a:lnSpc>
                <a:spcPct val="115000"/>
              </a:lnSpc>
              <a:spcAft>
                <a:spcPts val="800"/>
              </a:spcAft>
              <a:buNone/>
            </a:pPr>
            <a:r>
              <a:rPr lang="fa-IR" sz="2400" i="1" dirty="0">
                <a:solidFill>
                  <a:srgbClr val="00B0F0"/>
                </a:solidFill>
                <a:latin typeface="Calibri"/>
                <a:ea typeface="Calibri"/>
                <a:cs typeface="2  Titr" panose="00000700000000000000" pitchFamily="2" charset="-78"/>
              </a:rPr>
              <a:t>قدم سوم:</a:t>
            </a:r>
            <a:r>
              <a:rPr lang="fa-IR" sz="2400" dirty="0">
                <a:solidFill>
                  <a:srgbClr val="00B0F0"/>
                </a:solidFill>
                <a:latin typeface="Calibri"/>
                <a:ea typeface="Calibri"/>
                <a:cs typeface="2  Titr" panose="00000700000000000000" pitchFamily="2" charset="-78"/>
              </a:rPr>
              <a:t> </a:t>
            </a:r>
            <a:r>
              <a:rPr lang="fa-IR" sz="2400" dirty="0">
                <a:solidFill>
                  <a:schemeClr val="bg1"/>
                </a:solidFill>
                <a:latin typeface="Calibri"/>
                <a:ea typeface="Calibri"/>
                <a:cs typeface="2  Titr" panose="00000700000000000000" pitchFamily="2" charset="-78"/>
              </a:rPr>
              <a:t>اینکه مدل باید با استفاده از فن ریاضی « قطعی و معین» قابل حل باشد</a:t>
            </a:r>
            <a:r>
              <a:rPr lang="fa-IR" sz="2400" dirty="0" smtClean="0">
                <a:solidFill>
                  <a:schemeClr val="bg1"/>
                </a:solidFill>
                <a:latin typeface="Calibri"/>
                <a:ea typeface="Calibri"/>
                <a:cs typeface="2  Titr" panose="00000700000000000000" pitchFamily="2" charset="-78"/>
              </a:rPr>
              <a:t>.</a:t>
            </a:r>
            <a:endParaRPr lang="fa-IR" sz="2400" dirty="0">
              <a:solidFill>
                <a:schemeClr val="bg1"/>
              </a:solidFill>
              <a:latin typeface="Calibri"/>
              <a:ea typeface="Calibri"/>
              <a:cs typeface="2  Titr" panose="00000700000000000000" pitchFamily="2" charset="-78"/>
            </a:endParaRPr>
          </a:p>
          <a:p>
            <a:pPr marL="137160" indent="0" algn="just">
              <a:lnSpc>
                <a:spcPct val="115000"/>
              </a:lnSpc>
              <a:spcAft>
                <a:spcPts val="800"/>
              </a:spcAft>
              <a:buNone/>
            </a:pPr>
            <a:r>
              <a:rPr lang="fa-IR" sz="2400" dirty="0" smtClean="0">
                <a:solidFill>
                  <a:srgbClr val="FFFF00"/>
                </a:solidFill>
                <a:latin typeface="Calibri"/>
                <a:ea typeface="Calibri"/>
                <a:cs typeface="2  Titr" panose="00000700000000000000" pitchFamily="2" charset="-78"/>
              </a:rPr>
              <a:t> </a:t>
            </a:r>
            <a:r>
              <a:rPr lang="fa-IR" sz="2400" dirty="0">
                <a:solidFill>
                  <a:schemeClr val="bg1"/>
                </a:solidFill>
                <a:latin typeface="Calibri"/>
                <a:ea typeface="Calibri"/>
                <a:cs typeface="2  Titr" panose="00000700000000000000" pitchFamily="2" charset="-78"/>
              </a:rPr>
              <a:t>به عبارت دیگر فن برنامه ریزی خطی یکی از مهمترین فنون </a:t>
            </a:r>
            <a:r>
              <a:rPr lang="en-US" sz="2400" dirty="0">
                <a:solidFill>
                  <a:schemeClr val="bg1"/>
                </a:solidFill>
                <a:latin typeface="Calibri"/>
                <a:ea typeface="Calibri"/>
                <a:cs typeface="2  Titr" panose="00000700000000000000" pitchFamily="2" charset="-78"/>
              </a:rPr>
              <a:t>OR</a:t>
            </a:r>
            <a:r>
              <a:rPr lang="fa-IR" sz="2400" dirty="0">
                <a:solidFill>
                  <a:schemeClr val="bg1"/>
                </a:solidFill>
                <a:latin typeface="Calibri"/>
                <a:ea typeface="Calibri"/>
                <a:cs typeface="2  Titr" panose="00000700000000000000" pitchFamily="2" charset="-78"/>
              </a:rPr>
              <a:t> در شرایط تصمیم گیری قطعی (غیر احتمالی) است.</a:t>
            </a:r>
            <a:endParaRPr lang="en-US" sz="2400" dirty="0">
              <a:solidFill>
                <a:schemeClr val="bg1"/>
              </a:solidFill>
              <a:latin typeface="Calibri"/>
              <a:ea typeface="Calibri"/>
              <a:cs typeface="2  Titr" panose="00000700000000000000" pitchFamily="2" charset="-78"/>
            </a:endParaRPr>
          </a:p>
          <a:p>
            <a:pPr marL="137160" indent="0" algn="just">
              <a:lnSpc>
                <a:spcPct val="115000"/>
              </a:lnSpc>
              <a:spcAft>
                <a:spcPts val="800"/>
              </a:spcAft>
              <a:buNone/>
            </a:pPr>
            <a:r>
              <a:rPr lang="fa-IR" sz="2400" dirty="0">
                <a:solidFill>
                  <a:schemeClr val="bg1"/>
                </a:solidFill>
                <a:latin typeface="Calibri"/>
                <a:ea typeface="Calibri"/>
                <a:cs typeface="2  Titr" panose="00000700000000000000" pitchFamily="2" charset="-78"/>
              </a:rPr>
              <a:t>توسعه برنامه ریزی خطی را در زمره مهمترین پیشرفت های علمی اواسط قرن بیستم به حساب می آورند، و باید قبول کرد که این ارزیابی بی مورد نیست. زیرا تاثیر آن در زمینه های مختلف از سال 1950 میلادی تا امروز فوق العاده بارز بوده است. برنامه ریزی خطی ، اکنون دیگر از جمله ابزار های متعارفی است که باعث صرفه جویی هزارها تا میلیونها ریال برای واحد های صنعتی و بازرگانی می شود و استفاده از آن در سایر بخش های جامعه نیز به سرعت رو به گسترش است. در حال حاضر می توان گفت که حدود یک چهارم کل محاسبات علمی که توسط رایانه انجام می گیرد به برنامه ریزی خطی و مشتقات آن مربوط می شود.</a:t>
            </a:r>
            <a:endParaRPr lang="en-US" sz="2400" dirty="0">
              <a:solidFill>
                <a:schemeClr val="bg1"/>
              </a:solidFill>
              <a:latin typeface="Calibri"/>
              <a:ea typeface="Calibri"/>
              <a:cs typeface="2  Titr" panose="00000700000000000000" pitchFamily="2" charset="-78"/>
            </a:endParaRPr>
          </a:p>
          <a:p>
            <a:endParaRPr lang="fa-IR" dirty="0"/>
          </a:p>
        </p:txBody>
      </p:sp>
    </p:spTree>
    <p:extLst>
      <p:ext uri="{BB962C8B-B14F-4D97-AF65-F5344CB8AC3E}">
        <p14:creationId xmlns:p14="http://schemas.microsoft.com/office/powerpoint/2010/main" val="28501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 calcmode="lin" valueType="num">
                                      <p:cBhvr>
                                        <p:cTn id="7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81" dur="500"/>
                                        <p:tgtEl>
                                          <p:spTgt spid="2">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txEl>
                                              <p:pRg st="5" end="5"/>
                                            </p:txEl>
                                          </p:spTgt>
                                        </p:tgtEl>
                                        <p:attrNameLst>
                                          <p:attrName>style.visibility</p:attrName>
                                        </p:attrNameLst>
                                      </p:cBhvr>
                                      <p:to>
                                        <p:strVal val="visible"/>
                                      </p:to>
                                    </p:set>
                                    <p:anim calcmode="lin" valueType="num">
                                      <p:cBhvr>
                                        <p:cTn id="86"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7"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8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11560" y="404664"/>
                <a:ext cx="8172400" cy="5107360"/>
              </a:xfrm>
              <a:prstGeom prst="rect">
                <a:avLst/>
              </a:prstGeom>
            </p:spPr>
            <p:txBody>
              <a:bodyPr wrap="square">
                <a:spAutoFit/>
              </a:bodyPr>
              <a:lstStyle/>
              <a:p>
                <a:pPr algn="just">
                  <a:lnSpc>
                    <a:spcPct val="150000"/>
                  </a:lnSpc>
                  <a:spcAft>
                    <a:spcPts val="800"/>
                  </a:spcAft>
                </a:pPr>
                <a:r>
                  <a:rPr lang="fa-IR" sz="2800" b="1" dirty="0">
                    <a:solidFill>
                      <a:srgbClr val="FF0000"/>
                    </a:solidFill>
                    <a:effectLst>
                      <a:outerShdw blurRad="38100" dist="38100" dir="2700000" algn="tl">
                        <a:srgbClr val="000000">
                          <a:alpha val="43137"/>
                        </a:srgbClr>
                      </a:outerShdw>
                    </a:effectLst>
                    <a:latin typeface="Times New Roman"/>
                    <a:ea typeface="Times New Roman"/>
                    <a:cs typeface="B Nazanin"/>
                  </a:rPr>
                  <a:t>خاصیت 2) </a:t>
                </a:r>
                <a:endParaRPr lang="en-US" sz="2800" dirty="0">
                  <a:solidFill>
                    <a:srgbClr val="FF0000"/>
                  </a:solidFill>
                  <a:effectLst>
                    <a:outerShdw blurRad="38100" dist="38100" dir="2700000" algn="tl">
                      <a:srgbClr val="000000">
                        <a:alpha val="43137"/>
                      </a:srgbClr>
                    </a:outerShdw>
                  </a:effectLst>
                  <a:latin typeface="Calibri"/>
                  <a:ea typeface="Calibri"/>
                  <a:cs typeface="Arial"/>
                </a:endParaRPr>
              </a:p>
              <a:p>
                <a:pPr algn="just">
                  <a:lnSpc>
                    <a:spcPct val="150000"/>
                  </a:lnSpc>
                  <a:spcAft>
                    <a:spcPts val="800"/>
                  </a:spcAft>
                </a:pPr>
                <a:r>
                  <a:rPr lang="fa-IR" sz="2400" b="1" dirty="0">
                    <a:solidFill>
                      <a:srgbClr val="000000"/>
                    </a:solidFill>
                    <a:effectLst>
                      <a:outerShdw blurRad="38100" dist="38100" dir="2700000" algn="tl">
                        <a:srgbClr val="000000">
                          <a:alpha val="43137"/>
                        </a:srgbClr>
                      </a:outerShdw>
                    </a:effectLst>
                    <a:latin typeface="Times New Roman"/>
                    <a:ea typeface="Times New Roman"/>
                    <a:cs typeface="B Nazanin"/>
                  </a:rPr>
                  <a:t>تعداد جواب های گوشه موجه « متناهی» است. در مسئله فوق 4 گوشه موجه وجود دارد، این خاصیت بدیهی به نظر می رسد. برای اینکه متوجه شوید که چرا در حالت کلی تعداد جواب های گوشه موجه متناهی است. یادآوری می کنیم که هر جواب همزمان یک دستگاه </a:t>
                </a:r>
                <a:r>
                  <a:rPr lang="en-US" sz="2400" b="1" dirty="0">
                    <a:solidFill>
                      <a:srgbClr val="000000"/>
                    </a:solidFill>
                    <a:effectLst>
                      <a:outerShdw blurRad="38100" dist="38100" dir="2700000" algn="tl">
                        <a:srgbClr val="000000">
                          <a:alpha val="43137"/>
                        </a:srgbClr>
                      </a:outerShdw>
                    </a:effectLst>
                    <a:latin typeface="Times New Roman"/>
                    <a:ea typeface="Times New Roman"/>
                    <a:cs typeface="B Nazanin"/>
                  </a:rPr>
                  <a:t>n</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B Nazanin"/>
                  </a:rPr>
                  <a:t> معادله ای است که از بین (</a:t>
                </a:r>
                <a:r>
                  <a:rPr lang="en-US" sz="2400" b="1" dirty="0">
                    <a:solidFill>
                      <a:srgbClr val="000000"/>
                    </a:solidFill>
                    <a:effectLst>
                      <a:outerShdw blurRad="38100" dist="38100" dir="2700000" algn="tl">
                        <a:srgbClr val="000000">
                          <a:alpha val="43137"/>
                        </a:srgbClr>
                      </a:outerShdw>
                    </a:effectLst>
                    <a:latin typeface="Times New Roman"/>
                    <a:ea typeface="Times New Roman"/>
                    <a:cs typeface="B Nazanin"/>
                  </a:rPr>
                  <a:t>m + n</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B Nazanin"/>
                  </a:rPr>
                  <a:t>)</a:t>
                </a:r>
                <a:r>
                  <a:rPr lang="fa-IR" sz="2400" b="1" dirty="0">
                    <a:solidFill>
                      <a:srgbClr val="000000"/>
                    </a:solidFill>
                    <a:effectLst>
                      <a:outerShdw blurRad="38100" dist="38100" dir="2700000" algn="tl">
                        <a:srgbClr val="000000">
                          <a:alpha val="43137"/>
                        </a:srgbClr>
                      </a:outerShdw>
                    </a:effectLst>
                    <a:latin typeface="Calibri"/>
                    <a:ea typeface="Times New Roman"/>
                  </a:rPr>
                  <a:t> </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B Nazanin"/>
                  </a:rPr>
                  <a:t>معادله محدودیت انتخاب شده است. تعداد ترکیبات مختلف </a:t>
                </a:r>
                <a:r>
                  <a:rPr lang="en-US" sz="2400" b="1" dirty="0">
                    <a:solidFill>
                      <a:srgbClr val="000000"/>
                    </a:solidFill>
                    <a:effectLst>
                      <a:outerShdw blurRad="38100" dist="38100" dir="2700000" algn="tl">
                        <a:srgbClr val="000000">
                          <a:alpha val="43137"/>
                        </a:srgbClr>
                      </a:outerShdw>
                    </a:effectLst>
                    <a:latin typeface="Times New Roman"/>
                    <a:ea typeface="Times New Roman"/>
                    <a:cs typeface="B Nazanin"/>
                  </a:rPr>
                  <a:t>n </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B Nazanin"/>
                  </a:rPr>
                  <a:t> معادله از میان </a:t>
                </a:r>
                <a:r>
                  <a:rPr lang="en-US" sz="2400" b="1" dirty="0">
                    <a:solidFill>
                      <a:srgbClr val="000000"/>
                    </a:solidFill>
                    <a:effectLst>
                      <a:outerShdw blurRad="38100" dist="38100" dir="2700000" algn="tl">
                        <a:srgbClr val="000000">
                          <a:alpha val="43137"/>
                        </a:srgbClr>
                      </a:outerShdw>
                    </a:effectLst>
                    <a:latin typeface="Times New Roman"/>
                    <a:ea typeface="Times New Roman"/>
                    <a:cs typeface="B Nazanin"/>
                  </a:rPr>
                  <a:t>( m + n )</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B Nazanin"/>
                  </a:rPr>
                  <a:t> معادله موجود برابر با </a:t>
                </a:r>
                <a:r>
                  <a:rPr lang="fa-IR" sz="2400" b="1" dirty="0">
                    <a:solidFill>
                      <a:srgbClr val="000000"/>
                    </a:solidFill>
                    <a:effectLst>
                      <a:outerShdw blurRad="38100" dist="38100" dir="2700000" algn="tl">
                        <a:srgbClr val="000000">
                          <a:alpha val="43137"/>
                        </a:srgbClr>
                      </a:outerShdw>
                    </a:effectLst>
                    <a:latin typeface="Calibri"/>
                    <a:ea typeface="Times New Roman"/>
                  </a:rPr>
                  <a:t> </a:t>
                </a:r>
                <a:endParaRPr lang="en-US" sz="2400" dirty="0">
                  <a:effectLst>
                    <a:outerShdw blurRad="38100" dist="38100" dir="2700000" algn="tl">
                      <a:srgbClr val="000000">
                        <a:alpha val="43137"/>
                      </a:srgbClr>
                    </a:outerShdw>
                  </a:effectLst>
                  <a:latin typeface="Calibri"/>
                  <a:ea typeface="Calibri"/>
                  <a:cs typeface="Arial"/>
                </a:endParaRPr>
              </a:p>
              <a:p>
                <a:pPr algn="just">
                  <a:lnSpc>
                    <a:spcPct val="115000"/>
                  </a:lnSpc>
                  <a:spcAft>
                    <a:spcPts val="800"/>
                  </a:spcAft>
                </a:pPr>
                <a14:m>
                  <m:oMathPara xmlns:m="http://schemas.openxmlformats.org/officeDocument/2006/math">
                    <m:oMathParaPr>
                      <m:jc m:val="left"/>
                    </m:oMathParaPr>
                    <m:oMath xmlns:m="http://schemas.openxmlformats.org/officeDocument/2006/math">
                      <m:f>
                        <m:fPr>
                          <m:ctrlPr>
                            <a:rPr lang="en-US" sz="2000" b="1" i="1" smtClean="0">
                              <a:solidFill>
                                <a:srgbClr val="FF0000"/>
                              </a:solidFill>
                              <a:effectLst>
                                <a:outerShdw blurRad="38100" dist="38100" dir="2700000" algn="tl">
                                  <a:srgbClr val="000000">
                                    <a:alpha val="43137"/>
                                  </a:srgbClr>
                                </a:outerShdw>
                              </a:effectLst>
                              <a:latin typeface="Cambria Math"/>
                              <a:ea typeface="Times New Roman"/>
                              <a:cs typeface="B Nazanin"/>
                            </a:rPr>
                          </m:ctrlPr>
                        </m:fPr>
                        <m:num>
                          <m:d>
                            <m:dPr>
                              <m:ctrlP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ctrlPr>
                            </m:dPr>
                            <m:e>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𝒎</m:t>
                              </m:r>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m:t>
                              </m:r>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𝒏</m:t>
                              </m:r>
                            </m:e>
                          </m:d>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m:t>
                          </m:r>
                        </m:num>
                        <m:den>
                          <m:d>
                            <m:dPr>
                              <m:ctrlP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ctrlPr>
                            </m:dPr>
                            <m:e>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𝒎</m:t>
                              </m:r>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 !</m:t>
                              </m:r>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𝒏</m:t>
                              </m:r>
                              <m:r>
                                <a:rPr lang="en-US" sz="2000" b="1" i="1">
                                  <a:solidFill>
                                    <a:srgbClr val="FF0000"/>
                                  </a:solidFill>
                                  <a:effectLst>
                                    <a:outerShdw blurRad="38100" dist="38100" dir="2700000" algn="tl">
                                      <a:srgbClr val="000000">
                                        <a:alpha val="43137"/>
                                      </a:srgbClr>
                                    </a:outerShdw>
                                  </a:effectLst>
                                  <a:latin typeface="Cambria Math"/>
                                  <a:ea typeface="Times New Roman"/>
                                  <a:cs typeface="B Nazanin"/>
                                </a:rPr>
                                <m:t>!</m:t>
                              </m:r>
                            </m:e>
                          </m:d>
                        </m:den>
                      </m:f>
                    </m:oMath>
                  </m:oMathPara>
                </a14:m>
                <a:endParaRPr lang="en-US" sz="1600" dirty="0">
                  <a:solidFill>
                    <a:srgbClr val="FF0000"/>
                  </a:solidFill>
                  <a:effectLst/>
                  <a:latin typeface="Calibri"/>
                  <a:ea typeface="Calibri"/>
                  <a:cs typeface="2  Titr"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611560" y="404664"/>
                <a:ext cx="8172400" cy="5107360"/>
              </a:xfrm>
              <a:prstGeom prst="rect">
                <a:avLst/>
              </a:prstGeom>
              <a:blipFill rotWithShape="1">
                <a:blip r:embed="rId2"/>
                <a:stretch>
                  <a:fillRect l="-2163" r="-1864"/>
                </a:stretch>
              </a:blipFill>
            </p:spPr>
            <p:txBody>
              <a:bodyPr/>
              <a:lstStyle/>
              <a:p>
                <a:r>
                  <a:rPr lang="fa-IR">
                    <a:noFill/>
                  </a:rPr>
                  <a:t> </a:t>
                </a:r>
              </a:p>
            </p:txBody>
          </p:sp>
        </mc:Fallback>
      </mc:AlternateContent>
    </p:spTree>
    <p:extLst>
      <p:ext uri="{BB962C8B-B14F-4D97-AF65-F5344CB8AC3E}">
        <p14:creationId xmlns:p14="http://schemas.microsoft.com/office/powerpoint/2010/main" val="4201963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11560" y="426202"/>
                <a:ext cx="8028384" cy="4796698"/>
              </a:xfrm>
              <a:prstGeom prst="rect">
                <a:avLst/>
              </a:prstGeom>
            </p:spPr>
            <p:txBody>
              <a:bodyPr wrap="square">
                <a:spAutoFit/>
              </a:bodyPr>
              <a:lstStyle/>
              <a:p>
                <a:pPr algn="just">
                  <a:lnSpc>
                    <a:spcPct val="250000"/>
                  </a:lnSpc>
                </a:pPr>
                <a:r>
                  <a:rPr lang="fa-IR" b="1" dirty="0"/>
                  <a:t> </a:t>
                </a:r>
                <a:r>
                  <a:rPr lang="fa-IR" sz="2000" dirty="0" smtClean="0">
                    <a:solidFill>
                      <a:schemeClr val="bg1"/>
                    </a:solidFill>
                    <a:effectLst>
                      <a:outerShdw blurRad="38100" dist="38100" dir="2700000" algn="tl">
                        <a:srgbClr val="000000">
                          <a:alpha val="43137"/>
                        </a:srgbClr>
                      </a:outerShdw>
                    </a:effectLst>
                    <a:cs typeface="2  Titr" pitchFamily="2" charset="-78"/>
                  </a:rPr>
                  <a:t>که عددی قابل شمارش است. ( تعداد متغیر های تصمیم تا(</a:t>
                </a:r>
                <a:r>
                  <a:rPr lang="en-US" sz="2000" dirty="0" err="1">
                    <a:solidFill>
                      <a:schemeClr val="bg1"/>
                    </a:solidFill>
                    <a:effectLst>
                      <a:outerShdw blurRad="38100" dist="38100" dir="2700000" algn="tl">
                        <a:srgbClr val="000000">
                          <a:alpha val="43137"/>
                        </a:srgbClr>
                      </a:outerShdw>
                    </a:effectLst>
                    <a:cs typeface="2  Titr" pitchFamily="2" charset="-78"/>
                  </a:rPr>
                  <a:t>X</a:t>
                </a:r>
                <a:r>
                  <a:rPr lang="en-US" sz="2000" baseline="-25000" dirty="0" err="1">
                    <a:solidFill>
                      <a:schemeClr val="bg1"/>
                    </a:solidFill>
                    <a:effectLst>
                      <a:outerShdw blurRad="38100" dist="38100" dir="2700000" algn="tl">
                        <a:srgbClr val="000000">
                          <a:alpha val="43137"/>
                        </a:srgbClr>
                      </a:outerShdw>
                    </a:effectLst>
                    <a:cs typeface="2  Titr" pitchFamily="2" charset="-78"/>
                  </a:rPr>
                  <a:t>j</a:t>
                </a:r>
                <a:r>
                  <a:rPr lang="fa-IR" sz="2000" dirty="0">
                    <a:solidFill>
                      <a:schemeClr val="bg1"/>
                    </a:solidFill>
                    <a:effectLst>
                      <a:outerShdw blurRad="38100" dist="38100" dir="2700000" algn="tl">
                        <a:srgbClr val="000000">
                          <a:alpha val="43137"/>
                        </a:srgbClr>
                      </a:outerShdw>
                    </a:effectLst>
                    <a:cs typeface="2  Titr" pitchFamily="2" charset="-78"/>
                  </a:rPr>
                  <a:t>) مساوی </a:t>
                </a:r>
                <a:r>
                  <a:rPr lang="en-US" sz="2000" dirty="0">
                    <a:solidFill>
                      <a:schemeClr val="bg1"/>
                    </a:solidFill>
                    <a:effectLst>
                      <a:outerShdw blurRad="38100" dist="38100" dir="2700000" algn="tl">
                        <a:srgbClr val="000000">
                          <a:alpha val="43137"/>
                        </a:srgbClr>
                      </a:outerShdw>
                    </a:effectLst>
                    <a:cs typeface="2  Titr" pitchFamily="2" charset="-78"/>
                  </a:rPr>
                  <a:t>n</a:t>
                </a:r>
                <a:r>
                  <a:rPr lang="fa-IR" sz="2000" dirty="0">
                    <a:solidFill>
                      <a:schemeClr val="bg1"/>
                    </a:solidFill>
                    <a:effectLst>
                      <a:outerShdw blurRad="38100" dist="38100" dir="2700000" algn="tl">
                        <a:srgbClr val="000000">
                          <a:alpha val="43137"/>
                        </a:srgbClr>
                      </a:outerShdw>
                    </a:effectLst>
                    <a:cs typeface="2  Titr" pitchFamily="2" charset="-78"/>
                  </a:rPr>
                  <a:t> تا و تعداد محدودیت های کارکردی مدل مساوی با </a:t>
                </a:r>
                <a:r>
                  <a:rPr lang="en-US" sz="2000" dirty="0">
                    <a:solidFill>
                      <a:schemeClr val="bg1"/>
                    </a:solidFill>
                    <a:effectLst>
                      <a:outerShdw blurRad="38100" dist="38100" dir="2700000" algn="tl">
                        <a:srgbClr val="000000">
                          <a:alpha val="43137"/>
                        </a:srgbClr>
                      </a:outerShdw>
                    </a:effectLst>
                    <a:cs typeface="2  Titr" pitchFamily="2" charset="-78"/>
                  </a:rPr>
                  <a:t>m</a:t>
                </a:r>
                <a:r>
                  <a:rPr lang="fa-IR" sz="2000" dirty="0">
                    <a:solidFill>
                      <a:schemeClr val="bg1"/>
                    </a:solidFill>
                    <a:effectLst>
                      <a:outerShdw blurRad="38100" dist="38100" dir="2700000" algn="tl">
                        <a:srgbClr val="000000">
                          <a:alpha val="43137"/>
                        </a:srgbClr>
                      </a:outerShdw>
                    </a:effectLst>
                    <a:cs typeface="2  Titr" pitchFamily="2" charset="-78"/>
                  </a:rPr>
                  <a:t> می باشد). البته این عدد در حقیقت « حداکثر» تعداد جواب های گوشه موجه را نشان می دهد. </a:t>
                </a:r>
                <a:endParaRPr lang="en-US" sz="2000" dirty="0">
                  <a:solidFill>
                    <a:schemeClr val="bg1"/>
                  </a:solidFill>
                  <a:effectLst>
                    <a:outerShdw blurRad="38100" dist="38100" dir="2700000" algn="tl">
                      <a:srgbClr val="000000">
                        <a:alpha val="43137"/>
                      </a:srgbClr>
                    </a:outerShdw>
                  </a:effectLst>
                  <a:cs typeface="2  Titr" pitchFamily="2" charset="-78"/>
                </a:endParaRPr>
              </a:p>
              <a:p>
                <a:pPr algn="l">
                  <a:lnSpc>
                    <a:spcPct val="150000"/>
                  </a:lnSpc>
                </a:pPr>
                <a:r>
                  <a:rPr lang="en-US" dirty="0" smtClean="0">
                    <a:solidFill>
                      <a:srgbClr val="FF0000"/>
                    </a:solidFill>
                    <a:effectLst>
                      <a:outerShdw blurRad="38100" dist="38100" dir="2700000" algn="tl">
                        <a:srgbClr val="000000">
                          <a:alpha val="43137"/>
                        </a:srgbClr>
                      </a:outerShdw>
                    </a:effectLst>
                    <a:cs typeface="2  Titr" pitchFamily="2" charset="-78"/>
                  </a:rPr>
                  <a:t>Max Z =  40 X</a:t>
                </a:r>
                <a:r>
                  <a:rPr lang="en-US" baseline="-25000" dirty="0">
                    <a:solidFill>
                      <a:srgbClr val="FF0000"/>
                    </a:solidFill>
                    <a:effectLst>
                      <a:outerShdw blurRad="38100" dist="38100" dir="2700000" algn="tl">
                        <a:srgbClr val="000000">
                          <a:alpha val="43137"/>
                        </a:srgbClr>
                      </a:outerShdw>
                    </a:effectLst>
                    <a:cs typeface="2  Titr" pitchFamily="2" charset="-78"/>
                  </a:rPr>
                  <a:t>1</a:t>
                </a:r>
                <a:r>
                  <a:rPr lang="en-US" dirty="0">
                    <a:solidFill>
                      <a:srgbClr val="FF0000"/>
                    </a:solidFill>
                    <a:effectLst>
                      <a:outerShdw blurRad="38100" dist="38100" dir="2700000" algn="tl">
                        <a:srgbClr val="000000">
                          <a:alpha val="43137"/>
                        </a:srgbClr>
                      </a:outerShdw>
                    </a:effectLst>
                    <a:cs typeface="2  Titr" pitchFamily="2" charset="-78"/>
                  </a:rPr>
                  <a:t> + 50 X</a:t>
                </a:r>
                <a:r>
                  <a:rPr lang="en-US" baseline="-25000" dirty="0">
                    <a:solidFill>
                      <a:srgbClr val="FF0000"/>
                    </a:solidFill>
                    <a:effectLst>
                      <a:outerShdw blurRad="38100" dist="38100" dir="2700000" algn="tl">
                        <a:srgbClr val="000000">
                          <a:alpha val="43137"/>
                        </a:srgbClr>
                      </a:outerShdw>
                    </a:effectLst>
                    <a:cs typeface="2  Titr" pitchFamily="2" charset="-78"/>
                  </a:rPr>
                  <a:t>2</a:t>
                </a:r>
                <a:r>
                  <a:rPr lang="en-US" dirty="0">
                    <a:solidFill>
                      <a:srgbClr val="FF0000"/>
                    </a:solidFill>
                    <a:effectLst>
                      <a:outerShdw blurRad="38100" dist="38100" dir="2700000" algn="tl">
                        <a:srgbClr val="000000">
                          <a:alpha val="43137"/>
                        </a:srgbClr>
                      </a:outerShdw>
                    </a:effectLst>
                    <a:cs typeface="2  Titr" pitchFamily="2" charset="-78"/>
                  </a:rPr>
                  <a:t> </a:t>
                </a:r>
              </a:p>
              <a:p>
                <a:pPr algn="l">
                  <a:lnSpc>
                    <a:spcPct val="150000"/>
                  </a:lnSpc>
                </a:pPr>
                <a:r>
                  <a:rPr lang="en-US" dirty="0">
                    <a:solidFill>
                      <a:srgbClr val="FF0000"/>
                    </a:solidFill>
                    <a:effectLst>
                      <a:outerShdw blurRad="38100" dist="38100" dir="2700000" algn="tl">
                        <a:srgbClr val="000000">
                          <a:alpha val="43137"/>
                        </a:srgbClr>
                      </a:outerShdw>
                    </a:effectLst>
                    <a:cs typeface="2  Titr" pitchFamily="2" charset="-78"/>
                  </a:rPr>
                  <a:t>S.t:</a:t>
                </a:r>
              </a:p>
              <a:p>
                <a:pPr algn="l">
                  <a:lnSpc>
                    <a:spcPct val="150000"/>
                  </a:lnSpc>
                </a:pPr>
                <a:r>
                  <a:rPr lang="en-US" dirty="0">
                    <a:solidFill>
                      <a:srgbClr val="FF0000"/>
                    </a:solidFill>
                    <a:effectLst>
                      <a:outerShdw blurRad="38100" dist="38100" dir="2700000" algn="tl">
                        <a:srgbClr val="000000">
                          <a:alpha val="43137"/>
                        </a:srgbClr>
                      </a:outerShdw>
                    </a:effectLst>
                    <a:cs typeface="2  Titr" pitchFamily="2" charset="-78"/>
                  </a:rPr>
                  <a:t>40                          </a:t>
                </a:r>
                <a:r>
                  <a:rPr lang="fa-IR" dirty="0">
                    <a:solidFill>
                      <a:srgbClr val="FF0000"/>
                    </a:solidFill>
                    <a:effectLst>
                      <a:outerShdw blurRad="38100" dist="38100" dir="2700000" algn="tl">
                        <a:srgbClr val="000000">
                          <a:alpha val="43137"/>
                        </a:srgbClr>
                      </a:outerShdw>
                    </a:effectLst>
                    <a:cs typeface="2  Titr" pitchFamily="2" charset="-78"/>
                  </a:rPr>
                  <a:t>   </a:t>
                </a:r>
                <a14:m>
                  <m:oMath xmlns:m="http://schemas.openxmlformats.org/officeDocument/2006/math">
                    <m:r>
                      <a:rPr lang="fa-IR" b="0">
                        <a:solidFill>
                          <a:srgbClr val="FF0000"/>
                        </a:solidFill>
                        <a:effectLst>
                          <a:outerShdw blurRad="38100" dist="38100" dir="2700000" algn="tl">
                            <a:srgbClr val="000000">
                              <a:alpha val="43137"/>
                            </a:srgbClr>
                          </a:outerShdw>
                        </a:effectLst>
                        <a:latin typeface="Cambria Math"/>
                      </a:rPr>
                      <m:t> ≤</m:t>
                    </m:r>
                  </m:oMath>
                </a14:m>
                <a:r>
                  <a:rPr lang="fa-IR" dirty="0">
                    <a:solidFill>
                      <a:srgbClr val="FF0000"/>
                    </a:solidFill>
                    <a:effectLst>
                      <a:outerShdw blurRad="38100" dist="38100" dir="2700000" algn="tl">
                        <a:srgbClr val="000000">
                          <a:alpha val="43137"/>
                        </a:srgbClr>
                      </a:outerShdw>
                    </a:effectLst>
                    <a:cs typeface="2  Titr" pitchFamily="2" charset="-78"/>
                  </a:rPr>
                  <a:t>  </a:t>
                </a:r>
                <a:r>
                  <a:rPr lang="en-US" dirty="0">
                    <a:solidFill>
                      <a:srgbClr val="FF0000"/>
                    </a:solidFill>
                    <a:effectLst>
                      <a:outerShdw blurRad="38100" dist="38100" dir="2700000" algn="tl">
                        <a:srgbClr val="000000">
                          <a:alpha val="43137"/>
                        </a:srgbClr>
                      </a:outerShdw>
                    </a:effectLst>
                    <a:cs typeface="2  Titr" pitchFamily="2" charset="-78"/>
                  </a:rPr>
                  <a:t>  X</a:t>
                </a:r>
                <a:r>
                  <a:rPr lang="en-US" baseline="-25000" dirty="0">
                    <a:solidFill>
                      <a:srgbClr val="FF0000"/>
                    </a:solidFill>
                    <a:effectLst>
                      <a:outerShdw blurRad="38100" dist="38100" dir="2700000" algn="tl">
                        <a:srgbClr val="000000">
                          <a:alpha val="43137"/>
                        </a:srgbClr>
                      </a:outerShdw>
                    </a:effectLst>
                    <a:cs typeface="2  Titr" pitchFamily="2" charset="-78"/>
                  </a:rPr>
                  <a:t>1</a:t>
                </a:r>
                <a:r>
                  <a:rPr lang="en-US" dirty="0">
                    <a:solidFill>
                      <a:srgbClr val="FF0000"/>
                    </a:solidFill>
                    <a:effectLst>
                      <a:outerShdw blurRad="38100" dist="38100" dir="2700000" algn="tl">
                        <a:srgbClr val="000000">
                          <a:alpha val="43137"/>
                        </a:srgbClr>
                      </a:outerShdw>
                    </a:effectLst>
                    <a:cs typeface="2  Titr" pitchFamily="2" charset="-78"/>
                  </a:rPr>
                  <a:t> + 2 X</a:t>
                </a:r>
                <a:r>
                  <a:rPr lang="en-US" baseline="-25000" dirty="0">
                    <a:solidFill>
                      <a:srgbClr val="FF0000"/>
                    </a:solidFill>
                    <a:effectLst>
                      <a:outerShdw blurRad="38100" dist="38100" dir="2700000" algn="tl">
                        <a:srgbClr val="000000">
                          <a:alpha val="43137"/>
                        </a:srgbClr>
                      </a:outerShdw>
                    </a:effectLst>
                    <a:cs typeface="2  Titr" pitchFamily="2" charset="-78"/>
                  </a:rPr>
                  <a:t>2</a:t>
                </a:r>
                <a:endParaRPr lang="en-US" dirty="0">
                  <a:solidFill>
                    <a:srgbClr val="FF0000"/>
                  </a:solidFill>
                  <a:effectLst>
                    <a:outerShdw blurRad="38100" dist="38100" dir="2700000" algn="tl">
                      <a:srgbClr val="000000">
                        <a:alpha val="43137"/>
                      </a:srgbClr>
                    </a:outerShdw>
                  </a:effectLst>
                  <a:cs typeface="2  Titr" pitchFamily="2" charset="-78"/>
                </a:endParaRPr>
              </a:p>
              <a:p>
                <a:pPr algn="l">
                  <a:lnSpc>
                    <a:spcPct val="150000"/>
                  </a:lnSpc>
                </a:pPr>
                <a:r>
                  <a:rPr lang="en-US" dirty="0">
                    <a:solidFill>
                      <a:srgbClr val="FF0000"/>
                    </a:solidFill>
                    <a:effectLst>
                      <a:outerShdw blurRad="38100" dist="38100" dir="2700000" algn="tl">
                        <a:srgbClr val="000000">
                          <a:alpha val="43137"/>
                        </a:srgbClr>
                      </a:outerShdw>
                    </a:effectLst>
                    <a:cs typeface="2  Titr" pitchFamily="2" charset="-78"/>
                  </a:rPr>
                  <a:t>120              </a:t>
                </a:r>
                <a:r>
                  <a:rPr lang="en-US" dirty="0" smtClean="0">
                    <a:solidFill>
                      <a:srgbClr val="FF0000"/>
                    </a:solidFill>
                    <a:effectLst>
                      <a:outerShdw blurRad="38100" dist="38100" dir="2700000" algn="tl">
                        <a:srgbClr val="000000">
                          <a:alpha val="43137"/>
                        </a:srgbClr>
                      </a:outerShdw>
                    </a:effectLst>
                    <a:cs typeface="2  Titr" pitchFamily="2" charset="-78"/>
                  </a:rPr>
                  <a:t>    </a:t>
                </a:r>
                <a:r>
                  <a:rPr lang="fa-IR" dirty="0" smtClean="0">
                    <a:solidFill>
                      <a:srgbClr val="FF0000"/>
                    </a:solidFill>
                    <a:effectLst>
                      <a:outerShdw blurRad="38100" dist="38100" dir="2700000" algn="tl">
                        <a:srgbClr val="000000">
                          <a:alpha val="43137"/>
                        </a:srgbClr>
                      </a:outerShdw>
                    </a:effectLst>
                    <a:cs typeface="2  Titr" pitchFamily="2" charset="-78"/>
                  </a:rPr>
                  <a:t>  </a:t>
                </a:r>
                <a:r>
                  <a:rPr lang="en-US" dirty="0" smtClean="0">
                    <a:solidFill>
                      <a:srgbClr val="FF0000"/>
                    </a:solidFill>
                    <a:effectLst>
                      <a:outerShdw blurRad="38100" dist="38100" dir="2700000" algn="tl">
                        <a:srgbClr val="000000">
                          <a:alpha val="43137"/>
                        </a:srgbClr>
                      </a:outerShdw>
                    </a:effectLst>
                    <a:cs typeface="2  Titr" pitchFamily="2" charset="-78"/>
                  </a:rPr>
                  <a:t>  </a:t>
                </a:r>
                <a:r>
                  <a:rPr lang="en-US" dirty="0">
                    <a:solidFill>
                      <a:srgbClr val="FF0000"/>
                    </a:solidFill>
                    <a:effectLst>
                      <a:outerShdw blurRad="38100" dist="38100" dir="2700000" algn="tl">
                        <a:srgbClr val="000000">
                          <a:alpha val="43137"/>
                        </a:srgbClr>
                      </a:outerShdw>
                    </a:effectLst>
                    <a:cs typeface="2  Titr" pitchFamily="2" charset="-78"/>
                  </a:rPr>
                  <a:t>4 X</a:t>
                </a:r>
                <a:r>
                  <a:rPr lang="en-US" baseline="-25000" dirty="0">
                    <a:solidFill>
                      <a:srgbClr val="FF0000"/>
                    </a:solidFill>
                    <a:effectLst>
                      <a:outerShdw blurRad="38100" dist="38100" dir="2700000" algn="tl">
                        <a:srgbClr val="000000">
                          <a:alpha val="43137"/>
                        </a:srgbClr>
                      </a:outerShdw>
                    </a:effectLst>
                    <a:cs typeface="2  Titr" pitchFamily="2" charset="-78"/>
                  </a:rPr>
                  <a:t>1</a:t>
                </a:r>
                <a:r>
                  <a:rPr lang="en-US" dirty="0">
                    <a:solidFill>
                      <a:srgbClr val="FF0000"/>
                    </a:solidFill>
                    <a:effectLst>
                      <a:outerShdw blurRad="38100" dist="38100" dir="2700000" algn="tl">
                        <a:srgbClr val="000000">
                          <a:alpha val="43137"/>
                        </a:srgbClr>
                      </a:outerShdw>
                    </a:effectLst>
                    <a:cs typeface="2  Titr" pitchFamily="2" charset="-78"/>
                  </a:rPr>
                  <a:t> + 3 X</a:t>
                </a:r>
                <a:r>
                  <a:rPr lang="en-US" baseline="-25000" dirty="0">
                    <a:solidFill>
                      <a:srgbClr val="FF0000"/>
                    </a:solidFill>
                    <a:effectLst>
                      <a:outerShdw blurRad="38100" dist="38100" dir="2700000" algn="tl">
                        <a:srgbClr val="000000">
                          <a:alpha val="43137"/>
                        </a:srgbClr>
                      </a:outerShdw>
                    </a:effectLst>
                    <a:cs typeface="2  Titr" pitchFamily="2" charset="-78"/>
                  </a:rPr>
                  <a:t>2     </a:t>
                </a:r>
                <a14:m>
                  <m:oMath xmlns:m="http://schemas.openxmlformats.org/officeDocument/2006/math">
                    <m:r>
                      <a:rPr lang="fa-IR" b="0" baseline="-25000">
                        <a:solidFill>
                          <a:srgbClr val="FF0000"/>
                        </a:solidFill>
                        <a:effectLst>
                          <a:outerShdw blurRad="38100" dist="38100" dir="2700000" algn="tl">
                            <a:srgbClr val="000000">
                              <a:alpha val="43137"/>
                            </a:srgbClr>
                          </a:outerShdw>
                        </a:effectLst>
                        <a:latin typeface="Cambria Math"/>
                      </a:rPr>
                      <m:t>≤</m:t>
                    </m:r>
                  </m:oMath>
                </a14:m>
                <a:endParaRPr lang="en-US" dirty="0">
                  <a:solidFill>
                    <a:srgbClr val="FF0000"/>
                  </a:solidFill>
                  <a:effectLst>
                    <a:outerShdw blurRad="38100" dist="38100" dir="2700000" algn="tl">
                      <a:srgbClr val="000000">
                        <a:alpha val="43137"/>
                      </a:srgbClr>
                    </a:outerShdw>
                  </a:effectLst>
                  <a:cs typeface="2  Titr" pitchFamily="2" charset="-78"/>
                </a:endParaRPr>
              </a:p>
              <a:p>
                <a:pPr algn="l">
                  <a:lnSpc>
                    <a:spcPct val="115000"/>
                  </a:lnSpc>
                  <a:tabLst>
                    <a:tab pos="2781935" algn="l"/>
                    <a:tab pos="4765675" algn="l"/>
                  </a:tabLst>
                </a:pPr>
                <a:r>
                  <a:rPr lang="en-US" b="1" dirty="0" smtClean="0">
                    <a:solidFill>
                      <a:srgbClr val="FF0000"/>
                    </a:solidFill>
                    <a:effectLst>
                      <a:outerShdw blurRad="38100" dist="38100" dir="2700000" algn="tl">
                        <a:srgbClr val="000000">
                          <a:alpha val="43137"/>
                        </a:srgbClr>
                      </a:outerShdw>
                    </a:effectLst>
                    <a:latin typeface="Calibri"/>
                    <a:ea typeface="Calibri"/>
                    <a:cs typeface="B Nazanin"/>
                  </a:rPr>
                  <a:t>X</a:t>
                </a:r>
                <a:r>
                  <a:rPr lang="en-US" b="1" baseline="-25000" dirty="0">
                    <a:solidFill>
                      <a:srgbClr val="FF0000"/>
                    </a:solidFill>
                    <a:effectLst>
                      <a:outerShdw blurRad="38100" dist="38100" dir="2700000" algn="tl">
                        <a:srgbClr val="000000">
                          <a:alpha val="43137"/>
                        </a:srgbClr>
                      </a:outerShdw>
                    </a:effectLst>
                    <a:latin typeface="Calibri"/>
                    <a:ea typeface="Calibri"/>
                    <a:cs typeface="B Nazanin"/>
                  </a:rPr>
                  <a:t>1 </a:t>
                </a:r>
                <a:r>
                  <a:rPr lang="en-US" b="1" dirty="0">
                    <a:solidFill>
                      <a:srgbClr val="FF0000"/>
                    </a:solidFill>
                    <a:effectLst>
                      <a:outerShdw blurRad="38100" dist="38100" dir="2700000" algn="tl">
                        <a:srgbClr val="000000">
                          <a:alpha val="43137"/>
                        </a:srgbClr>
                      </a:outerShdw>
                    </a:effectLst>
                    <a:latin typeface="Calibri"/>
                    <a:ea typeface="Calibri"/>
                    <a:cs typeface="B Nazanin"/>
                  </a:rPr>
                  <a:t>, </a:t>
                </a:r>
                <a:r>
                  <a:rPr lang="en-US" b="1" dirty="0" smtClean="0">
                    <a:solidFill>
                      <a:srgbClr val="FF0000"/>
                    </a:solidFill>
                    <a:effectLst>
                      <a:outerShdw blurRad="38100" dist="38100" dir="2700000" algn="tl">
                        <a:srgbClr val="000000">
                          <a:alpha val="43137"/>
                        </a:srgbClr>
                      </a:outerShdw>
                    </a:effectLst>
                    <a:latin typeface="Calibri"/>
                    <a:ea typeface="Calibri"/>
                    <a:cs typeface="B Nazanin"/>
                  </a:rPr>
                  <a:t>X</a:t>
                </a:r>
                <a:r>
                  <a:rPr lang="en-US" b="1" baseline="-25000" dirty="0" smtClean="0">
                    <a:solidFill>
                      <a:srgbClr val="FF0000"/>
                    </a:solidFill>
                    <a:effectLst>
                      <a:outerShdw blurRad="38100" dist="38100" dir="2700000" algn="tl">
                        <a:srgbClr val="000000">
                          <a:alpha val="43137"/>
                        </a:srgbClr>
                      </a:outerShdw>
                    </a:effectLst>
                    <a:latin typeface="Calibri"/>
                    <a:ea typeface="Calibri"/>
                    <a:cs typeface="B Nazanin"/>
                  </a:rPr>
                  <a:t>2  </a:t>
                </a:r>
                <a14:m>
                  <m:oMath xmlns:m="http://schemas.openxmlformats.org/officeDocument/2006/math">
                    <m:r>
                      <a:rPr lang="fa-IR" baseline="-25000">
                        <a:solidFill>
                          <a:srgbClr val="FF0000"/>
                        </a:solidFill>
                        <a:effectLst>
                          <a:outerShdw blurRad="38100" dist="38100" dir="2700000" algn="tl">
                            <a:srgbClr val="000000">
                              <a:alpha val="43137"/>
                            </a:srgbClr>
                          </a:outerShdw>
                        </a:effectLst>
                        <a:latin typeface="Cambria Math"/>
                        <a:ea typeface="Calibri"/>
                      </a:rPr>
                      <m:t>≥</m:t>
                    </m:r>
                  </m:oMath>
                </a14:m>
                <a:r>
                  <a:rPr lang="en-US" b="1" baseline="-25000" dirty="0">
                    <a:solidFill>
                      <a:srgbClr val="FF0000"/>
                    </a:solidFill>
                    <a:effectLst>
                      <a:outerShdw blurRad="38100" dist="38100" dir="2700000" algn="tl">
                        <a:srgbClr val="000000">
                          <a:alpha val="43137"/>
                        </a:srgbClr>
                      </a:outerShdw>
                    </a:effectLst>
                    <a:latin typeface="Calibri"/>
                    <a:ea typeface="Calibri"/>
                    <a:cs typeface="B Nazanin"/>
                  </a:rPr>
                  <a:t> </a:t>
                </a:r>
                <a:r>
                  <a:rPr lang="en-US" b="1" baseline="-25000" dirty="0" smtClean="0">
                    <a:solidFill>
                      <a:srgbClr val="FF0000"/>
                    </a:solidFill>
                    <a:effectLst>
                      <a:outerShdw blurRad="38100" dist="38100" dir="2700000" algn="tl">
                        <a:srgbClr val="000000">
                          <a:alpha val="43137"/>
                        </a:srgbClr>
                      </a:outerShdw>
                    </a:effectLst>
                    <a:latin typeface="Calibri"/>
                    <a:ea typeface="Calibri"/>
                    <a:cs typeface="B Nazanin"/>
                  </a:rPr>
                  <a:t>  </a:t>
                </a:r>
                <a:r>
                  <a:rPr lang="en-US" b="1" dirty="0" smtClean="0">
                    <a:solidFill>
                      <a:srgbClr val="FF0000"/>
                    </a:solidFill>
                    <a:effectLst>
                      <a:outerShdw blurRad="38100" dist="38100" dir="2700000" algn="tl">
                        <a:srgbClr val="000000">
                          <a:alpha val="43137"/>
                        </a:srgbClr>
                      </a:outerShdw>
                    </a:effectLst>
                    <a:latin typeface="Calibri"/>
                    <a:ea typeface="Calibri"/>
                    <a:cs typeface="B Nazanin"/>
                  </a:rPr>
                  <a:t>0</a:t>
                </a:r>
                <a:endParaRPr lang="en-US" dirty="0">
                  <a:solidFill>
                    <a:srgbClr val="FF0000"/>
                  </a:solidFill>
                  <a:effectLst>
                    <a:outerShdw blurRad="38100" dist="38100" dir="2700000" algn="tl">
                      <a:srgbClr val="000000">
                        <a:alpha val="43137"/>
                      </a:srgbClr>
                    </a:outerShdw>
                  </a:effectLst>
                </a:endParaRPr>
              </a:p>
              <a:p>
                <a:pPr algn="l">
                  <a:lnSpc>
                    <a:spcPct val="150000"/>
                  </a:lnSpc>
                </a:pPr>
                <a:endParaRPr lang="en-US" dirty="0">
                  <a:solidFill>
                    <a:schemeClr val="bg1"/>
                  </a:solidFill>
                  <a:effectLst>
                    <a:outerShdw blurRad="38100" dist="38100" dir="2700000" algn="tl">
                      <a:srgbClr val="000000">
                        <a:alpha val="43137"/>
                      </a:srgbClr>
                    </a:outerShdw>
                  </a:effectLst>
                  <a:cs typeface="2  Titr"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611560" y="426202"/>
                <a:ext cx="8028384" cy="4796698"/>
              </a:xfrm>
              <a:prstGeom prst="rect">
                <a:avLst/>
              </a:prstGeom>
              <a:blipFill rotWithShape="1">
                <a:blip r:embed="rId2"/>
                <a:stretch>
                  <a:fillRect l="-1443" r="-1139" b="-762"/>
                </a:stretch>
              </a:blipFill>
            </p:spPr>
            <p:txBody>
              <a:bodyPr/>
              <a:lstStyle/>
              <a:p>
                <a:r>
                  <a:rPr lang="fa-IR">
                    <a:noFill/>
                  </a:rPr>
                  <a:t> </a:t>
                </a:r>
              </a:p>
            </p:txBody>
          </p:sp>
        </mc:Fallback>
      </mc:AlternateContent>
    </p:spTree>
    <p:extLst>
      <p:ext uri="{BB962C8B-B14F-4D97-AF65-F5344CB8AC3E}">
        <p14:creationId xmlns:p14="http://schemas.microsoft.com/office/powerpoint/2010/main" val="28984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down)">
                                      <p:cBhvr>
                                        <p:cTn id="48" dur="580">
                                          <p:stCondLst>
                                            <p:cond delay="0"/>
                                          </p:stCondLst>
                                        </p:cTn>
                                        <p:tgtEl>
                                          <p:spTgt spid="4">
                                            <p:txEl>
                                              <p:pRg st="3" end="3"/>
                                            </p:txEl>
                                          </p:spTgt>
                                        </p:tgtEl>
                                      </p:cBhvr>
                                    </p:animEffect>
                                    <p:anim calcmode="lin" valueType="num">
                                      <p:cBhvr>
                                        <p:cTn id="49"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3" end="3"/>
                                            </p:txEl>
                                          </p:spTgt>
                                        </p:tgtEl>
                                      </p:cBhvr>
                                      <p:to x="100000" y="60000"/>
                                    </p:animScale>
                                    <p:animScale>
                                      <p:cBhvr>
                                        <p:cTn id="55" dur="166" decel="50000">
                                          <p:stCondLst>
                                            <p:cond delay="676"/>
                                          </p:stCondLst>
                                        </p:cTn>
                                        <p:tgtEl>
                                          <p:spTgt spid="4">
                                            <p:txEl>
                                              <p:pRg st="3" end="3"/>
                                            </p:txEl>
                                          </p:spTgt>
                                        </p:tgtEl>
                                      </p:cBhvr>
                                      <p:to x="100000" y="100000"/>
                                    </p:animScale>
                                    <p:animScale>
                                      <p:cBhvr>
                                        <p:cTn id="56" dur="26">
                                          <p:stCondLst>
                                            <p:cond delay="1312"/>
                                          </p:stCondLst>
                                        </p:cTn>
                                        <p:tgtEl>
                                          <p:spTgt spid="4">
                                            <p:txEl>
                                              <p:pRg st="3" end="3"/>
                                            </p:txEl>
                                          </p:spTgt>
                                        </p:tgtEl>
                                      </p:cBhvr>
                                      <p:to x="100000" y="80000"/>
                                    </p:animScale>
                                    <p:animScale>
                                      <p:cBhvr>
                                        <p:cTn id="57" dur="166" decel="50000">
                                          <p:stCondLst>
                                            <p:cond delay="1338"/>
                                          </p:stCondLst>
                                        </p:cTn>
                                        <p:tgtEl>
                                          <p:spTgt spid="4">
                                            <p:txEl>
                                              <p:pRg st="3" end="3"/>
                                            </p:txEl>
                                          </p:spTgt>
                                        </p:tgtEl>
                                      </p:cBhvr>
                                      <p:to x="100000" y="100000"/>
                                    </p:animScale>
                                    <p:animScale>
                                      <p:cBhvr>
                                        <p:cTn id="58" dur="26">
                                          <p:stCondLst>
                                            <p:cond delay="1642"/>
                                          </p:stCondLst>
                                        </p:cTn>
                                        <p:tgtEl>
                                          <p:spTgt spid="4">
                                            <p:txEl>
                                              <p:pRg st="3" end="3"/>
                                            </p:txEl>
                                          </p:spTgt>
                                        </p:tgtEl>
                                      </p:cBhvr>
                                      <p:to x="100000" y="90000"/>
                                    </p:animScale>
                                    <p:animScale>
                                      <p:cBhvr>
                                        <p:cTn id="59" dur="166" decel="50000">
                                          <p:stCondLst>
                                            <p:cond delay="1668"/>
                                          </p:stCondLst>
                                        </p:cTn>
                                        <p:tgtEl>
                                          <p:spTgt spid="4">
                                            <p:txEl>
                                              <p:pRg st="3" end="3"/>
                                            </p:txEl>
                                          </p:spTgt>
                                        </p:tgtEl>
                                      </p:cBhvr>
                                      <p:to x="100000" y="100000"/>
                                    </p:animScale>
                                    <p:animScale>
                                      <p:cBhvr>
                                        <p:cTn id="60" dur="26">
                                          <p:stCondLst>
                                            <p:cond delay="1808"/>
                                          </p:stCondLst>
                                        </p:cTn>
                                        <p:tgtEl>
                                          <p:spTgt spid="4">
                                            <p:txEl>
                                              <p:pRg st="3" end="3"/>
                                            </p:txEl>
                                          </p:spTgt>
                                        </p:tgtEl>
                                      </p:cBhvr>
                                      <p:to x="100000" y="95000"/>
                                    </p:animScale>
                                    <p:animScale>
                                      <p:cBhvr>
                                        <p:cTn id="61" dur="166" decel="50000">
                                          <p:stCondLst>
                                            <p:cond delay="1834"/>
                                          </p:stCondLst>
                                        </p:cTn>
                                        <p:tgtEl>
                                          <p:spTgt spid="4">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Effect transition="in" filter="wipe(down)">
                                      <p:cBhvr>
                                        <p:cTn id="66" dur="580">
                                          <p:stCondLst>
                                            <p:cond delay="0"/>
                                          </p:stCondLst>
                                        </p:cTn>
                                        <p:tgtEl>
                                          <p:spTgt spid="4">
                                            <p:txEl>
                                              <p:pRg st="4" end="4"/>
                                            </p:txEl>
                                          </p:spTgt>
                                        </p:tgtEl>
                                      </p:cBhvr>
                                    </p:animEffect>
                                    <p:anim calcmode="lin" valueType="num">
                                      <p:cBhvr>
                                        <p:cTn id="67"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4" end="4"/>
                                            </p:txEl>
                                          </p:spTgt>
                                        </p:tgtEl>
                                      </p:cBhvr>
                                      <p:to x="100000" y="60000"/>
                                    </p:animScale>
                                    <p:animScale>
                                      <p:cBhvr>
                                        <p:cTn id="73" dur="166" decel="50000">
                                          <p:stCondLst>
                                            <p:cond delay="676"/>
                                          </p:stCondLst>
                                        </p:cTn>
                                        <p:tgtEl>
                                          <p:spTgt spid="4">
                                            <p:txEl>
                                              <p:pRg st="4" end="4"/>
                                            </p:txEl>
                                          </p:spTgt>
                                        </p:tgtEl>
                                      </p:cBhvr>
                                      <p:to x="100000" y="100000"/>
                                    </p:animScale>
                                    <p:animScale>
                                      <p:cBhvr>
                                        <p:cTn id="74" dur="26">
                                          <p:stCondLst>
                                            <p:cond delay="1312"/>
                                          </p:stCondLst>
                                        </p:cTn>
                                        <p:tgtEl>
                                          <p:spTgt spid="4">
                                            <p:txEl>
                                              <p:pRg st="4" end="4"/>
                                            </p:txEl>
                                          </p:spTgt>
                                        </p:tgtEl>
                                      </p:cBhvr>
                                      <p:to x="100000" y="80000"/>
                                    </p:animScale>
                                    <p:animScale>
                                      <p:cBhvr>
                                        <p:cTn id="75" dur="166" decel="50000">
                                          <p:stCondLst>
                                            <p:cond delay="1338"/>
                                          </p:stCondLst>
                                        </p:cTn>
                                        <p:tgtEl>
                                          <p:spTgt spid="4">
                                            <p:txEl>
                                              <p:pRg st="4" end="4"/>
                                            </p:txEl>
                                          </p:spTgt>
                                        </p:tgtEl>
                                      </p:cBhvr>
                                      <p:to x="100000" y="100000"/>
                                    </p:animScale>
                                    <p:animScale>
                                      <p:cBhvr>
                                        <p:cTn id="76" dur="26">
                                          <p:stCondLst>
                                            <p:cond delay="1642"/>
                                          </p:stCondLst>
                                        </p:cTn>
                                        <p:tgtEl>
                                          <p:spTgt spid="4">
                                            <p:txEl>
                                              <p:pRg st="4" end="4"/>
                                            </p:txEl>
                                          </p:spTgt>
                                        </p:tgtEl>
                                      </p:cBhvr>
                                      <p:to x="100000" y="90000"/>
                                    </p:animScale>
                                    <p:animScale>
                                      <p:cBhvr>
                                        <p:cTn id="77" dur="166" decel="50000">
                                          <p:stCondLst>
                                            <p:cond delay="1668"/>
                                          </p:stCondLst>
                                        </p:cTn>
                                        <p:tgtEl>
                                          <p:spTgt spid="4">
                                            <p:txEl>
                                              <p:pRg st="4" end="4"/>
                                            </p:txEl>
                                          </p:spTgt>
                                        </p:tgtEl>
                                      </p:cBhvr>
                                      <p:to x="100000" y="100000"/>
                                    </p:animScale>
                                    <p:animScale>
                                      <p:cBhvr>
                                        <p:cTn id="78" dur="26">
                                          <p:stCondLst>
                                            <p:cond delay="1808"/>
                                          </p:stCondLst>
                                        </p:cTn>
                                        <p:tgtEl>
                                          <p:spTgt spid="4">
                                            <p:txEl>
                                              <p:pRg st="4" end="4"/>
                                            </p:txEl>
                                          </p:spTgt>
                                        </p:tgtEl>
                                      </p:cBhvr>
                                      <p:to x="100000" y="95000"/>
                                    </p:animScale>
                                    <p:animScale>
                                      <p:cBhvr>
                                        <p:cTn id="79" dur="166" decel="50000">
                                          <p:stCondLst>
                                            <p:cond delay="1834"/>
                                          </p:stCondLst>
                                        </p:cTn>
                                        <p:tgtEl>
                                          <p:spTgt spid="4">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wipe(down)">
                                      <p:cBhvr>
                                        <p:cTn id="84" dur="580">
                                          <p:stCondLst>
                                            <p:cond delay="0"/>
                                          </p:stCondLst>
                                        </p:cTn>
                                        <p:tgtEl>
                                          <p:spTgt spid="4">
                                            <p:txEl>
                                              <p:pRg st="5" end="5"/>
                                            </p:txEl>
                                          </p:spTgt>
                                        </p:tgtEl>
                                      </p:cBhvr>
                                    </p:animEffect>
                                    <p:anim calcmode="lin" valueType="num">
                                      <p:cBhvr>
                                        <p:cTn id="85"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4">
                                            <p:txEl>
                                              <p:pRg st="5" end="5"/>
                                            </p:txEl>
                                          </p:spTgt>
                                        </p:tgtEl>
                                      </p:cBhvr>
                                      <p:to x="100000" y="60000"/>
                                    </p:animScale>
                                    <p:animScale>
                                      <p:cBhvr>
                                        <p:cTn id="91" dur="166" decel="50000">
                                          <p:stCondLst>
                                            <p:cond delay="676"/>
                                          </p:stCondLst>
                                        </p:cTn>
                                        <p:tgtEl>
                                          <p:spTgt spid="4">
                                            <p:txEl>
                                              <p:pRg st="5" end="5"/>
                                            </p:txEl>
                                          </p:spTgt>
                                        </p:tgtEl>
                                      </p:cBhvr>
                                      <p:to x="100000" y="100000"/>
                                    </p:animScale>
                                    <p:animScale>
                                      <p:cBhvr>
                                        <p:cTn id="92" dur="26">
                                          <p:stCondLst>
                                            <p:cond delay="1312"/>
                                          </p:stCondLst>
                                        </p:cTn>
                                        <p:tgtEl>
                                          <p:spTgt spid="4">
                                            <p:txEl>
                                              <p:pRg st="5" end="5"/>
                                            </p:txEl>
                                          </p:spTgt>
                                        </p:tgtEl>
                                      </p:cBhvr>
                                      <p:to x="100000" y="80000"/>
                                    </p:animScale>
                                    <p:animScale>
                                      <p:cBhvr>
                                        <p:cTn id="93" dur="166" decel="50000">
                                          <p:stCondLst>
                                            <p:cond delay="1338"/>
                                          </p:stCondLst>
                                        </p:cTn>
                                        <p:tgtEl>
                                          <p:spTgt spid="4">
                                            <p:txEl>
                                              <p:pRg st="5" end="5"/>
                                            </p:txEl>
                                          </p:spTgt>
                                        </p:tgtEl>
                                      </p:cBhvr>
                                      <p:to x="100000" y="100000"/>
                                    </p:animScale>
                                    <p:animScale>
                                      <p:cBhvr>
                                        <p:cTn id="94" dur="26">
                                          <p:stCondLst>
                                            <p:cond delay="1642"/>
                                          </p:stCondLst>
                                        </p:cTn>
                                        <p:tgtEl>
                                          <p:spTgt spid="4">
                                            <p:txEl>
                                              <p:pRg st="5" end="5"/>
                                            </p:txEl>
                                          </p:spTgt>
                                        </p:tgtEl>
                                      </p:cBhvr>
                                      <p:to x="100000" y="90000"/>
                                    </p:animScale>
                                    <p:animScale>
                                      <p:cBhvr>
                                        <p:cTn id="95" dur="166" decel="50000">
                                          <p:stCondLst>
                                            <p:cond delay="1668"/>
                                          </p:stCondLst>
                                        </p:cTn>
                                        <p:tgtEl>
                                          <p:spTgt spid="4">
                                            <p:txEl>
                                              <p:pRg st="5" end="5"/>
                                            </p:txEl>
                                          </p:spTgt>
                                        </p:tgtEl>
                                      </p:cBhvr>
                                      <p:to x="100000" y="100000"/>
                                    </p:animScale>
                                    <p:animScale>
                                      <p:cBhvr>
                                        <p:cTn id="96" dur="26">
                                          <p:stCondLst>
                                            <p:cond delay="1808"/>
                                          </p:stCondLst>
                                        </p:cTn>
                                        <p:tgtEl>
                                          <p:spTgt spid="4">
                                            <p:txEl>
                                              <p:pRg st="5" end="5"/>
                                            </p:txEl>
                                          </p:spTgt>
                                        </p:tgtEl>
                                      </p:cBhvr>
                                      <p:to x="100000" y="95000"/>
                                    </p:animScale>
                                    <p:animScale>
                                      <p:cBhvr>
                                        <p:cTn id="97"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620688"/>
                <a:ext cx="8229600" cy="4709160"/>
              </a:xfrm>
            </p:spPr>
            <p:txBody>
              <a:bodyPr>
                <a:normAutofit/>
              </a:bodyPr>
              <a:lstStyle/>
              <a:p>
                <a:pPr algn="just">
                  <a:lnSpc>
                    <a:spcPct val="150000"/>
                  </a:lnSpc>
                  <a:spcAft>
                    <a:spcPts val="800"/>
                  </a:spcAft>
                  <a:buFont typeface="Wingdings" pitchFamily="2" charset="2"/>
                  <a:buChar char="ü"/>
                </a:pPr>
                <a:r>
                  <a:rPr lang="fa-IR" sz="2400" b="1"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در مسئله فوق تعداد متغیر تصمیم دو </a:t>
                </a:r>
                <a:r>
                  <a:rPr lang="en-US" sz="24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n = 2</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و تعداد محدودیت های کار کردی مساوی </a:t>
                </a:r>
                <a:r>
                  <a:rPr lang="en-US" sz="24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m = 2</a:t>
                </a:r>
                <a:r>
                  <a:rPr lang="fa-IR" sz="24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می باشد بنابراین </a:t>
                </a:r>
                <a:endParaRPr lang="en-US" sz="2400" dirty="0">
                  <a:effectLst>
                    <a:outerShdw blurRad="38100" dist="38100" dir="2700000" algn="tl">
                      <a:srgbClr val="000000">
                        <a:alpha val="43137"/>
                      </a:srgbClr>
                    </a:outerShdw>
                  </a:effectLst>
                  <a:latin typeface="Calibri"/>
                  <a:ea typeface="Calibri"/>
                  <a:cs typeface="2  Titr" pitchFamily="2" charset="-78"/>
                </a:endParaRPr>
              </a:p>
              <a:p>
                <a:pPr lvl="8" algn="l">
                  <a:lnSpc>
                    <a:spcPct val="150000"/>
                  </a:lnSpc>
                  <a:spcAft>
                    <a:spcPts val="800"/>
                  </a:spcAft>
                  <a:buFont typeface="Wingdings" pitchFamily="2" charset="2"/>
                  <a:buChar char="ü"/>
                </a:pPr>
                <a14:m>
                  <m:oMath xmlns:m="http://schemas.openxmlformats.org/officeDocument/2006/math">
                    <m:f>
                      <m:fPr>
                        <m:ctrlPr>
                          <a:rPr lang="en-US" sz="2800" b="1" i="1" smtClean="0">
                            <a:solidFill>
                              <a:srgbClr val="FF0000"/>
                            </a:solidFill>
                            <a:effectLst>
                              <a:outerShdw blurRad="38100" dist="38100" dir="2700000" algn="tl">
                                <a:srgbClr val="000000">
                                  <a:alpha val="43137"/>
                                </a:srgbClr>
                              </a:outerShdw>
                            </a:effectLst>
                            <a:latin typeface="Cambria Math"/>
                            <a:ea typeface="Times New Roman"/>
                            <a:cs typeface="Nazanin"/>
                          </a:rPr>
                        </m:ctrlPr>
                      </m:fPr>
                      <m:num>
                        <m:d>
                          <m:dPr>
                            <m:ctrlP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ctrlPr>
                          </m:dPr>
                          <m:e>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𝟒</m:t>
                            </m:r>
                          </m:e>
                        </m:d>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m:t>
                        </m:r>
                      </m:num>
                      <m:den>
                        <m:d>
                          <m:dPr>
                            <m:ctrlP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ctrlPr>
                          </m:dPr>
                          <m:e>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𝟐</m:t>
                            </m:r>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 !</m:t>
                            </m:r>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𝟐</m:t>
                            </m:r>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m:t>
                            </m:r>
                          </m:e>
                        </m:d>
                      </m:den>
                    </m:f>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m:t>
                    </m:r>
                    <m:r>
                      <a:rPr lang="en-US" sz="2800" b="1" i="1">
                        <a:solidFill>
                          <a:srgbClr val="FF0000"/>
                        </a:solidFill>
                        <a:effectLst>
                          <a:outerShdw blurRad="38100" dist="38100" dir="2700000" algn="tl">
                            <a:srgbClr val="000000">
                              <a:alpha val="43137"/>
                            </a:srgbClr>
                          </a:outerShdw>
                        </a:effectLst>
                        <a:latin typeface="Cambria Math"/>
                        <a:ea typeface="Times New Roman"/>
                        <a:cs typeface="Nazanin"/>
                      </a:rPr>
                      <m:t>𝟔</m:t>
                    </m:r>
                  </m:oMath>
                </a14:m>
                <a:r>
                  <a:rPr lang="en-US" sz="2800" dirty="0" smtClean="0">
                    <a:solidFill>
                      <a:srgbClr val="FF0000"/>
                    </a:solidFill>
                    <a:effectLst>
                      <a:outerShdw blurRad="38100" dist="38100" dir="2700000" algn="tl">
                        <a:srgbClr val="000000">
                          <a:alpha val="43137"/>
                        </a:srgbClr>
                      </a:outerShdw>
                    </a:effectLst>
                    <a:latin typeface="Calibri"/>
                    <a:ea typeface="Calibri"/>
                    <a:cs typeface="2  Titr" pitchFamily="2" charset="-78"/>
                  </a:rPr>
                  <a:t>  </a:t>
                </a:r>
                <a:endParaRPr lang="en-US" sz="2800" dirty="0">
                  <a:solidFill>
                    <a:srgbClr val="FF0000"/>
                  </a:solidFill>
                  <a:effectLst>
                    <a:outerShdw blurRad="38100" dist="38100" dir="2700000" algn="tl">
                      <a:srgbClr val="000000">
                        <a:alpha val="43137"/>
                      </a:srgbClr>
                    </a:outerShdw>
                  </a:effectLst>
                  <a:latin typeface="Calibri"/>
                  <a:ea typeface="Calibri"/>
                  <a:cs typeface="2  Titr" pitchFamily="2" charset="-78"/>
                </a:endParaRPr>
              </a:p>
              <a:p>
                <a:pPr algn="just">
                  <a:lnSpc>
                    <a:spcPct val="150000"/>
                  </a:lnSpc>
                  <a:buFont typeface="Wingdings" pitchFamily="2" charset="2"/>
                  <a:buChar char="ü"/>
                </a:pPr>
                <a:r>
                  <a:rPr lang="fa-IR" sz="24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یعنی6گوشه برای مدل وجود دارد که فقط 4 مورد آنها موجه است. که در شکل زیر به خوبی تعداد گوشه های مدل را به طریق ترسیمی نشان می دهد .</a:t>
                </a:r>
                <a:endParaRPr lang="en-US" sz="2400" dirty="0">
                  <a:effectLst>
                    <a:outerShdw blurRad="38100" dist="38100" dir="2700000" algn="tl">
                      <a:srgbClr val="000000">
                        <a:alpha val="43137"/>
                      </a:srgbClr>
                    </a:outerShdw>
                  </a:effectLst>
                  <a:latin typeface="Calibri"/>
                  <a:ea typeface="Calibri"/>
                  <a:cs typeface="2  Titr"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620688"/>
                <a:ext cx="8229600" cy="4709160"/>
              </a:xfrm>
              <a:blipFill rotWithShape="1">
                <a:blip r:embed="rId2"/>
                <a:stretch>
                  <a:fillRect l="-2667"/>
                </a:stretch>
              </a:blipFill>
            </p:spPr>
            <p:txBody>
              <a:bodyPr/>
              <a:lstStyle/>
              <a:p>
                <a:r>
                  <a:rPr lang="fa-IR">
                    <a:noFill/>
                  </a:rPr>
                  <a:t> </a:t>
                </a:r>
              </a:p>
            </p:txBody>
          </p:sp>
        </mc:Fallback>
      </mc:AlternateContent>
    </p:spTree>
    <p:extLst>
      <p:ext uri="{BB962C8B-B14F-4D97-AF65-F5344CB8AC3E}">
        <p14:creationId xmlns:p14="http://schemas.microsoft.com/office/powerpoint/2010/main" val="18800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451237"/>
            <a:ext cx="6889591" cy="528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21834" y="5733256"/>
            <a:ext cx="3667992" cy="434734"/>
          </a:xfrm>
          <a:prstGeom prst="rect">
            <a:avLst/>
          </a:prstGeom>
        </p:spPr>
        <p:txBody>
          <a:bodyPr wrap="none">
            <a:spAutoFit/>
          </a:bodyPr>
          <a:lstStyle/>
          <a:p>
            <a:pPr algn="ctr">
              <a:lnSpc>
                <a:spcPct val="115000"/>
              </a:lnSpc>
              <a:spcAft>
                <a:spcPts val="800"/>
              </a:spcAft>
            </a:pPr>
            <a:r>
              <a:rPr lang="fa-IR" sz="2000" b="1" u="sng" dirty="0">
                <a:solidFill>
                  <a:srgbClr val="FF0000"/>
                </a:solidFill>
                <a:latin typeface="Times New Roman"/>
                <a:ea typeface="Times New Roman"/>
                <a:cs typeface="2  Titr" pitchFamily="2" charset="-78"/>
              </a:rPr>
              <a:t>شکل 7-2 نمایش گوشه های مثال 1-2</a:t>
            </a:r>
            <a:endParaRPr lang="en-US" dirty="0">
              <a:solidFill>
                <a:srgbClr val="FF0000"/>
              </a:solidFill>
              <a:effectLst/>
              <a:latin typeface="Calibri"/>
              <a:ea typeface="Calibri"/>
              <a:cs typeface="2  Titr" pitchFamily="2" charset="-78"/>
            </a:endParaRPr>
          </a:p>
        </p:txBody>
      </p:sp>
    </p:spTree>
    <p:extLst>
      <p:ext uri="{BB962C8B-B14F-4D97-AF65-F5344CB8AC3E}">
        <p14:creationId xmlns:p14="http://schemas.microsoft.com/office/powerpoint/2010/main" val="18483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1)">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332656"/>
                <a:ext cx="8229600" cy="4709160"/>
              </a:xfrm>
            </p:spPr>
            <p:txBody>
              <a:bodyPr>
                <a:normAutofit fontScale="32500" lnSpcReduction="20000"/>
              </a:bodyPr>
              <a:lstStyle/>
              <a:p>
                <a:pPr algn="just">
                  <a:lnSpc>
                    <a:spcPct val="170000"/>
                  </a:lnSpc>
                  <a:spcAft>
                    <a:spcPts val="800"/>
                  </a:spcAft>
                  <a:buFont typeface="Wingdings" pitchFamily="2" charset="2"/>
                  <a:buChar char="ü"/>
                </a:pPr>
                <a:r>
                  <a:rPr lang="fa-IR" sz="5500" b="1" dirty="0" smtClean="0">
                    <a:solidFill>
                      <a:srgbClr val="FF0000"/>
                    </a:solidFill>
                    <a:effectLst>
                      <a:outerShdw blurRad="38100" dist="38100" dir="2700000" algn="tl">
                        <a:srgbClr val="000000">
                          <a:alpha val="43137"/>
                        </a:srgbClr>
                      </a:outerShdw>
                    </a:effectLst>
                    <a:latin typeface="Times New Roman"/>
                    <a:ea typeface="Times New Roman"/>
                    <a:cs typeface="2  Titr" pitchFamily="2" charset="-78"/>
                  </a:rPr>
                  <a:t>خاصیت 3)</a:t>
                </a:r>
                <a:endParaRPr lang="en-US" sz="5500" dirty="0">
                  <a:solidFill>
                    <a:srgbClr val="FF0000"/>
                  </a:solidFill>
                  <a:effectLst>
                    <a:outerShdw blurRad="38100" dist="38100" dir="2700000" algn="tl">
                      <a:srgbClr val="000000">
                        <a:alpha val="43137"/>
                      </a:srgbClr>
                    </a:outerShdw>
                  </a:effectLst>
                  <a:latin typeface="Calibri"/>
                  <a:ea typeface="Calibri"/>
                  <a:cs typeface="2  Titr" pitchFamily="2" charset="-78"/>
                </a:endParaRPr>
              </a:p>
              <a:p>
                <a:pPr algn="just">
                  <a:lnSpc>
                    <a:spcPct val="170000"/>
                  </a:lnSpc>
                  <a:spcAft>
                    <a:spcPts val="800"/>
                  </a:spcAft>
                  <a:buFont typeface="Wingdings" pitchFamily="2" charset="2"/>
                  <a:buChar char="ü"/>
                </a:pPr>
                <a:r>
                  <a:rPr lang="fa-IR" sz="32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چنانچه یک جواب گوشه موجه از تمام جوابهای گوشه موجه « مجاور» خود (از نقطه نظر تابع هدف) بهتر باشد، در اینصورت از تمام جواب های گوشه موجه بهتر خواهد بود.(یعنی جواب بهینه است). </a:t>
                </a:r>
                <a:endParaRPr lang="en-US" sz="4500" dirty="0">
                  <a:effectLst>
                    <a:outerShdw blurRad="38100" dist="38100" dir="2700000" algn="tl">
                      <a:srgbClr val="000000">
                        <a:alpha val="43137"/>
                      </a:srgbClr>
                    </a:outerShdw>
                  </a:effectLst>
                  <a:latin typeface="Calibri"/>
                  <a:ea typeface="Calibri"/>
                  <a:cs typeface="2  Titr" pitchFamily="2" charset="-78"/>
                </a:endParaRPr>
              </a:p>
              <a:p>
                <a:pPr algn="just">
                  <a:lnSpc>
                    <a:spcPct val="170000"/>
                  </a:lnSpc>
                  <a:spcAft>
                    <a:spcPts val="800"/>
                  </a:spcAft>
                  <a:buFont typeface="Wingdings" pitchFamily="2" charset="2"/>
                  <a:buChar char="ü"/>
                </a:pP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دوگوشه در صورتی مجاور همدیگر خواهند بود که در یک خط مرزی مشترک باشند. بعنوان مثال گوشه </a:t>
                </a:r>
                <a:r>
                  <a:rPr lang="en-US"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B,A</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مجاور همدیگر هستند ،چون در خط مرزی </a:t>
                </a:r>
                <a:r>
                  <a:rPr lang="fa-IR" sz="4500" b="1"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40</a:t>
                </a:r>
                <a:r>
                  <a:rPr lang="en-US" sz="4500" b="1" i="1"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X</a:t>
                </a:r>
                <a:r>
                  <a:rPr lang="en-US" sz="4500" b="1" i="1" baseline="-25000"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2  </a:t>
                </a:r>
                <a:r>
                  <a:rPr lang="en-US" sz="4500" b="1" i="1"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en-US" sz="4500" b="1" dirty="0" smtClean="0">
                    <a:solidFill>
                      <a:srgbClr val="000000"/>
                    </a:solidFill>
                    <a:effectLst>
                      <a:outerShdw blurRad="38100" dist="38100" dir="2700000" algn="tl">
                        <a:srgbClr val="000000">
                          <a:alpha val="43137"/>
                        </a:srgbClr>
                      </a:outerShdw>
                    </a:effectLst>
                    <a:latin typeface="Nazanin"/>
                    <a:ea typeface="Times New Roman"/>
                    <a:cs typeface="2  Titr" pitchFamily="2" charset="-78"/>
                  </a:rPr>
                  <a:t> </a:t>
                </a:r>
                <a:r>
                  <a:rPr lang="fa-IR" sz="4500" b="1" dirty="0" smtClean="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2</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en-US" sz="4500" b="1"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X</a:t>
                </a:r>
                <a:r>
                  <a:rPr lang="en-US" sz="4500" b="1" i="1"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1</a:t>
                </a:r>
                <a:r>
                  <a:rPr lang="fa-IR" sz="4500" b="1"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مشترک می باشند.</a:t>
                </a:r>
                <a:endParaRPr lang="en-US" sz="4500" dirty="0">
                  <a:effectLst>
                    <a:outerShdw blurRad="38100" dist="38100" dir="2700000" algn="tl">
                      <a:srgbClr val="000000">
                        <a:alpha val="43137"/>
                      </a:srgbClr>
                    </a:outerShdw>
                  </a:effectLst>
                  <a:latin typeface="Calibri"/>
                  <a:ea typeface="Calibri"/>
                  <a:cs typeface="2  Titr" pitchFamily="2" charset="-78"/>
                </a:endParaRPr>
              </a:p>
              <a:p>
                <a:pPr algn="just">
                  <a:lnSpc>
                    <a:spcPct val="170000"/>
                  </a:lnSpc>
                  <a:spcBef>
                    <a:spcPts val="1200"/>
                  </a:spcBef>
                  <a:buFont typeface="Wingdings" pitchFamily="2" charset="2"/>
                  <a:buChar char="ü"/>
                </a:pP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در شکل فوق این خاصیت کاملاً صحت دارددر شکل مشخص است که گوشه </a:t>
                </a:r>
                <a:r>
                  <a:rPr lang="en-US"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B</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نسبت به دو گوشه مجاور خود یعنی </a:t>
                </a:r>
                <a:r>
                  <a:rPr lang="en-US"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A,C</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بهتر است چون براساس جدول از مقدار </a:t>
                </a:r>
                <a:r>
                  <a:rPr lang="en-US"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Z </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بیشتری برخوردار است. پس این گوشه ، جواب بهینه مدل است. در حالی که گوشه </a:t>
                </a:r>
                <a:r>
                  <a:rPr lang="en-US"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A</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نسبت به دو گوشه موجه مجاور خود یعنی مبدا مختصات (</a:t>
                </a:r>
                <a14:m>
                  <m:oMath xmlns:m="http://schemas.openxmlformats.org/officeDocument/2006/math">
                    <m:r>
                      <a:rPr lang="en-US" sz="4500" b="1" i="1">
                        <a:solidFill>
                          <a:srgbClr val="000000"/>
                        </a:solidFill>
                        <a:effectLst>
                          <a:outerShdw blurRad="38100" dist="38100" dir="2700000" algn="tl">
                            <a:srgbClr val="000000">
                              <a:alpha val="43137"/>
                            </a:srgbClr>
                          </a:outerShdw>
                        </a:effectLst>
                        <a:latin typeface="Cambria Math"/>
                        <a:ea typeface="Times New Roman"/>
                        <a:cs typeface="Nazanin"/>
                      </a:rPr>
                      <m:t>𝟎</m:t>
                    </m:r>
                    <m:r>
                      <a:rPr lang="fa-IR" sz="4500">
                        <a:solidFill>
                          <a:srgbClr val="000000"/>
                        </a:solidFill>
                        <a:effectLst>
                          <a:outerShdw blurRad="38100" dist="38100" dir="2700000" algn="tl">
                            <a:srgbClr val="000000">
                              <a:alpha val="43137"/>
                            </a:srgbClr>
                          </a:outerShdw>
                        </a:effectLst>
                        <a:latin typeface="Cambria Math"/>
                        <a:ea typeface="Times New Roman"/>
                      </a:rPr>
                      <m:t>≥</m:t>
                    </m:r>
                  </m:oMath>
                </a14:m>
                <a:r>
                  <a:rPr lang="en-US" sz="4500" b="1" dirty="0">
                    <a:solidFill>
                      <a:srgbClr val="000000"/>
                    </a:solidFill>
                    <a:effectLst>
                      <a:outerShdw blurRad="38100" dist="38100" dir="2700000" algn="tl">
                        <a:srgbClr val="000000">
                          <a:alpha val="43137"/>
                        </a:srgbClr>
                      </a:outerShdw>
                    </a:effectLst>
                    <a:latin typeface="Nazanin"/>
                    <a:ea typeface="Times New Roman"/>
                    <a:cs typeface="2  Titr" pitchFamily="2" charset="-78"/>
                  </a:rPr>
                  <a:t> </a:t>
                </a:r>
                <a:r>
                  <a:rPr lang="en-US" sz="4500" b="1"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X</a:t>
                </a:r>
                <a:r>
                  <a:rPr lang="en-US" sz="4500" b="1" baseline="-25000"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1</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و </a:t>
                </a:r>
                <a14:m>
                  <m:oMath xmlns:m="http://schemas.openxmlformats.org/officeDocument/2006/math">
                    <m:r>
                      <a:rPr lang="fa-IR" sz="4500">
                        <a:solidFill>
                          <a:srgbClr val="000000"/>
                        </a:solidFill>
                        <a:effectLst>
                          <a:outerShdw blurRad="38100" dist="38100" dir="2700000" algn="tl">
                            <a:srgbClr val="000000">
                              <a:alpha val="43137"/>
                            </a:srgbClr>
                          </a:outerShdw>
                        </a:effectLst>
                        <a:latin typeface="Cambria Math"/>
                        <a:ea typeface="Times New Roman"/>
                      </a:rPr>
                      <m:t>≥</m:t>
                    </m:r>
                    <m:r>
                      <a:rPr lang="en-US" sz="4500" b="1" i="1">
                        <a:solidFill>
                          <a:srgbClr val="000000"/>
                        </a:solidFill>
                        <a:effectLst>
                          <a:outerShdw blurRad="38100" dist="38100" dir="2700000" algn="tl">
                            <a:srgbClr val="000000">
                              <a:alpha val="43137"/>
                            </a:srgbClr>
                          </a:outerShdw>
                        </a:effectLst>
                        <a:latin typeface="Cambria Math"/>
                        <a:ea typeface="Times New Roman"/>
                        <a:cs typeface="Nazanin"/>
                      </a:rPr>
                      <m:t>𝟎</m:t>
                    </m:r>
                  </m:oMath>
                </a14:m>
                <a:r>
                  <a:rPr lang="en-US" sz="4500" b="1" dirty="0">
                    <a:solidFill>
                      <a:srgbClr val="000000"/>
                    </a:solidFill>
                    <a:effectLst>
                      <a:outerShdw blurRad="38100" dist="38100" dir="2700000" algn="tl">
                        <a:srgbClr val="000000">
                          <a:alpha val="43137"/>
                        </a:srgbClr>
                      </a:outerShdw>
                    </a:effectLst>
                    <a:latin typeface="Nazanin"/>
                    <a:ea typeface="Times New Roman"/>
                    <a:cs typeface="2  Titr" pitchFamily="2" charset="-78"/>
                  </a:rPr>
                  <a:t> </a:t>
                </a:r>
                <a:r>
                  <a:rPr lang="fa-IR" sz="4500" b="1" baseline="-25000" dirty="0">
                    <a:solidFill>
                      <a:srgbClr val="000000"/>
                    </a:solidFill>
                    <a:effectLst>
                      <a:outerShdw blurRad="38100" dist="38100" dir="2700000" algn="tl">
                        <a:srgbClr val="000000">
                          <a:alpha val="43137"/>
                        </a:srgbClr>
                      </a:outerShdw>
                    </a:effectLst>
                    <a:latin typeface="Nazanin"/>
                    <a:ea typeface="Times New Roman"/>
                    <a:cs typeface="2  Titr" pitchFamily="2" charset="-78"/>
                  </a:rPr>
                  <a:t>2</a:t>
                </a:r>
                <a:r>
                  <a:rPr lang="en-US" sz="4500" b="1" i="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X</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 و </a:t>
                </a:r>
                <a:r>
                  <a:rPr lang="en-US"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B</a:t>
                </a:r>
                <a:r>
                  <a:rPr lang="fa-IR" sz="4500" b="1" dirty="0">
                    <a:solidFill>
                      <a:srgbClr val="000000"/>
                    </a:solidFill>
                    <a:effectLst>
                      <a:outerShdw blurRad="38100" dist="38100" dir="2700000" algn="tl">
                        <a:srgbClr val="000000">
                          <a:alpha val="43137"/>
                        </a:srgbClr>
                      </a:outerShdw>
                    </a:effectLst>
                    <a:latin typeface="Times New Roman"/>
                    <a:ea typeface="Times New Roman"/>
                    <a:cs typeface="2  Titr" pitchFamily="2" charset="-78"/>
                  </a:rPr>
                  <a:t> از چنین خاصیتی برخوردار نیست.پس این گوشه موجه قطعاً بهینه نخواهد بود . « اهمیت خاصیت 3 در این است که برای بدست آوردن جواب بهینه لازم نیست تا تمام جوابهای گوشه موجه را آزمایش کرد».</a:t>
                </a:r>
                <a:endParaRPr lang="en-US" sz="4500" dirty="0">
                  <a:effectLst>
                    <a:outerShdw blurRad="38100" dist="38100" dir="2700000" algn="tl">
                      <a:srgbClr val="000000">
                        <a:alpha val="43137"/>
                      </a:srgbClr>
                    </a:outerShdw>
                  </a:effectLst>
                  <a:latin typeface="Calibri"/>
                  <a:ea typeface="Calibri"/>
                  <a:cs typeface="2  Titr" pitchFamily="2" charset="-78"/>
                </a:endParaRPr>
              </a:p>
              <a:p>
                <a:pPr>
                  <a:lnSpc>
                    <a:spcPct val="170000"/>
                  </a:lnSpc>
                  <a:buFont typeface="Wingdings" pitchFamily="2" charset="2"/>
                  <a:buChar char="ü"/>
                </a:pP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332656"/>
                <a:ext cx="8229600" cy="4709160"/>
              </a:xfrm>
              <a:blipFill rotWithShape="1">
                <a:blip r:embed="rId2"/>
                <a:stretch>
                  <a:fillRect l="-889"/>
                </a:stretch>
              </a:blipFill>
            </p:spPr>
            <p:txBody>
              <a:bodyPr/>
              <a:lstStyle/>
              <a:p>
                <a:r>
                  <a:rPr lang="fa-IR">
                    <a:noFill/>
                  </a:rPr>
                  <a:t> </a:t>
                </a:r>
              </a:p>
            </p:txBody>
          </p:sp>
        </mc:Fallback>
      </mc:AlternateContent>
    </p:spTree>
    <p:extLst>
      <p:ext uri="{BB962C8B-B14F-4D97-AF65-F5344CB8AC3E}">
        <p14:creationId xmlns:p14="http://schemas.microsoft.com/office/powerpoint/2010/main" val="19374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8229600" cy="4709160"/>
          </a:xfrm>
        </p:spPr>
        <p:txBody>
          <a:bodyPr>
            <a:noAutofit/>
          </a:bodyPr>
          <a:lstStyle/>
          <a:p>
            <a:pPr algn="just">
              <a:lnSpc>
                <a:spcPct val="150000"/>
              </a:lnSpc>
              <a:spcBef>
                <a:spcPts val="1200"/>
              </a:spcBef>
              <a:buFont typeface="Wingdings" pitchFamily="2" charset="2"/>
              <a:buChar char="ü"/>
            </a:pPr>
            <a:r>
              <a:rPr lang="fa-IR" sz="2400" b="1" dirty="0">
                <a:solidFill>
                  <a:srgbClr val="000000"/>
                </a:solidFill>
                <a:latin typeface="Times New Roman"/>
                <a:ea typeface="Times New Roman"/>
                <a:cs typeface="2  Titr" pitchFamily="2" charset="-78"/>
              </a:rPr>
              <a:t>حال با توجه به مفاهیم بیان شده و </a:t>
            </a:r>
            <a:r>
              <a:rPr lang="fa-IR" sz="2400" b="1" dirty="0">
                <a:solidFill>
                  <a:srgbClr val="FF0000"/>
                </a:solidFill>
                <a:latin typeface="Times New Roman"/>
                <a:ea typeface="Times New Roman"/>
                <a:cs typeface="2  Titr" pitchFamily="2" charset="-78"/>
              </a:rPr>
              <a:t>خواص سه گانه </a:t>
            </a:r>
            <a:r>
              <a:rPr lang="fa-IR" sz="2400" b="1" dirty="0">
                <a:solidFill>
                  <a:srgbClr val="000000"/>
                </a:solidFill>
                <a:latin typeface="Times New Roman"/>
                <a:ea typeface="Times New Roman"/>
                <a:cs typeface="2  Titr" pitchFamily="2" charset="-78"/>
              </a:rPr>
              <a:t>حل مدل برنامه ریزی خطی ، مراحل رویکرد ترسیمی حل مدل </a:t>
            </a:r>
            <a:r>
              <a:rPr lang="en-US" sz="2400" b="1" dirty="0">
                <a:solidFill>
                  <a:srgbClr val="000000"/>
                </a:solidFill>
                <a:latin typeface="Times New Roman"/>
                <a:ea typeface="Times New Roman"/>
                <a:cs typeface="2  Titr" pitchFamily="2" charset="-78"/>
              </a:rPr>
              <a:t>LP</a:t>
            </a:r>
            <a:r>
              <a:rPr lang="fa-IR" sz="2400" b="1" dirty="0">
                <a:solidFill>
                  <a:srgbClr val="000000"/>
                </a:solidFill>
                <a:latin typeface="Times New Roman"/>
                <a:ea typeface="Times New Roman"/>
                <a:cs typeface="2  Titr" pitchFamily="2" charset="-78"/>
              </a:rPr>
              <a:t> بصورت زیر خلاصه می شود:</a:t>
            </a:r>
            <a:endParaRPr lang="en-US" sz="2400" dirty="0">
              <a:latin typeface="Calibri"/>
              <a:ea typeface="Calibri"/>
              <a:cs typeface="2  Titr" pitchFamily="2" charset="-78"/>
            </a:endParaRPr>
          </a:p>
          <a:p>
            <a:pPr marL="457200" lvl="0" indent="-457200" algn="just">
              <a:lnSpc>
                <a:spcPct val="150000"/>
              </a:lnSpc>
              <a:buFont typeface="+mj-lt"/>
              <a:buAutoNum type="arabicParenR"/>
            </a:pPr>
            <a:r>
              <a:rPr lang="fa-IR" sz="2400" b="1" dirty="0">
                <a:solidFill>
                  <a:srgbClr val="002060"/>
                </a:solidFill>
                <a:latin typeface="Times New Roman"/>
                <a:ea typeface="Times New Roman"/>
                <a:cs typeface="2  Titr" pitchFamily="2" charset="-78"/>
              </a:rPr>
              <a:t>محدودیت های مدل را درقالب یک معادله در دستگاه مختصات رسم کنید. باتوجه به نوع  نا معادله  ناحیه موجه را تعیین کنید(فضای مشترک محدودیت ها را هاشور بزنید).</a:t>
            </a:r>
            <a:endParaRPr lang="en-US" sz="2400" dirty="0">
              <a:solidFill>
                <a:srgbClr val="002060"/>
              </a:solidFill>
              <a:cs typeface="2  Titr" pitchFamily="2" charset="-78"/>
            </a:endParaRPr>
          </a:p>
          <a:p>
            <a:pPr marL="457200" lvl="0" indent="-457200" algn="just">
              <a:lnSpc>
                <a:spcPct val="150000"/>
              </a:lnSpc>
              <a:buFont typeface="+mj-lt"/>
              <a:buAutoNum type="arabicParenR"/>
            </a:pPr>
            <a:r>
              <a:rPr lang="fa-IR" sz="2400" b="1" dirty="0">
                <a:solidFill>
                  <a:srgbClr val="002060"/>
                </a:solidFill>
                <a:latin typeface="Times New Roman"/>
                <a:ea typeface="Times New Roman"/>
                <a:cs typeface="2  Titr" pitchFamily="2" charset="-78"/>
              </a:rPr>
              <a:t>تابع هدف را به ازای یک مقدار دلخواه ترسیم کنید، سپس خط تابع هدف را برای تعیین نقطه بهینه به سمت مناسب انتقال دهید. نقطه بهینه آخرین نقطه موجه است که تابع هدف بر آن مماس </a:t>
            </a:r>
            <a:r>
              <a:rPr lang="fa-IR" sz="1600" b="1" dirty="0">
                <a:solidFill>
                  <a:srgbClr val="002060"/>
                </a:solidFill>
                <a:latin typeface="Times New Roman"/>
                <a:ea typeface="Times New Roman"/>
                <a:cs typeface="2  Titr" pitchFamily="2" charset="-78"/>
              </a:rPr>
              <a:t>می شود</a:t>
            </a:r>
            <a:r>
              <a:rPr lang="fa-IR" sz="1600" b="1" dirty="0" smtClean="0">
                <a:solidFill>
                  <a:srgbClr val="002060"/>
                </a:solidFill>
                <a:latin typeface="Times New Roman"/>
                <a:ea typeface="Times New Roman"/>
                <a:cs typeface="2  Titr" pitchFamily="2" charset="-78"/>
              </a:rPr>
              <a:t>.</a:t>
            </a:r>
            <a:endParaRPr lang="en-US" sz="1600" dirty="0">
              <a:solidFill>
                <a:srgbClr val="002060"/>
              </a:solidFill>
              <a:cs typeface="2  Titr" pitchFamily="2" charset="-78"/>
            </a:endParaRPr>
          </a:p>
        </p:txBody>
      </p:sp>
    </p:spTree>
    <p:extLst>
      <p:ext uri="{BB962C8B-B14F-4D97-AF65-F5344CB8AC3E}">
        <p14:creationId xmlns:p14="http://schemas.microsoft.com/office/powerpoint/2010/main" val="3936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48680"/>
            <a:ext cx="7956376" cy="4745915"/>
          </a:xfrm>
          <a:prstGeom prst="rect">
            <a:avLst/>
          </a:prstGeom>
        </p:spPr>
        <p:txBody>
          <a:bodyPr wrap="square">
            <a:spAutoFit/>
          </a:bodyPr>
          <a:lstStyle/>
          <a:p>
            <a:pPr lvl="0" algn="just">
              <a:lnSpc>
                <a:spcPct val="150000"/>
              </a:lnSpc>
              <a:spcBef>
                <a:spcPct val="20000"/>
              </a:spcBef>
              <a:buClr>
                <a:prstClr val="white">
                  <a:shade val="95000"/>
                </a:prstClr>
              </a:buClr>
              <a:buSzPct val="65000"/>
            </a:pPr>
            <a:r>
              <a:rPr lang="fa-IR" b="1" dirty="0" smtClean="0">
                <a:latin typeface="Times New Roman"/>
                <a:ea typeface="Times New Roman"/>
                <a:cs typeface="2  Titr" pitchFamily="2" charset="-78"/>
              </a:rPr>
              <a:t>3 ) </a:t>
            </a:r>
            <a:r>
              <a:rPr lang="fa-IR" sz="2400" b="1" dirty="0" smtClean="0">
                <a:solidFill>
                  <a:srgbClr val="002060"/>
                </a:solidFill>
                <a:latin typeface="Times New Roman"/>
                <a:ea typeface="Times New Roman"/>
                <a:cs typeface="2  Titr" pitchFamily="2" charset="-78"/>
              </a:rPr>
              <a:t>دستگاه </a:t>
            </a:r>
            <a:r>
              <a:rPr lang="fa-IR" sz="2400" b="1" dirty="0">
                <a:solidFill>
                  <a:srgbClr val="002060"/>
                </a:solidFill>
                <a:latin typeface="Times New Roman"/>
                <a:ea typeface="Times New Roman"/>
                <a:cs typeface="2  Titr" pitchFamily="2" charset="-78"/>
              </a:rPr>
              <a:t>معادلات مشترک گوشه بهینه را حل کنید تا مقادیر متغیر های تصمیم درگوشه بهینه معین گردد. </a:t>
            </a:r>
            <a:endParaRPr lang="en-US" sz="2400" dirty="0">
              <a:solidFill>
                <a:srgbClr val="002060"/>
              </a:solidFill>
              <a:cs typeface="2  Titr" pitchFamily="2" charset="-78"/>
            </a:endParaRPr>
          </a:p>
          <a:p>
            <a:pPr marL="137160" lvl="0" algn="just">
              <a:lnSpc>
                <a:spcPct val="150000"/>
              </a:lnSpc>
              <a:spcBef>
                <a:spcPct val="20000"/>
              </a:spcBef>
              <a:buClr>
                <a:prstClr val="white">
                  <a:shade val="95000"/>
                </a:prstClr>
              </a:buClr>
              <a:buSzPct val="65000"/>
            </a:pPr>
            <a:r>
              <a:rPr lang="fa-IR" sz="2400" b="1" dirty="0">
                <a:solidFill>
                  <a:srgbClr val="FF0000"/>
                </a:solidFill>
                <a:latin typeface="Times New Roman"/>
                <a:ea typeface="Times New Roman"/>
                <a:cs typeface="2  Titr" pitchFamily="2" charset="-78"/>
              </a:rPr>
              <a:t>           «یا»</a:t>
            </a:r>
            <a:endParaRPr lang="en-US" sz="2400" dirty="0">
              <a:solidFill>
                <a:srgbClr val="FF0000"/>
              </a:solidFill>
              <a:cs typeface="2  Titr" pitchFamily="2" charset="-78"/>
            </a:endParaRPr>
          </a:p>
          <a:p>
            <a:pPr lvl="0" algn="just">
              <a:lnSpc>
                <a:spcPct val="150000"/>
              </a:lnSpc>
              <a:spcBef>
                <a:spcPct val="20000"/>
              </a:spcBef>
              <a:buClr>
                <a:prstClr val="white">
                  <a:shade val="95000"/>
                </a:prstClr>
              </a:buClr>
              <a:buSzPct val="65000"/>
            </a:pPr>
            <a:r>
              <a:rPr lang="fa-IR" b="1" dirty="0" smtClean="0">
                <a:latin typeface="Times New Roman"/>
                <a:ea typeface="Times New Roman"/>
                <a:cs typeface="2  Titr" pitchFamily="2" charset="-78"/>
              </a:rPr>
              <a:t>2) </a:t>
            </a:r>
            <a:r>
              <a:rPr lang="fa-IR" sz="2400" b="1" dirty="0" smtClean="0">
                <a:solidFill>
                  <a:srgbClr val="002060"/>
                </a:solidFill>
                <a:latin typeface="Times New Roman"/>
                <a:ea typeface="Times New Roman"/>
                <a:cs typeface="2  Titr" pitchFamily="2" charset="-78"/>
              </a:rPr>
              <a:t>دستگاه </a:t>
            </a:r>
            <a:r>
              <a:rPr lang="fa-IR" sz="2400" b="1" dirty="0">
                <a:solidFill>
                  <a:srgbClr val="002060"/>
                </a:solidFill>
                <a:latin typeface="Times New Roman"/>
                <a:ea typeface="Times New Roman"/>
                <a:cs typeface="2  Titr" pitchFamily="2" charset="-78"/>
              </a:rPr>
              <a:t>معادلات مربوط به هریک از گوشه  های ناحیه موجه را حل کنید تا ارزش متغیر های تصمیم در هر گوشه تعیین شود.</a:t>
            </a:r>
            <a:endParaRPr lang="en-US" sz="2400" dirty="0">
              <a:solidFill>
                <a:srgbClr val="002060"/>
              </a:solidFill>
              <a:cs typeface="2  Titr" pitchFamily="2" charset="-78"/>
            </a:endParaRPr>
          </a:p>
          <a:p>
            <a:pPr lvl="0" algn="just">
              <a:lnSpc>
                <a:spcPct val="150000"/>
              </a:lnSpc>
              <a:spcBef>
                <a:spcPct val="20000"/>
              </a:spcBef>
              <a:buClr>
                <a:prstClr val="white">
                  <a:shade val="95000"/>
                </a:prstClr>
              </a:buClr>
              <a:buSzPct val="65000"/>
            </a:pPr>
            <a:r>
              <a:rPr lang="fa-IR" b="1" dirty="0" smtClean="0">
                <a:latin typeface="Times New Roman"/>
                <a:ea typeface="Times New Roman"/>
                <a:cs typeface="2  Titr" pitchFamily="2" charset="-78"/>
              </a:rPr>
              <a:t>3</a:t>
            </a:r>
            <a:r>
              <a:rPr lang="fa-IR" b="1" dirty="0" smtClean="0">
                <a:solidFill>
                  <a:srgbClr val="FFFF00"/>
                </a:solidFill>
                <a:latin typeface="Times New Roman"/>
                <a:ea typeface="Times New Roman"/>
                <a:cs typeface="2  Titr" pitchFamily="2" charset="-78"/>
              </a:rPr>
              <a:t>) </a:t>
            </a:r>
            <a:r>
              <a:rPr lang="fa-IR" sz="2400" b="1" dirty="0" smtClean="0">
                <a:solidFill>
                  <a:srgbClr val="002060"/>
                </a:solidFill>
                <a:latin typeface="Times New Roman"/>
                <a:ea typeface="Times New Roman"/>
                <a:cs typeface="2  Titr" pitchFamily="2" charset="-78"/>
              </a:rPr>
              <a:t>مقادیر </a:t>
            </a:r>
            <a:r>
              <a:rPr lang="fa-IR" sz="2400" b="1" dirty="0">
                <a:solidFill>
                  <a:srgbClr val="002060"/>
                </a:solidFill>
                <a:latin typeface="Times New Roman"/>
                <a:ea typeface="Times New Roman"/>
                <a:cs typeface="2  Titr" pitchFamily="2" charset="-78"/>
              </a:rPr>
              <a:t>گوشه های موجه را در تابع هدف جای گذاری کنید تا مقدار </a:t>
            </a:r>
            <a:r>
              <a:rPr lang="en-US" sz="2400" b="1" dirty="0">
                <a:solidFill>
                  <a:srgbClr val="002060"/>
                </a:solidFill>
                <a:latin typeface="Times New Roman"/>
                <a:ea typeface="Times New Roman"/>
                <a:cs typeface="2  Titr" pitchFamily="2" charset="-78"/>
              </a:rPr>
              <a:t>Z</a:t>
            </a:r>
            <a:r>
              <a:rPr lang="fa-IR" sz="2400" b="1" dirty="0">
                <a:solidFill>
                  <a:srgbClr val="002060"/>
                </a:solidFill>
                <a:latin typeface="Times New Roman"/>
                <a:ea typeface="Times New Roman"/>
                <a:cs typeface="2  Titr" pitchFamily="2" charset="-78"/>
              </a:rPr>
              <a:t> به ازای آن گوشه مشخص شود. ضمن مقایسه مقدار </a:t>
            </a:r>
            <a:r>
              <a:rPr lang="en-US" sz="2400" b="1" dirty="0">
                <a:solidFill>
                  <a:srgbClr val="002060"/>
                </a:solidFill>
                <a:latin typeface="Times New Roman"/>
                <a:ea typeface="Times New Roman"/>
                <a:cs typeface="2  Titr" pitchFamily="2" charset="-78"/>
              </a:rPr>
              <a:t>Z</a:t>
            </a:r>
            <a:r>
              <a:rPr lang="fa-IR" sz="2400" b="1" dirty="0">
                <a:solidFill>
                  <a:srgbClr val="002060"/>
                </a:solidFill>
                <a:latin typeface="Times New Roman"/>
                <a:ea typeface="Times New Roman"/>
                <a:cs typeface="2  Titr" pitchFamily="2" charset="-78"/>
              </a:rPr>
              <a:t> گوشه بهینه را معین کنید.</a:t>
            </a:r>
            <a:endParaRPr lang="en-US" sz="2400" dirty="0">
              <a:solidFill>
                <a:srgbClr val="002060"/>
              </a:solidFill>
              <a:cs typeface="2  Titr" pitchFamily="2" charset="-78"/>
            </a:endParaRPr>
          </a:p>
        </p:txBody>
      </p:sp>
    </p:spTree>
    <p:extLst>
      <p:ext uri="{BB962C8B-B14F-4D97-AF65-F5344CB8AC3E}">
        <p14:creationId xmlns:p14="http://schemas.microsoft.com/office/powerpoint/2010/main" val="15274170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92696"/>
            <a:ext cx="7380312" cy="2800767"/>
          </a:xfrm>
          <a:prstGeom prst="rect">
            <a:avLst/>
          </a:prstGeom>
        </p:spPr>
        <p:txBody>
          <a:bodyPr wrap="square">
            <a:spAutoFit/>
          </a:bodyPr>
          <a:lstStyle/>
          <a:p>
            <a:pPr>
              <a:lnSpc>
                <a:spcPct val="200000"/>
              </a:lnSpc>
            </a:pPr>
            <a:r>
              <a:rPr lang="fa-IR" sz="2400" dirty="0">
                <a:solidFill>
                  <a:srgbClr val="FF0000"/>
                </a:solidFill>
                <a:effectLst>
                  <a:outerShdw blurRad="38100" dist="38100" dir="2700000" algn="tl">
                    <a:srgbClr val="000000">
                      <a:alpha val="43137"/>
                    </a:srgbClr>
                  </a:outerShdw>
                </a:effectLst>
                <a:latin typeface="Calibri"/>
                <a:ea typeface="Calibri"/>
                <a:cs typeface="2  Titr" pitchFamily="2" charset="-78"/>
              </a:rPr>
              <a:t>روش حل ترسیمی برای یک مدل حداقل سازی </a:t>
            </a:r>
            <a:r>
              <a:rPr lang="fa-IR" sz="2400" dirty="0" smtClean="0">
                <a:solidFill>
                  <a:srgbClr val="FF0000"/>
                </a:solidFill>
                <a:effectLst>
                  <a:outerShdw blurRad="38100" dist="38100" dir="2700000" algn="tl">
                    <a:srgbClr val="000000">
                      <a:alpha val="43137"/>
                    </a:srgbClr>
                  </a:outerShdw>
                </a:effectLst>
                <a:latin typeface="Calibri"/>
                <a:ea typeface="Calibri"/>
                <a:cs typeface="2  Titr" pitchFamily="2" charset="-78"/>
              </a:rPr>
              <a:t>:</a:t>
            </a:r>
          </a:p>
          <a:p>
            <a:pPr>
              <a:lnSpc>
                <a:spcPct val="200000"/>
              </a:lnSpc>
            </a:pPr>
            <a:endParaRPr lang="en-US" sz="2400" dirty="0">
              <a:solidFill>
                <a:srgbClr val="FF0000"/>
              </a:solidFill>
              <a:effectLst>
                <a:outerShdw blurRad="38100" dist="38100" dir="2700000" algn="tl">
                  <a:srgbClr val="000000">
                    <a:alpha val="43137"/>
                  </a:srgbClr>
                </a:outerShdw>
              </a:effectLst>
              <a:cs typeface="2  Titr" pitchFamily="2" charset="-78"/>
            </a:endParaRPr>
          </a:p>
          <a:p>
            <a:pPr algn="just">
              <a:lnSpc>
                <a:spcPct val="200000"/>
              </a:lnSpc>
            </a:pPr>
            <a:r>
              <a:rPr lang="fa-IR" sz="2000" dirty="0">
                <a:solidFill>
                  <a:srgbClr val="002060"/>
                </a:solidFill>
                <a:latin typeface="Calibri"/>
                <a:ea typeface="Calibri"/>
                <a:cs typeface="2  Titr" pitchFamily="2" charset="-78"/>
              </a:rPr>
              <a:t>چنانچه یک مدل برنامه ریزی خطی با تابع هدف (</a:t>
            </a:r>
            <a:r>
              <a:rPr lang="en-US" sz="2000" dirty="0">
                <a:solidFill>
                  <a:srgbClr val="002060"/>
                </a:solidFill>
                <a:latin typeface="Calibri"/>
                <a:ea typeface="Calibri"/>
                <a:cs typeface="2  Titr" pitchFamily="2" charset="-78"/>
              </a:rPr>
              <a:t>Min</a:t>
            </a:r>
            <a:r>
              <a:rPr lang="fa-IR" sz="2000" dirty="0">
                <a:solidFill>
                  <a:srgbClr val="002060"/>
                </a:solidFill>
                <a:latin typeface="Calibri"/>
                <a:ea typeface="Calibri"/>
                <a:cs typeface="2  Titr" pitchFamily="2" charset="-78"/>
              </a:rPr>
              <a:t>) حداقل سازی – دومتغیر نیز وجود داشته باشد،می توان به حل آن با استفاده از روش ترسیمی پرداخت.</a:t>
            </a:r>
            <a:endParaRPr lang="en-US" sz="2000" dirty="0">
              <a:solidFill>
                <a:srgbClr val="002060"/>
              </a:solidFill>
              <a:effectLst/>
              <a:latin typeface="Calibri"/>
              <a:ea typeface="Calibri"/>
              <a:cs typeface="2  Titr" pitchFamily="2" charset="-78"/>
            </a:endParaRPr>
          </a:p>
        </p:txBody>
      </p:sp>
    </p:spTree>
    <p:extLst>
      <p:ext uri="{BB962C8B-B14F-4D97-AF65-F5344CB8AC3E}">
        <p14:creationId xmlns:p14="http://schemas.microsoft.com/office/powerpoint/2010/main" val="4093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32656"/>
            <a:ext cx="7266607"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576" y="3356992"/>
            <a:ext cx="7308304" cy="1246495"/>
          </a:xfrm>
          <a:prstGeom prst="rect">
            <a:avLst/>
          </a:prstGeom>
        </p:spPr>
        <p:txBody>
          <a:bodyPr wrap="square">
            <a:spAutoFit/>
          </a:bodyPr>
          <a:lstStyle/>
          <a:p>
            <a:pPr>
              <a:lnSpc>
                <a:spcPct val="200000"/>
              </a:lnSpc>
              <a:spcAft>
                <a:spcPts val="800"/>
              </a:spcAft>
            </a:pPr>
            <a:r>
              <a:rPr lang="fa-IR" sz="2000" b="1" dirty="0">
                <a:solidFill>
                  <a:schemeClr val="bg1"/>
                </a:solidFill>
                <a:latin typeface="Calibri"/>
                <a:ea typeface="Calibri"/>
                <a:cs typeface="2  Titr" pitchFamily="2" charset="-78"/>
              </a:rPr>
              <a:t>مراحل حل ترسیمی مدل فوق کاملاً مشابه مدل حداکثر سازی است که به شرح زیر به ذکر آنها برای رسیدن به جواب بهینه مدل فوق می پردازیم.</a:t>
            </a:r>
            <a:endParaRPr lang="en-US" dirty="0">
              <a:solidFill>
                <a:schemeClr val="bg1"/>
              </a:solidFill>
              <a:effectLst/>
              <a:latin typeface="Calibri"/>
              <a:ea typeface="Calibri"/>
              <a:cs typeface="2  Titr" pitchFamily="2" charset="-78"/>
            </a:endParaRPr>
          </a:p>
        </p:txBody>
      </p:sp>
    </p:spTree>
    <p:extLst>
      <p:ext uri="{BB962C8B-B14F-4D97-AF65-F5344CB8AC3E}">
        <p14:creationId xmlns:p14="http://schemas.microsoft.com/office/powerpoint/2010/main" val="32251873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407" y="566616"/>
            <a:ext cx="7524328" cy="941796"/>
          </a:xfrm>
          <a:prstGeom prst="rect">
            <a:avLst/>
          </a:prstGeom>
        </p:spPr>
        <p:txBody>
          <a:bodyPr wrap="square">
            <a:spAutoFit/>
          </a:bodyPr>
          <a:lstStyle/>
          <a:p>
            <a:pPr>
              <a:lnSpc>
                <a:spcPct val="115000"/>
              </a:lnSpc>
              <a:spcAft>
                <a:spcPts val="800"/>
              </a:spcAft>
            </a:pPr>
            <a:r>
              <a:rPr lang="fa-IR" sz="2400" b="1" dirty="0">
                <a:solidFill>
                  <a:srgbClr val="FF0000"/>
                </a:solidFill>
                <a:latin typeface="Calibri"/>
                <a:ea typeface="Calibri"/>
                <a:cs typeface="2  Titr" pitchFamily="2" charset="-78"/>
              </a:rPr>
              <a:t>اولین قدم ، </a:t>
            </a:r>
            <a:r>
              <a:rPr lang="fa-IR" sz="2400" b="1" dirty="0">
                <a:solidFill>
                  <a:schemeClr val="bg1"/>
                </a:solidFill>
                <a:latin typeface="Calibri"/>
                <a:ea typeface="Calibri"/>
                <a:cs typeface="2  Titr" pitchFamily="2" charset="-78"/>
              </a:rPr>
              <a:t>رسم معادلات مربوط به دو محدودیت مدل است. همچنانکه در شکل زیر نشان داده شده است.</a:t>
            </a:r>
            <a:endParaRPr lang="en-US" sz="2000" dirty="0">
              <a:solidFill>
                <a:schemeClr val="bg1"/>
              </a:solidFill>
              <a:effectLst/>
              <a:latin typeface="Calibri"/>
              <a:ea typeface="Calibri"/>
              <a:cs typeface="2  Titr" pitchFamily="2" charset="-78"/>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 name="Object 3"/>
          <p:cNvGraphicFramePr>
            <a:graphicFrameLocks noChangeAspect="1"/>
          </p:cNvGraphicFramePr>
          <p:nvPr>
            <p:extLst>
              <p:ext uri="{D42A27DB-BD31-4B8C-83A1-F6EECF244321}">
                <p14:modId xmlns:p14="http://schemas.microsoft.com/office/powerpoint/2010/main" val="17616406"/>
              </p:ext>
            </p:extLst>
          </p:nvPr>
        </p:nvGraphicFramePr>
        <p:xfrm>
          <a:off x="310927" y="1475185"/>
          <a:ext cx="4261073" cy="3920987"/>
        </p:xfrm>
        <a:graphic>
          <a:graphicData uri="http://schemas.openxmlformats.org/presentationml/2006/ole">
            <mc:AlternateContent xmlns:mc="http://schemas.openxmlformats.org/markup-compatibility/2006">
              <mc:Choice xmlns:v="urn:schemas-microsoft-com:vml" Requires="v">
                <p:oleObj spid="_x0000_s2077" name="Worksheet" r:id="rId3" imgW="4810076" imgH="1971595" progId="Excel.Sheet.12">
                  <p:embed/>
                </p:oleObj>
              </mc:Choice>
              <mc:Fallback>
                <p:oleObj name="Worksheet" r:id="rId3" imgW="4810076" imgH="1971595"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27" y="1475185"/>
                        <a:ext cx="4261073" cy="3920987"/>
                      </a:xfrm>
                      <a:prstGeom prst="rect">
                        <a:avLst/>
                      </a:prstGeom>
                      <a:noFill/>
                      <a:extLst/>
                    </p:spPr>
                  </p:pic>
                </p:oleObj>
              </mc:Fallback>
            </mc:AlternateContent>
          </a:graphicData>
        </a:graphic>
      </p:graphicFrame>
      <p:sp>
        <p:nvSpPr>
          <p:cNvPr id="5" name="Rectangle 4"/>
          <p:cNvSpPr/>
          <p:nvPr/>
        </p:nvSpPr>
        <p:spPr>
          <a:xfrm>
            <a:off x="3544748" y="5396172"/>
            <a:ext cx="4471096" cy="369332"/>
          </a:xfrm>
          <a:prstGeom prst="rect">
            <a:avLst/>
          </a:prstGeom>
        </p:spPr>
        <p:txBody>
          <a:bodyPr wrap="none">
            <a:spAutoFit/>
          </a:bodyPr>
          <a:lstStyle/>
          <a:p>
            <a:r>
              <a:rPr lang="fa-IR" b="1" u="sng" dirty="0">
                <a:solidFill>
                  <a:schemeClr val="bg1"/>
                </a:solidFill>
                <a:latin typeface="Calibri"/>
                <a:ea typeface="Calibri"/>
                <a:cs typeface="2  Titr" pitchFamily="2" charset="-78"/>
              </a:rPr>
              <a:t>شکل 8-2 معادلات مربوط به محدودیتهای مثال 2-2</a:t>
            </a:r>
            <a:endParaRPr lang="fa-IR" dirty="0">
              <a:solidFill>
                <a:schemeClr val="bg1"/>
              </a:solidFill>
              <a:cs typeface="2  Titr" pitchFamily="2" charset="-78"/>
            </a:endParaRPr>
          </a:p>
        </p:txBody>
      </p:sp>
    </p:spTree>
    <p:extLst>
      <p:ext uri="{BB962C8B-B14F-4D97-AF65-F5344CB8AC3E}">
        <p14:creationId xmlns:p14="http://schemas.microsoft.com/office/powerpoint/2010/main" val="313228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976704"/>
          </a:xfrm>
        </p:spPr>
        <p:txBody>
          <a:bodyPr/>
          <a:lstStyle/>
          <a:p>
            <a:pPr algn="just">
              <a:lnSpc>
                <a:spcPct val="150000"/>
              </a:lnSpc>
              <a:spcAft>
                <a:spcPts val="800"/>
              </a:spcAft>
              <a:buFont typeface="Wingdings" panose="05000000000000000000" pitchFamily="2" charset="2"/>
              <a:buChar char="v"/>
            </a:pPr>
            <a:r>
              <a:rPr lang="fa-IR" b="1" dirty="0">
                <a:solidFill>
                  <a:srgbClr val="FF0000"/>
                </a:solidFill>
                <a:latin typeface="Calibri"/>
                <a:ea typeface="Calibri"/>
                <a:cs typeface="2  Titr" panose="00000700000000000000" pitchFamily="2" charset="-78"/>
              </a:rPr>
              <a:t>مفروضات برنامه ریزی خطی :</a:t>
            </a:r>
            <a:endParaRPr lang="en-US" b="1" dirty="0">
              <a:solidFill>
                <a:srgbClr val="FF0000"/>
              </a:solidFill>
              <a:latin typeface="Calibri"/>
              <a:ea typeface="Calibri"/>
              <a:cs typeface="2  Titr" panose="00000700000000000000" pitchFamily="2" charset="-78"/>
            </a:endParaRPr>
          </a:p>
          <a:p>
            <a:pPr marL="137160" indent="0" algn="just">
              <a:lnSpc>
                <a:spcPct val="150000"/>
              </a:lnSpc>
              <a:spcAft>
                <a:spcPts val="800"/>
              </a:spcAft>
              <a:buNone/>
            </a:pPr>
            <a:r>
              <a:rPr lang="fa-IR" b="1" dirty="0">
                <a:solidFill>
                  <a:schemeClr val="bg1"/>
                </a:solidFill>
                <a:latin typeface="Calibri"/>
                <a:ea typeface="Calibri"/>
                <a:cs typeface="2  Titr" panose="00000700000000000000" pitchFamily="2" charset="-78"/>
              </a:rPr>
              <a:t>یک مدل برنامه ریزی ریاضی در صورتی خطی است که دارای مفروضات زیر باشد:</a:t>
            </a:r>
            <a:endParaRPr lang="en-US" b="1" dirty="0">
              <a:solidFill>
                <a:schemeClr val="bg1"/>
              </a:solidFill>
              <a:latin typeface="Calibri"/>
              <a:ea typeface="Calibri"/>
              <a:cs typeface="2  Titr" panose="00000700000000000000" pitchFamily="2" charset="-78"/>
            </a:endParaRPr>
          </a:p>
          <a:p>
            <a:pPr marL="342900" lvl="0" indent="-342900" algn="just">
              <a:lnSpc>
                <a:spcPct val="150000"/>
              </a:lnSpc>
              <a:buFont typeface="+mj-lt"/>
              <a:buAutoNum type="arabicPeriod"/>
            </a:pPr>
            <a:r>
              <a:rPr lang="fa-IR" b="1" dirty="0">
                <a:solidFill>
                  <a:srgbClr val="FF0000"/>
                </a:solidFill>
                <a:latin typeface="Calibri"/>
                <a:ea typeface="Calibri"/>
                <a:cs typeface="2  Titr" panose="00000700000000000000" pitchFamily="2" charset="-78"/>
              </a:rPr>
              <a:t>فرض تناسب (</a:t>
            </a:r>
            <a:r>
              <a:rPr lang="en-US" b="1" dirty="0" err="1">
                <a:solidFill>
                  <a:srgbClr val="FF0000"/>
                </a:solidFill>
                <a:latin typeface="Calibri"/>
                <a:ea typeface="Calibri"/>
                <a:cs typeface="2  Titr" panose="00000700000000000000" pitchFamily="2" charset="-78"/>
              </a:rPr>
              <a:t>Proportionallty</a:t>
            </a:r>
            <a:r>
              <a:rPr lang="fa-IR" b="1" dirty="0">
                <a:solidFill>
                  <a:srgbClr val="FF0000"/>
                </a:solidFill>
                <a:latin typeface="Calibri"/>
                <a:ea typeface="Calibri"/>
                <a:cs typeface="2  Titr" panose="00000700000000000000" pitchFamily="2" charset="-78"/>
              </a:rPr>
              <a:t>)</a:t>
            </a:r>
            <a:endParaRPr lang="en-US" b="1" dirty="0">
              <a:solidFill>
                <a:srgbClr val="FF0000"/>
              </a:solidFill>
              <a:cs typeface="2  Titr" panose="00000700000000000000" pitchFamily="2" charset="-78"/>
            </a:endParaRPr>
          </a:p>
          <a:p>
            <a:pPr marL="342900" lvl="0" indent="-342900" algn="just">
              <a:lnSpc>
                <a:spcPct val="150000"/>
              </a:lnSpc>
              <a:buFont typeface="+mj-lt"/>
              <a:buAutoNum type="arabicPeriod"/>
            </a:pPr>
            <a:r>
              <a:rPr lang="fa-IR" b="1" dirty="0">
                <a:solidFill>
                  <a:srgbClr val="FF0000"/>
                </a:solidFill>
                <a:latin typeface="Calibri"/>
                <a:ea typeface="Calibri"/>
                <a:cs typeface="2  Titr" panose="00000700000000000000" pitchFamily="2" charset="-78"/>
              </a:rPr>
              <a:t>فرض جمع پذیری (</a:t>
            </a:r>
            <a:r>
              <a:rPr lang="en-US" b="1" dirty="0">
                <a:solidFill>
                  <a:srgbClr val="FF0000"/>
                </a:solidFill>
                <a:latin typeface="Calibri"/>
                <a:ea typeface="Calibri"/>
                <a:cs typeface="2  Titr" panose="00000700000000000000" pitchFamily="2" charset="-78"/>
              </a:rPr>
              <a:t>Additivity</a:t>
            </a:r>
            <a:r>
              <a:rPr lang="fa-IR" b="1" dirty="0">
                <a:solidFill>
                  <a:srgbClr val="FF0000"/>
                </a:solidFill>
                <a:latin typeface="Calibri"/>
                <a:ea typeface="Calibri"/>
                <a:cs typeface="2  Titr" panose="00000700000000000000" pitchFamily="2" charset="-78"/>
              </a:rPr>
              <a:t>)</a:t>
            </a:r>
            <a:endParaRPr lang="en-US" b="1" dirty="0">
              <a:solidFill>
                <a:srgbClr val="FF0000"/>
              </a:solidFill>
              <a:cs typeface="2  Titr" panose="00000700000000000000" pitchFamily="2" charset="-78"/>
            </a:endParaRPr>
          </a:p>
          <a:p>
            <a:pPr marL="342900" lvl="0" indent="-342900" algn="just">
              <a:lnSpc>
                <a:spcPct val="150000"/>
              </a:lnSpc>
              <a:buFont typeface="+mj-lt"/>
              <a:buAutoNum type="arabicPeriod"/>
            </a:pPr>
            <a:r>
              <a:rPr lang="fa-IR" b="1" dirty="0">
                <a:solidFill>
                  <a:srgbClr val="FF0000"/>
                </a:solidFill>
                <a:latin typeface="Calibri"/>
                <a:ea typeface="Calibri"/>
                <a:cs typeface="2  Titr" panose="00000700000000000000" pitchFamily="2" charset="-78"/>
              </a:rPr>
              <a:t>فرض بخش پذیری( </a:t>
            </a:r>
            <a:r>
              <a:rPr lang="en-US" b="1" dirty="0">
                <a:solidFill>
                  <a:srgbClr val="FF0000"/>
                </a:solidFill>
                <a:latin typeface="Calibri"/>
                <a:ea typeface="Calibri"/>
                <a:cs typeface="2  Titr" panose="00000700000000000000" pitchFamily="2" charset="-78"/>
              </a:rPr>
              <a:t>Divisibility</a:t>
            </a:r>
            <a:r>
              <a:rPr lang="fa-IR" b="1" dirty="0">
                <a:solidFill>
                  <a:srgbClr val="FF0000"/>
                </a:solidFill>
                <a:latin typeface="Calibri"/>
                <a:ea typeface="Calibri"/>
                <a:cs typeface="2  Titr" panose="00000700000000000000" pitchFamily="2" charset="-78"/>
              </a:rPr>
              <a:t>)</a:t>
            </a:r>
            <a:endParaRPr lang="en-US" b="1" dirty="0">
              <a:solidFill>
                <a:srgbClr val="FF0000"/>
              </a:solidFill>
              <a:cs typeface="2  Titr" panose="00000700000000000000" pitchFamily="2" charset="-78"/>
            </a:endParaRPr>
          </a:p>
          <a:p>
            <a:pPr marL="342900" lvl="0" indent="-342900" algn="just">
              <a:lnSpc>
                <a:spcPct val="150000"/>
              </a:lnSpc>
              <a:buFont typeface="+mj-lt"/>
              <a:buAutoNum type="arabicPeriod"/>
            </a:pPr>
            <a:r>
              <a:rPr lang="fa-IR" b="1" dirty="0">
                <a:solidFill>
                  <a:srgbClr val="FF0000"/>
                </a:solidFill>
                <a:latin typeface="Calibri"/>
                <a:ea typeface="Calibri"/>
                <a:cs typeface="2  Titr" panose="00000700000000000000" pitchFamily="2" charset="-78"/>
              </a:rPr>
              <a:t>فرض معین بودن(</a:t>
            </a:r>
            <a:r>
              <a:rPr lang="en-US" b="1" dirty="0">
                <a:solidFill>
                  <a:srgbClr val="FF0000"/>
                </a:solidFill>
                <a:latin typeface="Calibri"/>
                <a:ea typeface="Calibri"/>
                <a:cs typeface="2  Titr" panose="00000700000000000000" pitchFamily="2" charset="-78"/>
              </a:rPr>
              <a:t>Deterministic</a:t>
            </a:r>
            <a:r>
              <a:rPr lang="fa-IR" b="1" dirty="0">
                <a:solidFill>
                  <a:srgbClr val="FF0000"/>
                </a:solidFill>
                <a:latin typeface="Calibri"/>
                <a:ea typeface="Calibri"/>
                <a:cs typeface="2  Titr" panose="00000700000000000000" pitchFamily="2" charset="-78"/>
              </a:rPr>
              <a:t>)</a:t>
            </a:r>
            <a:endParaRPr lang="en-US" b="1" dirty="0">
              <a:solidFill>
                <a:srgbClr val="FF0000"/>
              </a:solidFill>
              <a:cs typeface="2  Titr" panose="00000700000000000000" pitchFamily="2" charset="-78"/>
            </a:endParaRPr>
          </a:p>
          <a:p>
            <a:endParaRPr lang="fa-IR" dirty="0"/>
          </a:p>
        </p:txBody>
      </p:sp>
    </p:spTree>
    <p:extLst>
      <p:ext uri="{BB962C8B-B14F-4D97-AF65-F5344CB8AC3E}">
        <p14:creationId xmlns:p14="http://schemas.microsoft.com/office/powerpoint/2010/main" val="6550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1520" y="332656"/>
                <a:ext cx="8460432" cy="1441420"/>
              </a:xfrm>
              <a:prstGeom prst="rect">
                <a:avLst/>
              </a:prstGeom>
            </p:spPr>
            <p:txBody>
              <a:bodyPr wrap="square">
                <a:spAutoFit/>
              </a:bodyPr>
              <a:lstStyle/>
              <a:p>
                <a:pPr>
                  <a:lnSpc>
                    <a:spcPct val="150000"/>
                  </a:lnSpc>
                  <a:spcAft>
                    <a:spcPts val="800"/>
                  </a:spcAft>
                </a:pPr>
                <a:r>
                  <a:rPr lang="fa-IR" b="1" dirty="0" smtClean="0">
                    <a:solidFill>
                      <a:schemeClr val="bg1"/>
                    </a:solidFill>
                    <a:latin typeface="Calibri"/>
                    <a:ea typeface="Calibri"/>
                    <a:cs typeface="2  Titr" pitchFamily="2" charset="-78"/>
                  </a:rPr>
                  <a:t>حال ناحیه مشترک موجه هر دو محدودیت را پیدا می کنیم. به طوری که قیود بزرگتر یا مساوی </a:t>
                </a:r>
                <a14:m>
                  <m:oMath xmlns:m="http://schemas.openxmlformats.org/officeDocument/2006/math">
                    <m:r>
                      <a:rPr lang="fa-IR">
                        <a:solidFill>
                          <a:schemeClr val="bg1"/>
                        </a:solidFill>
                        <a:latin typeface="Cambria Math"/>
                        <a:ea typeface="Calibri"/>
                      </a:rPr>
                      <m:t>≥</m:t>
                    </m:r>
                  </m:oMath>
                </a14:m>
                <a:r>
                  <a:rPr lang="fa-IR" b="1" dirty="0">
                    <a:solidFill>
                      <a:schemeClr val="bg1"/>
                    </a:solidFill>
                    <a:effectLst/>
                    <a:latin typeface="Calibri"/>
                    <a:ea typeface="Calibri"/>
                    <a:cs typeface="2  Titr" pitchFamily="2" charset="-78"/>
                  </a:rPr>
                  <a:t> مربوط به هر دو محدودیت را بیان کند. منطقه هاشور خورده را در شکل زیر نشان میدهیم.</a:t>
                </a:r>
                <a:endParaRPr lang="en-US" sz="1600" dirty="0">
                  <a:solidFill>
                    <a:schemeClr val="bg1"/>
                  </a:solidFill>
                  <a:effectLst/>
                  <a:latin typeface="Calibri"/>
                  <a:ea typeface="Calibri"/>
                  <a:cs typeface="2  Titr" pitchFamily="2" charset="-78"/>
                </a:endParaRPr>
              </a:p>
              <a:p>
                <a:pPr>
                  <a:lnSpc>
                    <a:spcPct val="150000"/>
                  </a:lnSpc>
                  <a:spcAft>
                    <a:spcPts val="800"/>
                  </a:spcAft>
                </a:pPr>
                <a:r>
                  <a:rPr lang="fa-IR" b="1" dirty="0">
                    <a:solidFill>
                      <a:schemeClr val="bg1"/>
                    </a:solidFill>
                    <a:effectLst/>
                    <a:latin typeface="Calibri"/>
                    <a:ea typeface="Calibri"/>
                    <a:cs typeface="2  Titr" pitchFamily="2" charset="-78"/>
                  </a:rPr>
                  <a:t>بعداز پیدا کردن ناحیه موجه ، قدم دوم ، تعیین دوم گوشه بهینه است.</a:t>
                </a:r>
                <a:endParaRPr lang="en-US" sz="1600" dirty="0">
                  <a:solidFill>
                    <a:schemeClr val="bg1"/>
                  </a:solidFill>
                  <a:effectLst/>
                  <a:latin typeface="Calibri"/>
                  <a:ea typeface="Calibri"/>
                  <a:cs typeface="2  Titr"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332656"/>
                <a:ext cx="8460432" cy="1441420"/>
              </a:xfrm>
              <a:prstGeom prst="rect">
                <a:avLst/>
              </a:prstGeom>
              <a:blipFill rotWithShape="1">
                <a:blip r:embed="rId3"/>
                <a:stretch>
                  <a:fillRect r="-648" b="-4237"/>
                </a:stretch>
              </a:blipFill>
            </p:spPr>
            <p:txBody>
              <a:bodyPr/>
              <a:lstStyle/>
              <a:p>
                <a:r>
                  <a:rPr lang="fa-IR">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 name="Object 3"/>
          <p:cNvGraphicFramePr>
            <a:graphicFrameLocks noChangeAspect="1"/>
          </p:cNvGraphicFramePr>
          <p:nvPr>
            <p:extLst>
              <p:ext uri="{D42A27DB-BD31-4B8C-83A1-F6EECF244321}">
                <p14:modId xmlns:p14="http://schemas.microsoft.com/office/powerpoint/2010/main" val="858222072"/>
              </p:ext>
            </p:extLst>
          </p:nvPr>
        </p:nvGraphicFramePr>
        <p:xfrm>
          <a:off x="107504" y="1728681"/>
          <a:ext cx="4355976" cy="3572527"/>
        </p:xfrm>
        <a:graphic>
          <a:graphicData uri="http://schemas.openxmlformats.org/presentationml/2006/ole">
            <mc:AlternateContent xmlns:mc="http://schemas.openxmlformats.org/markup-compatibility/2006">
              <mc:Choice xmlns:v="urn:schemas-microsoft-com:vml" Requires="v">
                <p:oleObj spid="_x0000_s3101" name="Worksheet" r:id="rId4" imgW="4810076" imgH="2038268" progId="Excel.Sheet.12">
                  <p:embed/>
                </p:oleObj>
              </mc:Choice>
              <mc:Fallback>
                <p:oleObj name="Worksheet" r:id="rId4" imgW="4810076" imgH="2038268"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728681"/>
                        <a:ext cx="4355976" cy="3572527"/>
                      </a:xfrm>
                      <a:prstGeom prst="rect">
                        <a:avLst/>
                      </a:prstGeom>
                      <a:noFill/>
                      <a:extLst/>
                    </p:spPr>
                  </p:pic>
                </p:oleObj>
              </mc:Fallback>
            </mc:AlternateContent>
          </a:graphicData>
        </a:graphic>
      </p:graphicFrame>
      <p:sp>
        <p:nvSpPr>
          <p:cNvPr id="5" name="Rectangle 4"/>
          <p:cNvSpPr/>
          <p:nvPr/>
        </p:nvSpPr>
        <p:spPr>
          <a:xfrm>
            <a:off x="2467058" y="5301208"/>
            <a:ext cx="3345788" cy="400494"/>
          </a:xfrm>
          <a:prstGeom prst="rect">
            <a:avLst/>
          </a:prstGeom>
        </p:spPr>
        <p:txBody>
          <a:bodyPr wrap="none">
            <a:spAutoFit/>
          </a:bodyPr>
          <a:lstStyle/>
          <a:p>
            <a:pPr algn="ctr">
              <a:lnSpc>
                <a:spcPct val="115000"/>
              </a:lnSpc>
            </a:pPr>
            <a:r>
              <a:rPr lang="fa-IR" b="1" u="sng" dirty="0">
                <a:solidFill>
                  <a:srgbClr val="FF0000"/>
                </a:solidFill>
                <a:latin typeface="Calibri"/>
                <a:ea typeface="Calibri"/>
                <a:cs typeface="2  Titr" pitchFamily="2" charset="-78"/>
              </a:rPr>
              <a:t>شکل 9-2 ناحیه موجه مدل مساله 2-2</a:t>
            </a:r>
            <a:endParaRPr lang="en-US" sz="1600" dirty="0">
              <a:solidFill>
                <a:srgbClr val="FF0000"/>
              </a:solidFill>
              <a:effectLst/>
              <a:latin typeface="Calibri"/>
              <a:ea typeface="Calibri"/>
              <a:cs typeface="2  Titr" pitchFamily="2" charset="-78"/>
            </a:endParaRPr>
          </a:p>
        </p:txBody>
      </p:sp>
    </p:spTree>
    <p:extLst>
      <p:ext uri="{BB962C8B-B14F-4D97-AF65-F5344CB8AC3E}">
        <p14:creationId xmlns:p14="http://schemas.microsoft.com/office/powerpoint/2010/main" val="2904541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7884368" cy="4401205"/>
          </a:xfrm>
          <a:prstGeom prst="rect">
            <a:avLst/>
          </a:prstGeom>
        </p:spPr>
        <p:txBody>
          <a:bodyPr wrap="square">
            <a:spAutoFit/>
          </a:bodyPr>
          <a:lstStyle/>
          <a:p>
            <a:pPr algn="just">
              <a:lnSpc>
                <a:spcPct val="200000"/>
              </a:lnSpc>
            </a:pPr>
            <a:r>
              <a:rPr lang="fa-IR" sz="2000" b="1" u="sng" dirty="0">
                <a:solidFill>
                  <a:schemeClr val="bg1"/>
                </a:solidFill>
                <a:latin typeface="Calibri"/>
                <a:ea typeface="Calibri"/>
                <a:cs typeface="2  Titr" pitchFamily="2" charset="-78"/>
              </a:rPr>
              <a:t>به خاطر دارید که در مدل حداکثر سازی، </a:t>
            </a:r>
            <a:r>
              <a:rPr lang="fa-IR" sz="2000" b="1" u="sng" dirty="0">
                <a:solidFill>
                  <a:srgbClr val="FF0000"/>
                </a:solidFill>
                <a:latin typeface="Calibri"/>
                <a:ea typeface="Calibri"/>
                <a:cs typeface="2  Titr" pitchFamily="2" charset="-78"/>
              </a:rPr>
              <a:t>بهترین نقطه مرزی ، نقطه ای بود که دارای  « بیشترین» فاصله نسبت به مبداء مختصات بود.</a:t>
            </a:r>
            <a:r>
              <a:rPr lang="fa-IR" sz="2000" b="1" u="sng" dirty="0">
                <a:solidFill>
                  <a:schemeClr val="bg1"/>
                </a:solidFill>
                <a:latin typeface="Calibri"/>
                <a:ea typeface="Calibri"/>
                <a:cs typeface="2  Titr" pitchFamily="2" charset="-78"/>
              </a:rPr>
              <a:t> برعکس در مدل حداقل سازی ، </a:t>
            </a:r>
            <a:r>
              <a:rPr lang="fa-IR" sz="2000" b="1" u="sng" dirty="0">
                <a:solidFill>
                  <a:srgbClr val="FF0000"/>
                </a:solidFill>
                <a:latin typeface="Calibri"/>
                <a:ea typeface="Calibri"/>
                <a:cs typeface="2  Titr" pitchFamily="2" charset="-78"/>
              </a:rPr>
              <a:t>بهترین نقطه مرزی نقطه ای است که دارای « کمترین » فاصله نسبت به مبداء مختصات باشد.</a:t>
            </a:r>
            <a:r>
              <a:rPr lang="fa-IR" sz="2000" b="1" dirty="0">
                <a:solidFill>
                  <a:srgbClr val="FF0000"/>
                </a:solidFill>
                <a:latin typeface="Calibri"/>
                <a:ea typeface="Calibri"/>
                <a:cs typeface="2  Titr" pitchFamily="2" charset="-78"/>
              </a:rPr>
              <a:t> </a:t>
            </a:r>
            <a:r>
              <a:rPr lang="fa-IR" sz="2000" b="1" dirty="0">
                <a:solidFill>
                  <a:schemeClr val="bg1"/>
                </a:solidFill>
                <a:latin typeface="Calibri"/>
                <a:ea typeface="Calibri"/>
                <a:cs typeface="2  Titr" pitchFamily="2" charset="-78"/>
              </a:rPr>
              <a:t>به عبارت دیگر در مدل حداکثر سازی ، گوشه بهینه ، « دورترین گوشه حدی» نسبت به مبداء مختصات است ولی در مدل حداقل سازی ، گوشه بهینه ، « نزدیکترین گوشه حدی» به مبداء مختصات است. </a:t>
            </a:r>
            <a:r>
              <a:rPr lang="fa-IR" sz="2000" b="1" dirty="0">
                <a:solidFill>
                  <a:srgbClr val="FF0000"/>
                </a:solidFill>
                <a:latin typeface="Calibri"/>
                <a:ea typeface="Calibri"/>
                <a:cs typeface="2  Titr" pitchFamily="2" charset="-78"/>
              </a:rPr>
              <a:t>چون هرچه مقدار متغیر های تصمیم کوچکتر باشد،مقدار </a:t>
            </a:r>
            <a:r>
              <a:rPr lang="en-US" sz="2000" b="1" dirty="0">
                <a:solidFill>
                  <a:srgbClr val="FF0000"/>
                </a:solidFill>
                <a:latin typeface="Calibri"/>
                <a:ea typeface="Calibri"/>
                <a:cs typeface="2  Titr" pitchFamily="2" charset="-78"/>
              </a:rPr>
              <a:t>Z</a:t>
            </a:r>
            <a:r>
              <a:rPr lang="fa-IR" sz="2000" b="1" dirty="0">
                <a:solidFill>
                  <a:srgbClr val="FF0000"/>
                </a:solidFill>
                <a:latin typeface="Calibri"/>
                <a:ea typeface="Calibri"/>
                <a:cs typeface="2  Titr" pitchFamily="2" charset="-78"/>
              </a:rPr>
              <a:t>  کمتر خواهد بود. </a:t>
            </a:r>
            <a:endParaRPr lang="en-US" dirty="0">
              <a:solidFill>
                <a:srgbClr val="FF0000"/>
              </a:solidFill>
              <a:effectLst/>
              <a:latin typeface="Calibri"/>
              <a:ea typeface="Calibri"/>
              <a:cs typeface="2  Titr" pitchFamily="2" charset="-78"/>
            </a:endParaRPr>
          </a:p>
        </p:txBody>
      </p:sp>
    </p:spTree>
    <p:extLst>
      <p:ext uri="{BB962C8B-B14F-4D97-AF65-F5344CB8AC3E}">
        <p14:creationId xmlns:p14="http://schemas.microsoft.com/office/powerpoint/2010/main" val="1919094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04" y="252802"/>
            <a:ext cx="5256584" cy="729430"/>
          </a:xfrm>
          <a:prstGeom prst="rect">
            <a:avLst/>
          </a:prstGeom>
        </p:spPr>
        <p:txBody>
          <a:bodyPr wrap="square">
            <a:spAutoFit/>
          </a:bodyPr>
          <a:lstStyle/>
          <a:p>
            <a:pPr algn="just">
              <a:lnSpc>
                <a:spcPct val="115000"/>
              </a:lnSpc>
            </a:pPr>
            <a:r>
              <a:rPr lang="fa-IR" b="1" dirty="0">
                <a:solidFill>
                  <a:schemeClr val="bg1"/>
                </a:solidFill>
                <a:latin typeface="Calibri"/>
                <a:ea typeface="Calibri"/>
                <a:cs typeface="2  Titr" pitchFamily="2" charset="-78"/>
              </a:rPr>
              <a:t>مفاهیم فوق در نمودار زیر به خوبی بیان شده اند.  </a:t>
            </a:r>
            <a:endParaRPr lang="en-US" sz="1600" dirty="0">
              <a:solidFill>
                <a:schemeClr val="bg1"/>
              </a:solidFill>
              <a:latin typeface="Calibri"/>
              <a:ea typeface="Calibri"/>
              <a:cs typeface="2  Titr" pitchFamily="2" charset="-78"/>
            </a:endParaRPr>
          </a:p>
          <a:p>
            <a:pPr algn="just">
              <a:lnSpc>
                <a:spcPct val="115000"/>
              </a:lnSpc>
            </a:pPr>
            <a:r>
              <a:rPr lang="fa-IR" b="1" dirty="0">
                <a:solidFill>
                  <a:schemeClr val="bg1"/>
                </a:solidFill>
                <a:latin typeface="Calibri"/>
                <a:ea typeface="Calibri"/>
                <a:cs typeface="2  Titr" pitchFamily="2" charset="-78"/>
              </a:rPr>
              <a:t>شکل : جواب (گوشه) بهینه:</a:t>
            </a:r>
            <a:endParaRPr lang="en-US" sz="1600" dirty="0">
              <a:solidFill>
                <a:schemeClr val="bg1"/>
              </a:solidFill>
              <a:effectLst/>
              <a:latin typeface="Calibri"/>
              <a:ea typeface="Calibri"/>
              <a:cs typeface="2  Titr" pitchFamily="2" charset="-78"/>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4" name="Object 3"/>
          <p:cNvGraphicFramePr>
            <a:graphicFrameLocks noChangeAspect="1"/>
          </p:cNvGraphicFramePr>
          <p:nvPr>
            <p:extLst>
              <p:ext uri="{D42A27DB-BD31-4B8C-83A1-F6EECF244321}">
                <p14:modId xmlns:p14="http://schemas.microsoft.com/office/powerpoint/2010/main" val="2721725095"/>
              </p:ext>
            </p:extLst>
          </p:nvPr>
        </p:nvGraphicFramePr>
        <p:xfrm>
          <a:off x="107504" y="857857"/>
          <a:ext cx="5508104" cy="4453361"/>
        </p:xfrm>
        <a:graphic>
          <a:graphicData uri="http://schemas.openxmlformats.org/presentationml/2006/ole">
            <mc:AlternateContent xmlns:mc="http://schemas.openxmlformats.org/markup-compatibility/2006">
              <mc:Choice xmlns:v="urn:schemas-microsoft-com:vml" Requires="v">
                <p:oleObj spid="_x0000_s4125" name="Worksheet" r:id="rId3" imgW="4810076" imgH="2038268" progId="Excel.Sheet.12">
                  <p:embed/>
                </p:oleObj>
              </mc:Choice>
              <mc:Fallback>
                <p:oleObj name="Worksheet" r:id="rId3" imgW="4810076" imgH="2038268"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857857"/>
                        <a:ext cx="5508104" cy="4453361"/>
                      </a:xfrm>
                      <a:prstGeom prst="rect">
                        <a:avLst/>
                      </a:prstGeom>
                      <a:noFill/>
                      <a:extLst/>
                    </p:spPr>
                  </p:pic>
                </p:oleObj>
              </mc:Fallback>
            </mc:AlternateContent>
          </a:graphicData>
        </a:graphic>
      </p:graphicFrame>
      <p:sp>
        <p:nvSpPr>
          <p:cNvPr id="5" name="Rectangle 4"/>
          <p:cNvSpPr/>
          <p:nvPr/>
        </p:nvSpPr>
        <p:spPr>
          <a:xfrm>
            <a:off x="5417833" y="5269654"/>
            <a:ext cx="2699778" cy="400494"/>
          </a:xfrm>
          <a:prstGeom prst="rect">
            <a:avLst/>
          </a:prstGeom>
        </p:spPr>
        <p:txBody>
          <a:bodyPr wrap="none">
            <a:spAutoFit/>
          </a:bodyPr>
          <a:lstStyle/>
          <a:p>
            <a:pPr algn="ctr">
              <a:lnSpc>
                <a:spcPct val="115000"/>
              </a:lnSpc>
            </a:pPr>
            <a:r>
              <a:rPr lang="fa-IR" b="1" u="sng" dirty="0">
                <a:solidFill>
                  <a:srgbClr val="FF0000"/>
                </a:solidFill>
                <a:latin typeface="Calibri"/>
                <a:ea typeface="Calibri"/>
                <a:cs typeface="2  Titr" pitchFamily="2" charset="-78"/>
              </a:rPr>
              <a:t>شکل 10-2 جواب (گوشه) بهینه</a:t>
            </a:r>
            <a:endParaRPr lang="en-US" sz="1600" dirty="0">
              <a:solidFill>
                <a:srgbClr val="FF0000"/>
              </a:solidFill>
              <a:effectLst/>
              <a:latin typeface="Calibri"/>
              <a:ea typeface="Calibri"/>
              <a:cs typeface="2  Titr" pitchFamily="2" charset="-78"/>
            </a:endParaRPr>
          </a:p>
        </p:txBody>
      </p:sp>
    </p:spTree>
    <p:extLst>
      <p:ext uri="{BB962C8B-B14F-4D97-AF65-F5344CB8AC3E}">
        <p14:creationId xmlns:p14="http://schemas.microsoft.com/office/powerpoint/2010/main" val="39841398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2924"/>
            <a:ext cx="8100392" cy="3708708"/>
          </a:xfrm>
          <a:prstGeom prst="rect">
            <a:avLst/>
          </a:prstGeom>
        </p:spPr>
        <p:txBody>
          <a:bodyPr wrap="square">
            <a:spAutoFit/>
          </a:bodyPr>
          <a:lstStyle/>
          <a:p>
            <a:pPr algn="just">
              <a:lnSpc>
                <a:spcPct val="200000"/>
              </a:lnSpc>
            </a:pPr>
            <a:r>
              <a:rPr lang="fa-IR" sz="2000" b="1" dirty="0">
                <a:solidFill>
                  <a:schemeClr val="bg1"/>
                </a:solidFill>
                <a:latin typeface="Calibri"/>
                <a:ea typeface="Calibri"/>
                <a:cs typeface="2  Titr" pitchFamily="2" charset="-78"/>
              </a:rPr>
              <a:t>در شکل فوق نقاط گوشه (</a:t>
            </a:r>
            <a:r>
              <a:rPr lang="en-US" sz="2000" b="1" dirty="0">
                <a:solidFill>
                  <a:schemeClr val="bg1"/>
                </a:solidFill>
                <a:latin typeface="Calibri"/>
                <a:ea typeface="Calibri"/>
                <a:cs typeface="2  Titr" pitchFamily="2" charset="-78"/>
              </a:rPr>
              <a:t>A.B.C</a:t>
            </a:r>
            <a:r>
              <a:rPr lang="fa-IR" sz="2000" b="1" dirty="0">
                <a:solidFill>
                  <a:schemeClr val="bg1"/>
                </a:solidFill>
                <a:latin typeface="Calibri"/>
                <a:ea typeface="Calibri"/>
                <a:cs typeface="2  Titr" pitchFamily="2" charset="-78"/>
              </a:rPr>
              <a:t>) و خط تابع هدف را نشان می دهد.همچنانکه تابع هدف به سمت پایین (مبدا مختصات) انتقال می یابد ، آخرین نقطه ای که تابع هدف از منطقه موجه با آن مماس می شود، نقطه </a:t>
            </a:r>
            <a:r>
              <a:rPr lang="en-US" sz="2000" b="1" dirty="0">
                <a:solidFill>
                  <a:schemeClr val="bg1"/>
                </a:solidFill>
                <a:latin typeface="Calibri"/>
                <a:ea typeface="Calibri"/>
                <a:cs typeface="2  Titr" pitchFamily="2" charset="-78"/>
              </a:rPr>
              <a:t>A</a:t>
            </a:r>
            <a:r>
              <a:rPr lang="fa-IR" sz="2000" b="1" dirty="0">
                <a:solidFill>
                  <a:schemeClr val="bg1"/>
                </a:solidFill>
                <a:latin typeface="Calibri"/>
                <a:ea typeface="Calibri"/>
                <a:cs typeface="2  Titr" pitchFamily="2" charset="-78"/>
              </a:rPr>
              <a:t> است. به عبارت دیگر ،گوشه </a:t>
            </a:r>
            <a:r>
              <a:rPr lang="en-US" sz="2000" b="1" dirty="0">
                <a:solidFill>
                  <a:schemeClr val="bg1"/>
                </a:solidFill>
                <a:latin typeface="Calibri"/>
                <a:ea typeface="Calibri"/>
                <a:cs typeface="2  Titr" pitchFamily="2" charset="-78"/>
              </a:rPr>
              <a:t>A</a:t>
            </a:r>
            <a:r>
              <a:rPr lang="fa-IR" sz="2000" b="1" dirty="0">
                <a:solidFill>
                  <a:schemeClr val="bg1"/>
                </a:solidFill>
                <a:latin typeface="Calibri"/>
                <a:ea typeface="Calibri"/>
                <a:cs typeface="2  Titr" pitchFamily="2" charset="-78"/>
              </a:rPr>
              <a:t> ، آخرین گوشه است که بدون غیر موجه شدن خط تابع هدف ، مقدار </a:t>
            </a:r>
            <a:r>
              <a:rPr lang="en-US" sz="2000" b="1" dirty="0">
                <a:solidFill>
                  <a:schemeClr val="bg1"/>
                </a:solidFill>
                <a:latin typeface="Calibri"/>
                <a:ea typeface="Calibri"/>
                <a:cs typeface="2  Titr" pitchFamily="2" charset="-78"/>
              </a:rPr>
              <a:t>Z</a:t>
            </a:r>
            <a:r>
              <a:rPr lang="fa-IR" sz="2000" b="1" dirty="0">
                <a:solidFill>
                  <a:schemeClr val="bg1"/>
                </a:solidFill>
                <a:latin typeface="Calibri"/>
                <a:ea typeface="Calibri"/>
                <a:cs typeface="2  Titr" pitchFamily="2" charset="-78"/>
              </a:rPr>
              <a:t> را حداقل می کند. </a:t>
            </a:r>
            <a:endParaRPr lang="en-US" sz="2000" dirty="0">
              <a:solidFill>
                <a:schemeClr val="bg1"/>
              </a:solidFill>
              <a:latin typeface="Calibri"/>
              <a:ea typeface="Calibri"/>
              <a:cs typeface="2  Titr" pitchFamily="2" charset="-78"/>
            </a:endParaRPr>
          </a:p>
          <a:p>
            <a:pPr algn="just">
              <a:lnSpc>
                <a:spcPct val="200000"/>
              </a:lnSpc>
            </a:pPr>
            <a:r>
              <a:rPr lang="fa-IR" sz="2000" b="1" dirty="0">
                <a:solidFill>
                  <a:schemeClr val="bg1"/>
                </a:solidFill>
                <a:latin typeface="Calibri"/>
                <a:ea typeface="Calibri"/>
                <a:cs typeface="2  Titr" pitchFamily="2" charset="-78"/>
              </a:rPr>
              <a:t>آخرین مرحله در روش ترسیمی ،پیدا کردن مقادیر </a:t>
            </a:r>
            <a:r>
              <a:rPr lang="en-US" sz="2000" b="1" dirty="0">
                <a:solidFill>
                  <a:schemeClr val="bg1"/>
                </a:solidFill>
                <a:latin typeface="Calibri"/>
                <a:ea typeface="Calibri"/>
                <a:cs typeface="2  Titr" pitchFamily="2" charset="-78"/>
              </a:rPr>
              <a:t>X</a:t>
            </a:r>
            <a:r>
              <a:rPr lang="en-US" sz="2000" b="1" baseline="-25000" dirty="0">
                <a:solidFill>
                  <a:schemeClr val="bg1"/>
                </a:solidFill>
                <a:latin typeface="Calibri"/>
                <a:ea typeface="Calibri"/>
                <a:cs typeface="2  Titr" pitchFamily="2" charset="-78"/>
              </a:rPr>
              <a:t>2</a:t>
            </a:r>
            <a:r>
              <a:rPr lang="en-US" sz="2000" b="1" dirty="0">
                <a:solidFill>
                  <a:schemeClr val="bg1"/>
                </a:solidFill>
                <a:latin typeface="Calibri"/>
                <a:ea typeface="Calibri"/>
                <a:cs typeface="2  Titr" pitchFamily="2" charset="-78"/>
              </a:rPr>
              <a:t> , X</a:t>
            </a:r>
            <a:r>
              <a:rPr lang="en-US" sz="2000" b="1" baseline="-25000" dirty="0">
                <a:solidFill>
                  <a:schemeClr val="bg1"/>
                </a:solidFill>
                <a:latin typeface="Calibri"/>
                <a:ea typeface="Calibri"/>
                <a:cs typeface="2  Titr" pitchFamily="2" charset="-78"/>
              </a:rPr>
              <a:t>1</a:t>
            </a:r>
            <a:r>
              <a:rPr lang="fa-IR" sz="2000" b="1" dirty="0">
                <a:solidFill>
                  <a:schemeClr val="bg1"/>
                </a:solidFill>
                <a:latin typeface="Calibri"/>
                <a:ea typeface="Calibri"/>
                <a:cs typeface="2  Titr" pitchFamily="2" charset="-78"/>
              </a:rPr>
              <a:t> در گوشه </a:t>
            </a:r>
            <a:r>
              <a:rPr lang="en-US" sz="2000" b="1" dirty="0">
                <a:solidFill>
                  <a:schemeClr val="bg1"/>
                </a:solidFill>
                <a:latin typeface="Calibri"/>
                <a:ea typeface="Calibri"/>
                <a:cs typeface="2  Titr" pitchFamily="2" charset="-78"/>
              </a:rPr>
              <a:t>A</a:t>
            </a:r>
            <a:r>
              <a:rPr lang="fa-IR" sz="2000" b="1" dirty="0">
                <a:solidFill>
                  <a:schemeClr val="bg1"/>
                </a:solidFill>
                <a:latin typeface="Calibri"/>
                <a:ea typeface="Calibri"/>
                <a:cs typeface="2  Titr" pitchFamily="2" charset="-78"/>
              </a:rPr>
              <a:t> است. از آنجاکه گوشه </a:t>
            </a:r>
            <a:r>
              <a:rPr lang="en-US" sz="2000" b="1" dirty="0">
                <a:solidFill>
                  <a:schemeClr val="bg1"/>
                </a:solidFill>
                <a:latin typeface="Calibri"/>
                <a:ea typeface="Calibri"/>
                <a:cs typeface="2  Titr" pitchFamily="2" charset="-78"/>
              </a:rPr>
              <a:t>A</a:t>
            </a:r>
            <a:r>
              <a:rPr lang="fa-IR" sz="2000" b="1" dirty="0">
                <a:solidFill>
                  <a:schemeClr val="bg1"/>
                </a:solidFill>
                <a:latin typeface="Calibri"/>
                <a:ea typeface="Calibri"/>
                <a:cs typeface="2  Titr" pitchFamily="2" charset="-78"/>
              </a:rPr>
              <a:t>  از تقاطع معادلات مرزی </a:t>
            </a:r>
            <a:endParaRPr lang="en-US" sz="2000" dirty="0">
              <a:solidFill>
                <a:schemeClr val="bg1"/>
              </a:solidFill>
              <a:effectLst/>
              <a:latin typeface="Calibri"/>
              <a:ea typeface="Calibri"/>
              <a:cs typeface="2  Titr" pitchFamily="2" charset="-78"/>
            </a:endParaRPr>
          </a:p>
        </p:txBody>
      </p:sp>
    </p:spTree>
    <p:extLst>
      <p:ext uri="{BB962C8B-B14F-4D97-AF65-F5344CB8AC3E}">
        <p14:creationId xmlns:p14="http://schemas.microsoft.com/office/powerpoint/2010/main" val="21214090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79"/>
            <a:ext cx="7986687"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4301386"/>
            <a:ext cx="8532440" cy="729430"/>
          </a:xfrm>
          <a:prstGeom prst="rect">
            <a:avLst/>
          </a:prstGeom>
        </p:spPr>
        <p:txBody>
          <a:bodyPr wrap="square">
            <a:spAutoFit/>
          </a:bodyPr>
          <a:lstStyle/>
          <a:p>
            <a:pPr>
              <a:lnSpc>
                <a:spcPct val="115000"/>
              </a:lnSpc>
            </a:pPr>
            <a:r>
              <a:rPr lang="fa-IR" b="1" dirty="0">
                <a:solidFill>
                  <a:schemeClr val="bg1"/>
                </a:solidFill>
                <a:latin typeface="Calibri"/>
                <a:ea typeface="Calibri"/>
                <a:cs typeface="2  Titr" pitchFamily="2" charset="-78"/>
              </a:rPr>
              <a:t>به طریق مشابه می توان مختصات گوشه های </a:t>
            </a:r>
            <a:r>
              <a:rPr lang="en-US" b="1" dirty="0">
                <a:solidFill>
                  <a:schemeClr val="bg1"/>
                </a:solidFill>
                <a:latin typeface="Calibri"/>
                <a:ea typeface="Calibri"/>
                <a:cs typeface="2  Titr" pitchFamily="2" charset="-78"/>
              </a:rPr>
              <a:t>B , C </a:t>
            </a:r>
            <a:r>
              <a:rPr lang="fa-IR" b="1" dirty="0">
                <a:solidFill>
                  <a:schemeClr val="bg1"/>
                </a:solidFill>
                <a:latin typeface="Calibri"/>
                <a:ea typeface="Calibri"/>
                <a:cs typeface="2  Titr" pitchFamily="2" charset="-78"/>
              </a:rPr>
              <a:t> را هم پیدا کرد که توصیه می </a:t>
            </a:r>
            <a:r>
              <a:rPr lang="fa-IR" b="1" dirty="0" smtClean="0">
                <a:solidFill>
                  <a:schemeClr val="bg1"/>
                </a:solidFill>
                <a:latin typeface="Calibri"/>
                <a:ea typeface="Calibri"/>
                <a:cs typeface="2  Titr" pitchFamily="2" charset="-78"/>
              </a:rPr>
              <a:t>شود. </a:t>
            </a:r>
            <a:r>
              <a:rPr lang="fa-IR" b="1" dirty="0">
                <a:solidFill>
                  <a:schemeClr val="bg1"/>
                </a:solidFill>
                <a:latin typeface="Calibri"/>
                <a:ea typeface="Calibri"/>
                <a:cs typeface="2  Titr" pitchFamily="2" charset="-78"/>
              </a:rPr>
              <a:t>دانشجویان عزیز به عنوان تمرین این کار را انجام دهند.</a:t>
            </a:r>
            <a:endParaRPr lang="en-US" sz="1600" dirty="0">
              <a:solidFill>
                <a:schemeClr val="bg1"/>
              </a:solidFill>
              <a:effectLst/>
              <a:latin typeface="Calibri"/>
              <a:ea typeface="Calibri"/>
              <a:cs typeface="2  Titr" pitchFamily="2" charset="-78"/>
            </a:endParaRPr>
          </a:p>
        </p:txBody>
      </p:sp>
    </p:spTree>
    <p:extLst>
      <p:ext uri="{BB962C8B-B14F-4D97-AF65-F5344CB8AC3E}">
        <p14:creationId xmlns:p14="http://schemas.microsoft.com/office/powerpoint/2010/main" val="35401008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316416" cy="3842077"/>
          </a:xfrm>
          <a:prstGeom prst="rect">
            <a:avLst/>
          </a:prstGeom>
        </p:spPr>
        <p:txBody>
          <a:bodyPr wrap="square">
            <a:spAutoFit/>
          </a:bodyPr>
          <a:lstStyle/>
          <a:p>
            <a:pPr algn="just">
              <a:lnSpc>
                <a:spcPct val="150000"/>
              </a:lnSpc>
              <a:spcAft>
                <a:spcPts val="800"/>
              </a:spcAft>
            </a:pPr>
            <a:r>
              <a:rPr lang="fa-IR" b="1" dirty="0">
                <a:solidFill>
                  <a:srgbClr val="FF0000"/>
                </a:solidFill>
                <a:latin typeface="Calibri"/>
                <a:ea typeface="Calibri"/>
                <a:cs typeface="2  Titr" pitchFamily="2" charset="-78"/>
              </a:rPr>
              <a:t>مساله مدل سازی 3-2 </a:t>
            </a:r>
            <a:endParaRPr lang="en-US" dirty="0">
              <a:solidFill>
                <a:srgbClr val="FF0000"/>
              </a:solidFill>
              <a:latin typeface="Calibri"/>
              <a:ea typeface="Calibri"/>
              <a:cs typeface="2  Titr" pitchFamily="2" charset="-78"/>
            </a:endParaRPr>
          </a:p>
          <a:p>
            <a:pPr algn="just">
              <a:lnSpc>
                <a:spcPct val="150000"/>
              </a:lnSpc>
            </a:pPr>
            <a:r>
              <a:rPr lang="fa-IR" b="1" dirty="0">
                <a:solidFill>
                  <a:schemeClr val="bg1"/>
                </a:solidFill>
                <a:latin typeface="Calibri"/>
                <a:ea typeface="Calibri"/>
                <a:cs typeface="2  Titr" pitchFamily="2" charset="-78"/>
              </a:rPr>
              <a:t> </a:t>
            </a:r>
            <a:r>
              <a:rPr lang="fa-IR" sz="2000" b="1" dirty="0">
                <a:solidFill>
                  <a:schemeClr val="bg1"/>
                </a:solidFill>
                <a:latin typeface="Calibri"/>
                <a:ea typeface="Calibri"/>
                <a:cs typeface="2  Titr" pitchFamily="2" charset="-78"/>
              </a:rPr>
              <a:t>یک کارخانه صنایع چوبی دو محصول (میز وصندلی) تولید می کند. برای تولید هر واحد میز و صندلی به دو نوع چوب بلوط و کاج و میزان متفاوتی از نیروی انسانی نیاز است. </a:t>
            </a:r>
            <a:endParaRPr lang="en-US" sz="2000" dirty="0">
              <a:solidFill>
                <a:schemeClr val="bg1"/>
              </a:solidFill>
              <a:latin typeface="Calibri"/>
              <a:ea typeface="Calibri"/>
              <a:cs typeface="2  Titr" pitchFamily="2" charset="-78"/>
            </a:endParaRPr>
          </a:p>
          <a:p>
            <a:pPr algn="just">
              <a:lnSpc>
                <a:spcPct val="150000"/>
              </a:lnSpc>
            </a:pPr>
            <a:r>
              <a:rPr lang="fa-IR" sz="2000" b="1" dirty="0">
                <a:solidFill>
                  <a:schemeClr val="bg1"/>
                </a:solidFill>
                <a:latin typeface="Calibri"/>
                <a:ea typeface="Calibri"/>
                <a:cs typeface="2  Titr" pitchFamily="2" charset="-78"/>
              </a:rPr>
              <a:t>برای تولید هر واحد میز به 5 فوت چوب بلوط و 2فوت چوب کاج و 4نفر ساعت نیروی انسانی نیاز است. </a:t>
            </a:r>
            <a:endParaRPr lang="en-US" sz="2000" dirty="0">
              <a:solidFill>
                <a:schemeClr val="bg1"/>
              </a:solidFill>
              <a:latin typeface="Calibri"/>
              <a:ea typeface="Calibri"/>
              <a:cs typeface="2  Titr" pitchFamily="2" charset="-78"/>
            </a:endParaRPr>
          </a:p>
          <a:p>
            <a:pPr algn="just">
              <a:lnSpc>
                <a:spcPct val="150000"/>
              </a:lnSpc>
            </a:pPr>
            <a:r>
              <a:rPr lang="fa-IR" sz="2000" b="1" dirty="0">
                <a:solidFill>
                  <a:schemeClr val="bg1"/>
                </a:solidFill>
                <a:latin typeface="Calibri"/>
                <a:ea typeface="Calibri"/>
                <a:cs typeface="2  Titr" pitchFamily="2" charset="-78"/>
              </a:rPr>
              <a:t>و برای هر صندلی به 2 فوت چوب بلوط و 3 فوت چوب کاج و 2نفر نیروی انسانی نیاز است.</a:t>
            </a:r>
            <a:endParaRPr lang="en-US" sz="2000" dirty="0">
              <a:solidFill>
                <a:schemeClr val="bg1"/>
              </a:solidFill>
              <a:latin typeface="Calibri"/>
              <a:ea typeface="Calibri"/>
              <a:cs typeface="2  Titr" pitchFamily="2" charset="-78"/>
            </a:endParaRPr>
          </a:p>
          <a:p>
            <a:pPr algn="just">
              <a:lnSpc>
                <a:spcPct val="150000"/>
              </a:lnSpc>
            </a:pPr>
            <a:r>
              <a:rPr lang="fa-IR" sz="2000" b="1" dirty="0">
                <a:solidFill>
                  <a:schemeClr val="bg1"/>
                </a:solidFill>
                <a:latin typeface="Calibri"/>
                <a:ea typeface="Calibri"/>
                <a:cs typeface="2  Titr" pitchFamily="2" charset="-78"/>
              </a:rPr>
              <a:t>میزان نیروی انسانی در طول هفته 80 نفر ساعت و میزان چوب بلوط و کاج به ترتیب 150 و 100فوت مربع است. </a:t>
            </a:r>
            <a:endParaRPr lang="en-US" sz="2000" dirty="0">
              <a:solidFill>
                <a:schemeClr val="bg1"/>
              </a:solidFill>
              <a:effectLst/>
              <a:latin typeface="Calibri"/>
              <a:ea typeface="Calibri"/>
              <a:cs typeface="2  Titr" pitchFamily="2" charset="-78"/>
            </a:endParaRPr>
          </a:p>
        </p:txBody>
      </p:sp>
      <p:sp>
        <p:nvSpPr>
          <p:cNvPr id="3" name="Rectangle 2"/>
          <p:cNvSpPr/>
          <p:nvPr/>
        </p:nvSpPr>
        <p:spPr>
          <a:xfrm>
            <a:off x="683568" y="4333630"/>
            <a:ext cx="7812360" cy="888705"/>
          </a:xfrm>
          <a:prstGeom prst="rect">
            <a:avLst/>
          </a:prstGeom>
        </p:spPr>
        <p:txBody>
          <a:bodyPr wrap="square">
            <a:spAutoFit/>
          </a:bodyPr>
          <a:lstStyle/>
          <a:p>
            <a:pPr algn="just">
              <a:lnSpc>
                <a:spcPct val="150000"/>
              </a:lnSpc>
            </a:pPr>
            <a:r>
              <a:rPr lang="fa-IR" b="1" dirty="0">
                <a:solidFill>
                  <a:srgbClr val="FF0000"/>
                </a:solidFill>
                <a:latin typeface="Calibri"/>
                <a:ea typeface="Calibri"/>
                <a:cs typeface="2  Titr" pitchFamily="2" charset="-78"/>
              </a:rPr>
              <a:t>کارخانه می خواهد بداند چه تعداد میز و صندلی تولید کند تا سودش حداکثر شود. با توجه به اینکه سود هر میز و صندلی به ترتیب 12 و 8 واحد است. </a:t>
            </a:r>
            <a:endParaRPr lang="en-US" sz="1600" dirty="0">
              <a:solidFill>
                <a:srgbClr val="FF0000"/>
              </a:solidFill>
              <a:effectLst/>
              <a:latin typeface="Calibri"/>
              <a:ea typeface="Calibri"/>
              <a:cs typeface="2  Titr" pitchFamily="2" charset="-78"/>
            </a:endParaRPr>
          </a:p>
        </p:txBody>
      </p:sp>
    </p:spTree>
    <p:extLst>
      <p:ext uri="{BB962C8B-B14F-4D97-AF65-F5344CB8AC3E}">
        <p14:creationId xmlns:p14="http://schemas.microsoft.com/office/powerpoint/2010/main" val="1972785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965874"/>
              </p:ext>
            </p:extLst>
          </p:nvPr>
        </p:nvGraphicFramePr>
        <p:xfrm>
          <a:off x="1763689" y="1124744"/>
          <a:ext cx="6264695" cy="2376265"/>
        </p:xfrm>
        <a:graphic>
          <a:graphicData uri="http://schemas.openxmlformats.org/drawingml/2006/table">
            <a:tbl>
              <a:tblPr rtl="1" firstRow="1" firstCol="1" bandRow="1"/>
              <a:tblGrid>
                <a:gridCol w="1669480"/>
                <a:gridCol w="869702"/>
                <a:gridCol w="1199942"/>
                <a:gridCol w="2525571"/>
              </a:tblGrid>
              <a:tr h="475253">
                <a:tc>
                  <a:txBody>
                    <a:bodyPr/>
                    <a:lstStyle/>
                    <a:p>
                      <a:pPr algn="ctr" rtl="1">
                        <a:lnSpc>
                          <a:spcPct val="115000"/>
                        </a:lnSpc>
                        <a:spcAft>
                          <a:spcPts val="0"/>
                        </a:spcAft>
                      </a:pPr>
                      <a:r>
                        <a:rPr lang="fa-IR" sz="2000" b="1" dirty="0">
                          <a:solidFill>
                            <a:schemeClr val="bg1"/>
                          </a:solidFill>
                          <a:effectLst/>
                          <a:latin typeface="Calibri"/>
                          <a:ea typeface="Calibri"/>
                          <a:cs typeface="Nazanin"/>
                        </a:rPr>
                        <a:t>منابع مورد نیاز</a:t>
                      </a:r>
                      <a:endParaRPr lang="en-US" sz="1800" dirty="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bg1"/>
                          </a:solidFill>
                          <a:effectLst/>
                          <a:latin typeface="Calibri"/>
                          <a:ea typeface="Calibri"/>
                          <a:cs typeface="Nazanin"/>
                        </a:rPr>
                        <a:t>کاج</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dirty="0">
                          <a:solidFill>
                            <a:schemeClr val="bg1"/>
                          </a:solidFill>
                          <a:effectLst/>
                          <a:latin typeface="Calibri"/>
                          <a:ea typeface="Calibri"/>
                          <a:cs typeface="Nazanin"/>
                        </a:rPr>
                        <a:t>بلوط</a:t>
                      </a:r>
                      <a:endParaRPr lang="en-US" sz="1800" dirty="0">
                        <a:solidFill>
                          <a:schemeClr val="bg1"/>
                        </a:solidFill>
                        <a:effectLst/>
                        <a:latin typeface="Calibri"/>
                        <a:ea typeface="Calibri"/>
                        <a:cs typeface="Arial"/>
                      </a:endParaRPr>
                    </a:p>
                  </a:txBody>
                  <a:tcPr marL="68580" marR="68580" marT="0" marB="0">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bg1"/>
                          </a:solidFill>
                          <a:effectLst/>
                          <a:latin typeface="Calibri"/>
                          <a:ea typeface="Calibri"/>
                          <a:cs typeface="Nazanin"/>
                        </a:rPr>
                        <a:t>نوع محصول</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rtl="1">
                        <a:lnSpc>
                          <a:spcPct val="115000"/>
                        </a:lnSpc>
                        <a:spcAft>
                          <a:spcPts val="0"/>
                        </a:spcAft>
                      </a:pPr>
                      <a:r>
                        <a:rPr lang="en-US" sz="2000" b="1">
                          <a:solidFill>
                            <a:schemeClr val="bg1"/>
                          </a:solidFill>
                          <a:effectLst/>
                          <a:latin typeface="Calibri"/>
                          <a:ea typeface="Calibri"/>
                          <a:cs typeface="Nazanin"/>
                        </a:rPr>
                        <a:t>150</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1">
                        <a:lnSpc>
                          <a:spcPct val="115000"/>
                        </a:lnSpc>
                        <a:spcAft>
                          <a:spcPts val="0"/>
                        </a:spcAft>
                      </a:pPr>
                      <a:r>
                        <a:rPr lang="en-US" sz="2000" b="1" dirty="0">
                          <a:solidFill>
                            <a:schemeClr val="bg1"/>
                          </a:solidFill>
                          <a:effectLst/>
                          <a:latin typeface="Calibri"/>
                          <a:ea typeface="Calibri"/>
                          <a:cs typeface="Nazanin"/>
                        </a:rPr>
                        <a:t>2</a:t>
                      </a:r>
                      <a:endParaRPr lang="en-US" sz="1800" dirty="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1">
                        <a:lnSpc>
                          <a:spcPct val="115000"/>
                        </a:lnSpc>
                        <a:spcAft>
                          <a:spcPts val="0"/>
                        </a:spcAft>
                      </a:pPr>
                      <a:r>
                        <a:rPr lang="en-US" sz="2000" b="1">
                          <a:solidFill>
                            <a:schemeClr val="bg1"/>
                          </a:solidFill>
                          <a:effectLst/>
                          <a:latin typeface="Calibri"/>
                          <a:ea typeface="Calibri"/>
                          <a:cs typeface="Nazanin"/>
                        </a:rPr>
                        <a:t>5</a:t>
                      </a:r>
                      <a:endParaRPr lang="en-US" sz="1800">
                        <a:solidFill>
                          <a:schemeClr val="bg1"/>
                        </a:solidFill>
                        <a:effectLst/>
                        <a:latin typeface="Calibri"/>
                        <a:ea typeface="Calibri"/>
                        <a:cs typeface="Arial"/>
                      </a:endParaRPr>
                    </a:p>
                  </a:txBody>
                  <a:tcPr marL="68580" marR="68580" marT="0" marB="0">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1">
                        <a:lnSpc>
                          <a:spcPct val="115000"/>
                        </a:lnSpc>
                        <a:spcAft>
                          <a:spcPts val="0"/>
                        </a:spcAft>
                      </a:pPr>
                      <a:r>
                        <a:rPr lang="fa-IR" sz="2000" b="1">
                          <a:solidFill>
                            <a:schemeClr val="bg1"/>
                          </a:solidFill>
                          <a:effectLst/>
                          <a:latin typeface="Calibri"/>
                          <a:ea typeface="Calibri"/>
                          <a:cs typeface="Nazanin"/>
                        </a:rPr>
                        <a:t>محصول 1 (میز)</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475253">
                <a:tc>
                  <a:txBody>
                    <a:bodyPr/>
                    <a:lstStyle/>
                    <a:p>
                      <a:pPr algn="ctr" rtl="1">
                        <a:lnSpc>
                          <a:spcPct val="115000"/>
                        </a:lnSpc>
                        <a:spcAft>
                          <a:spcPts val="0"/>
                        </a:spcAft>
                      </a:pPr>
                      <a:r>
                        <a:rPr lang="en-US" sz="2000" b="1" dirty="0">
                          <a:solidFill>
                            <a:schemeClr val="bg1"/>
                          </a:solidFill>
                          <a:effectLst/>
                          <a:latin typeface="Calibri"/>
                          <a:ea typeface="Calibri"/>
                          <a:cs typeface="Nazanin"/>
                        </a:rPr>
                        <a:t>100</a:t>
                      </a:r>
                      <a:endParaRPr lang="en-US" sz="1800" dirty="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1">
                        <a:lnSpc>
                          <a:spcPct val="115000"/>
                        </a:lnSpc>
                        <a:spcAft>
                          <a:spcPts val="0"/>
                        </a:spcAft>
                      </a:pPr>
                      <a:r>
                        <a:rPr lang="en-US" sz="2000" b="1">
                          <a:solidFill>
                            <a:schemeClr val="bg1"/>
                          </a:solidFill>
                          <a:effectLst/>
                          <a:latin typeface="Calibri"/>
                          <a:ea typeface="Calibri"/>
                          <a:cs typeface="Nazanin"/>
                        </a:rPr>
                        <a:t>3</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1">
                        <a:lnSpc>
                          <a:spcPct val="115000"/>
                        </a:lnSpc>
                        <a:spcAft>
                          <a:spcPts val="0"/>
                        </a:spcAft>
                      </a:pPr>
                      <a:r>
                        <a:rPr lang="en-US" sz="2000" b="1">
                          <a:solidFill>
                            <a:schemeClr val="bg1"/>
                          </a:solidFill>
                          <a:effectLst/>
                          <a:latin typeface="Calibri"/>
                          <a:ea typeface="Calibri"/>
                          <a:cs typeface="Nazanin"/>
                        </a:rPr>
                        <a:t>2</a:t>
                      </a:r>
                      <a:endParaRPr lang="en-US" sz="1800">
                        <a:solidFill>
                          <a:schemeClr val="bg1"/>
                        </a:solidFill>
                        <a:effectLst/>
                        <a:latin typeface="Calibri"/>
                        <a:ea typeface="Calibri"/>
                        <a:cs typeface="Arial"/>
                      </a:endParaRPr>
                    </a:p>
                  </a:txBody>
                  <a:tcPr marL="68580" marR="68580" marT="0" marB="0">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rtl="1">
                        <a:lnSpc>
                          <a:spcPct val="115000"/>
                        </a:lnSpc>
                        <a:spcAft>
                          <a:spcPts val="0"/>
                        </a:spcAft>
                      </a:pPr>
                      <a:r>
                        <a:rPr lang="fa-IR" sz="2000" b="1">
                          <a:solidFill>
                            <a:schemeClr val="bg1"/>
                          </a:solidFill>
                          <a:effectLst/>
                          <a:latin typeface="Calibri"/>
                          <a:ea typeface="Calibri"/>
                          <a:cs typeface="Nazanin"/>
                        </a:rPr>
                        <a:t>محصول 2 (صندلی)</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75253">
                <a:tc>
                  <a:txBody>
                    <a:bodyPr/>
                    <a:lstStyle/>
                    <a:p>
                      <a:pPr algn="ctr" rtl="1">
                        <a:lnSpc>
                          <a:spcPct val="115000"/>
                        </a:lnSpc>
                        <a:spcAft>
                          <a:spcPts val="0"/>
                        </a:spcAft>
                      </a:pPr>
                      <a:r>
                        <a:rPr lang="en-US" sz="2000" b="1">
                          <a:solidFill>
                            <a:schemeClr val="bg1"/>
                          </a:solidFill>
                          <a:effectLst/>
                          <a:latin typeface="Calibri"/>
                          <a:ea typeface="Calibri"/>
                          <a:cs typeface="Nazanin"/>
                        </a:rPr>
                        <a:t>80</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solidFill>
                            <a:schemeClr val="bg1"/>
                          </a:solidFill>
                          <a:effectLst/>
                          <a:latin typeface="Calibri"/>
                          <a:ea typeface="Calibri"/>
                          <a:cs typeface="Nazanin"/>
                        </a:rPr>
                        <a:t>2</a:t>
                      </a:r>
                      <a:endParaRPr lang="en-US" sz="1800" dirty="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a:solidFill>
                            <a:schemeClr val="bg1"/>
                          </a:solidFill>
                          <a:effectLst/>
                          <a:latin typeface="Calibri"/>
                          <a:ea typeface="Calibri"/>
                          <a:cs typeface="Nazanin"/>
                        </a:rPr>
                        <a:t>4</a:t>
                      </a:r>
                      <a:endParaRPr lang="en-US" sz="1800">
                        <a:solidFill>
                          <a:schemeClr val="bg1"/>
                        </a:solidFill>
                        <a:effectLst/>
                        <a:latin typeface="Calibri"/>
                        <a:ea typeface="Calibri"/>
                        <a:cs typeface="Arial"/>
                      </a:endParaRPr>
                    </a:p>
                  </a:txBody>
                  <a:tcPr marL="68580" marR="68580" marT="0" marB="0">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bg1"/>
                          </a:solidFill>
                          <a:effectLst/>
                          <a:latin typeface="Calibri"/>
                          <a:ea typeface="Calibri"/>
                          <a:cs typeface="Nazanin"/>
                        </a:rPr>
                        <a:t>نیروی انسانی</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r>
              <a:tr h="475253">
                <a:tc>
                  <a:txBody>
                    <a:bodyPr/>
                    <a:lstStyle/>
                    <a:p>
                      <a:pPr algn="ctr" rtl="1">
                        <a:lnSpc>
                          <a:spcPct val="115000"/>
                        </a:lnSpc>
                        <a:spcAft>
                          <a:spcPts val="0"/>
                        </a:spcAft>
                      </a:pPr>
                      <a:r>
                        <a:rPr lang="fa-IR" sz="2000" b="1">
                          <a:solidFill>
                            <a:schemeClr val="bg1"/>
                          </a:solidFill>
                          <a:effectLst/>
                          <a:latin typeface="Calibri"/>
                          <a:ea typeface="Calibri"/>
                          <a:cs typeface="Nazanin"/>
                        </a:rPr>
                        <a:t>*</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en-US" sz="2000" b="1">
                          <a:solidFill>
                            <a:schemeClr val="bg1"/>
                          </a:solidFill>
                          <a:effectLst/>
                          <a:latin typeface="Calibri"/>
                          <a:ea typeface="Calibri"/>
                          <a:cs typeface="Nazanin"/>
                        </a:rPr>
                        <a:t>8</a:t>
                      </a:r>
                      <a:endParaRPr lang="en-US" sz="180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en-US" sz="2000" b="1" dirty="0">
                          <a:solidFill>
                            <a:schemeClr val="bg1"/>
                          </a:solidFill>
                          <a:effectLst/>
                          <a:latin typeface="Calibri"/>
                          <a:ea typeface="Calibri"/>
                          <a:cs typeface="Nazanin"/>
                        </a:rPr>
                        <a:t>12</a:t>
                      </a:r>
                      <a:endParaRPr lang="en-US" sz="1800" dirty="0">
                        <a:solidFill>
                          <a:schemeClr val="bg1"/>
                        </a:solidFill>
                        <a:effectLst/>
                        <a:latin typeface="Calibri"/>
                        <a:ea typeface="Calibri"/>
                        <a:cs typeface="Arial"/>
                      </a:endParaRPr>
                    </a:p>
                  </a:txBody>
                  <a:tcPr marL="68580" marR="68580" marT="0" marB="0">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2000" b="1" dirty="0">
                          <a:solidFill>
                            <a:schemeClr val="bg1"/>
                          </a:solidFill>
                          <a:effectLst/>
                          <a:latin typeface="Calibri"/>
                          <a:ea typeface="Calibri"/>
                          <a:cs typeface="Nazanin"/>
                        </a:rPr>
                        <a:t>سود</a:t>
                      </a:r>
                      <a:endParaRPr lang="en-US" sz="1800" dirty="0">
                        <a:solidFill>
                          <a:schemeClr val="bg1"/>
                        </a:solidFill>
                        <a:effectLst/>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174758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24744"/>
            <a:ext cx="2964145" cy="523220"/>
          </a:xfrm>
          <a:prstGeom prst="rect">
            <a:avLst/>
          </a:prstGeom>
        </p:spPr>
        <p:txBody>
          <a:bodyPr wrap="none">
            <a:spAutoFit/>
          </a:bodyPr>
          <a:lstStyle/>
          <a:p>
            <a:r>
              <a:rPr lang="en-US" sz="2800" b="1" dirty="0">
                <a:solidFill>
                  <a:srgbClr val="FF0000"/>
                </a:solidFill>
                <a:latin typeface="Calibri"/>
                <a:ea typeface="Calibri"/>
                <a:cs typeface="Titr"/>
              </a:rPr>
              <a:t>Max Z = 12X</a:t>
            </a:r>
            <a:r>
              <a:rPr lang="en-US" sz="2800" b="1" baseline="-25000" dirty="0">
                <a:solidFill>
                  <a:srgbClr val="FF0000"/>
                </a:solidFill>
                <a:latin typeface="Calibri"/>
                <a:ea typeface="Calibri"/>
                <a:cs typeface="Titr"/>
              </a:rPr>
              <a:t>1</a:t>
            </a:r>
            <a:r>
              <a:rPr lang="en-US" sz="2800" b="1" dirty="0">
                <a:solidFill>
                  <a:srgbClr val="FF0000"/>
                </a:solidFill>
                <a:latin typeface="Calibri"/>
                <a:ea typeface="Calibri"/>
                <a:cs typeface="Titr"/>
              </a:rPr>
              <a:t> + 8X</a:t>
            </a:r>
            <a:r>
              <a:rPr lang="en-US" sz="2800" b="1" baseline="-25000" dirty="0">
                <a:solidFill>
                  <a:srgbClr val="FF0000"/>
                </a:solidFill>
                <a:latin typeface="Calibri"/>
                <a:ea typeface="Calibri"/>
                <a:cs typeface="Titr"/>
              </a:rPr>
              <a:t>2</a:t>
            </a:r>
            <a:endParaRPr lang="fa-IR" sz="2800" dirty="0">
              <a:solidFill>
                <a:srgbClr val="FF0000"/>
              </a:solidFill>
            </a:endParaRPr>
          </a:p>
        </p:txBody>
      </p:sp>
      <mc:AlternateContent xmlns:mc="http://schemas.openxmlformats.org/markup-compatibility/2006">
        <mc:Choice xmlns:a14="http://schemas.microsoft.com/office/drawing/2010/main" Requires="a14">
          <p:sp>
            <p:nvSpPr>
              <p:cNvPr id="3" name="Rectangle 2"/>
              <p:cNvSpPr/>
              <p:nvPr/>
            </p:nvSpPr>
            <p:spPr>
              <a:xfrm>
                <a:off x="1865377" y="1772815"/>
                <a:ext cx="3576620" cy="461665"/>
              </a:xfrm>
              <a:prstGeom prst="rect">
                <a:avLst/>
              </a:prstGeom>
            </p:spPr>
            <p:txBody>
              <a:bodyPr wrap="none">
                <a:spAutoFit/>
              </a:bodyPr>
              <a:lstStyle/>
              <a:p>
                <a:pPr algn="l"/>
                <a:r>
                  <a:rPr lang="fa-IR" sz="2400" b="1" baseline="-25000" dirty="0" smtClean="0">
                    <a:solidFill>
                      <a:srgbClr val="FFFF00"/>
                    </a:solidFill>
                    <a:latin typeface="Titr"/>
                    <a:ea typeface="Calibri"/>
                    <a:cs typeface="2  Titr" panose="00000700000000000000" pitchFamily="2" charset="-78"/>
                  </a:rPr>
                  <a:t>بلوط</a:t>
                </a:r>
                <a:r>
                  <a:rPr lang="fa-IR" sz="2400" b="1" dirty="0" smtClean="0">
                    <a:solidFill>
                      <a:srgbClr val="FF0000"/>
                    </a:solidFill>
                    <a:latin typeface="Titr"/>
                    <a:ea typeface="Calibri"/>
                  </a:rPr>
                  <a:t>              </a:t>
                </a:r>
                <a:r>
                  <a:rPr lang="fa-IR" sz="2400" b="1" baseline="-25000" dirty="0" smtClean="0">
                    <a:solidFill>
                      <a:srgbClr val="FF0000"/>
                    </a:solidFill>
                    <a:latin typeface="Titr"/>
                    <a:ea typeface="Calibri"/>
                  </a:rPr>
                  <a:t> </a:t>
                </a:r>
                <a:r>
                  <a:rPr lang="en-US" sz="2400" b="1" baseline="-25000" dirty="0" smtClean="0">
                    <a:solidFill>
                      <a:srgbClr val="FF0000"/>
                    </a:solidFill>
                    <a:latin typeface="Titr"/>
                    <a:ea typeface="Calibri"/>
                  </a:rPr>
                  <a:t> </a:t>
                </a:r>
                <a:r>
                  <a:rPr lang="en-US" sz="2400" b="1" dirty="0" smtClean="0">
                    <a:solidFill>
                      <a:srgbClr val="FF0000"/>
                    </a:solidFill>
                    <a:latin typeface="Calibri"/>
                    <a:ea typeface="Calibri"/>
                    <a:cs typeface="Titr"/>
                  </a:rPr>
                  <a:t>150</a:t>
                </a:r>
                <a:r>
                  <a:rPr lang="fa-IR" sz="2400" b="1" baseline="-25000" dirty="0" smtClean="0">
                    <a:solidFill>
                      <a:srgbClr val="FF0000"/>
                    </a:solidFill>
                    <a:latin typeface="Calibri"/>
                    <a:ea typeface="Calibri"/>
                    <a:cs typeface="Titr"/>
                  </a:rPr>
                  <a:t>  </a:t>
                </a:r>
                <a14:m>
                  <m:oMath xmlns:m="http://schemas.openxmlformats.org/officeDocument/2006/math">
                    <m:r>
                      <a:rPr lang="fa-IR" sz="2400" b="1" i="1" dirty="0" smtClean="0">
                        <a:solidFill>
                          <a:srgbClr val="002060"/>
                        </a:solidFill>
                        <a:latin typeface="Cambria Math"/>
                        <a:ea typeface="Cambria Math"/>
                      </a:rPr>
                      <m:t>≤</m:t>
                    </m:r>
                  </m:oMath>
                </a14:m>
                <a:r>
                  <a:rPr lang="fa-IR" sz="2400" b="1" baseline="-25000" dirty="0" smtClean="0">
                    <a:solidFill>
                      <a:srgbClr val="FF0000"/>
                    </a:solidFill>
                    <a:latin typeface="Calibri"/>
                    <a:ea typeface="Calibri"/>
                    <a:cs typeface="Titr"/>
                  </a:rPr>
                  <a:t> </a:t>
                </a:r>
                <a:r>
                  <a:rPr lang="en-US" sz="2400" b="1" dirty="0" smtClean="0">
                    <a:solidFill>
                      <a:srgbClr val="FF0000"/>
                    </a:solidFill>
                    <a:latin typeface="Calibri"/>
                    <a:ea typeface="Calibri"/>
                    <a:cs typeface="Titr"/>
                  </a:rPr>
                  <a:t>5X</a:t>
                </a:r>
                <a:r>
                  <a:rPr lang="en-US" sz="2400" b="1" baseline="-25000" dirty="0" smtClean="0">
                    <a:solidFill>
                      <a:srgbClr val="FF0000"/>
                    </a:solidFill>
                    <a:latin typeface="Calibri"/>
                    <a:ea typeface="Calibri"/>
                    <a:cs typeface="Titr"/>
                  </a:rPr>
                  <a:t>1</a:t>
                </a:r>
                <a:r>
                  <a:rPr lang="en-US" sz="2400" b="1" dirty="0" smtClean="0">
                    <a:solidFill>
                      <a:srgbClr val="FF0000"/>
                    </a:solidFill>
                    <a:latin typeface="Calibri"/>
                    <a:ea typeface="Calibri"/>
                    <a:cs typeface="Titr"/>
                  </a:rPr>
                  <a:t>+2X</a:t>
                </a:r>
                <a:r>
                  <a:rPr lang="en-US" sz="2400" b="1" baseline="-25000" dirty="0" smtClean="0">
                    <a:solidFill>
                      <a:srgbClr val="FF0000"/>
                    </a:solidFill>
                    <a:latin typeface="Calibri"/>
                    <a:ea typeface="Calibri"/>
                    <a:cs typeface="Titr"/>
                  </a:rPr>
                  <a:t>2</a:t>
                </a:r>
                <a:r>
                  <a:rPr lang="fa-IR" sz="2400" b="1" baseline="-25000" dirty="0" smtClean="0">
                    <a:solidFill>
                      <a:srgbClr val="FF0000"/>
                    </a:solidFill>
                    <a:latin typeface="Calibri"/>
                    <a:ea typeface="Calibri"/>
                    <a:cs typeface="Titr"/>
                  </a:rPr>
                  <a:t> </a:t>
                </a:r>
                <a:endParaRPr lang="fa-IR" sz="2400" dirty="0">
                  <a:solidFill>
                    <a:srgbClr val="FF000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1865377" y="1772815"/>
                <a:ext cx="3576620" cy="461665"/>
              </a:xfrm>
              <a:prstGeom prst="rect">
                <a:avLst/>
              </a:prstGeom>
              <a:blipFill rotWithShape="1">
                <a:blip r:embed="rId2"/>
                <a:stretch>
                  <a:fillRect l="-1193" t="-11842" b="-30263"/>
                </a:stretch>
              </a:blipFill>
            </p:spPr>
            <p:txBody>
              <a:bodyPr/>
              <a:lstStyle/>
              <a:p>
                <a:r>
                  <a:rPr lang="fa-IR">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658658" y="2442959"/>
                <a:ext cx="6675459" cy="461665"/>
              </a:xfrm>
              <a:prstGeom prst="rect">
                <a:avLst/>
              </a:prstGeom>
            </p:spPr>
            <p:txBody>
              <a:bodyPr wrap="square">
                <a:spAutoFit/>
              </a:bodyPr>
              <a:lstStyle/>
              <a:p>
                <a:pPr algn="l"/>
                <a:r>
                  <a:rPr lang="fa-IR" b="1" dirty="0" smtClean="0">
                    <a:solidFill>
                      <a:srgbClr val="FFFF00"/>
                    </a:solidFill>
                    <a:latin typeface="Calibri"/>
                    <a:ea typeface="Calibri"/>
                    <a:cs typeface="Titr"/>
                  </a:rPr>
                  <a:t>      کاج                         </a:t>
                </a:r>
                <a:r>
                  <a:rPr lang="en-US" sz="2400" b="1" dirty="0" smtClean="0">
                    <a:solidFill>
                      <a:srgbClr val="FF0000"/>
                    </a:solidFill>
                    <a:latin typeface="Calibri"/>
                    <a:ea typeface="Calibri"/>
                    <a:cs typeface="Titr"/>
                  </a:rPr>
                  <a:t>100</a:t>
                </a:r>
                <a:r>
                  <a:rPr lang="fa-IR" sz="2400" b="1" baseline="-25000" dirty="0" smtClean="0">
                    <a:solidFill>
                      <a:srgbClr val="FF0000"/>
                    </a:solidFill>
                    <a:latin typeface="Calibri"/>
                    <a:ea typeface="Calibri"/>
                    <a:cs typeface="Titr"/>
                  </a:rPr>
                  <a:t>  </a:t>
                </a:r>
                <a14:m>
                  <m:oMath xmlns:m="http://schemas.openxmlformats.org/officeDocument/2006/math">
                    <m:r>
                      <a:rPr lang="fa-IR" sz="2400" b="1" i="1" dirty="0" smtClean="0">
                        <a:solidFill>
                          <a:srgbClr val="002060"/>
                        </a:solidFill>
                        <a:latin typeface="Cambria Math"/>
                        <a:ea typeface="Cambria Math"/>
                      </a:rPr>
                      <m:t>≤</m:t>
                    </m:r>
                  </m:oMath>
                </a14:m>
                <a:r>
                  <a:rPr lang="fa-IR" sz="2400" b="1" baseline="-25000" dirty="0">
                    <a:solidFill>
                      <a:srgbClr val="002060"/>
                    </a:solidFill>
                    <a:latin typeface="Calibri"/>
                    <a:ea typeface="Calibri"/>
                    <a:cs typeface="Titr"/>
                  </a:rPr>
                  <a:t> </a:t>
                </a:r>
                <a:r>
                  <a:rPr lang="en-US" sz="2400" b="1" dirty="0">
                    <a:solidFill>
                      <a:srgbClr val="FF0000"/>
                    </a:solidFill>
                    <a:latin typeface="Calibri"/>
                    <a:ea typeface="Calibri"/>
                    <a:cs typeface="Titr"/>
                  </a:rPr>
                  <a:t>2X</a:t>
                </a:r>
                <a:r>
                  <a:rPr lang="en-US" sz="2400" b="1" baseline="-25000" dirty="0">
                    <a:solidFill>
                      <a:srgbClr val="FF0000"/>
                    </a:solidFill>
                    <a:latin typeface="Calibri"/>
                    <a:ea typeface="Calibri"/>
                    <a:cs typeface="Titr"/>
                  </a:rPr>
                  <a:t>1</a:t>
                </a:r>
                <a:r>
                  <a:rPr lang="en-US" sz="2400" b="1" dirty="0">
                    <a:solidFill>
                      <a:srgbClr val="FF0000"/>
                    </a:solidFill>
                    <a:latin typeface="Calibri"/>
                    <a:ea typeface="Calibri"/>
                    <a:cs typeface="Titr"/>
                  </a:rPr>
                  <a:t>+3X</a:t>
                </a:r>
                <a:r>
                  <a:rPr lang="en-US" sz="2400" b="1" baseline="-25000" dirty="0">
                    <a:solidFill>
                      <a:srgbClr val="FF0000"/>
                    </a:solidFill>
                    <a:latin typeface="Calibri"/>
                    <a:ea typeface="Calibri"/>
                    <a:cs typeface="Titr"/>
                  </a:rPr>
                  <a:t>2</a:t>
                </a:r>
                <a:r>
                  <a:rPr lang="fa-IR" sz="2400" b="1" baseline="-25000" dirty="0">
                    <a:solidFill>
                      <a:srgbClr val="FF0000"/>
                    </a:solidFill>
                    <a:latin typeface="Calibri"/>
                    <a:ea typeface="Calibri"/>
                    <a:cs typeface="Titr"/>
                  </a:rPr>
                  <a:t> </a:t>
                </a:r>
                <a:r>
                  <a:rPr lang="fa-IR" sz="2400" b="1" baseline="-25000" dirty="0" smtClean="0">
                    <a:solidFill>
                      <a:srgbClr val="FF0000"/>
                    </a:solidFill>
                    <a:latin typeface="Calibri"/>
                    <a:ea typeface="Calibri"/>
                    <a:cs typeface="Titr"/>
                  </a:rPr>
                  <a:t> </a:t>
                </a:r>
                <a:endParaRPr lang="fa-IR" sz="2400" dirty="0">
                  <a:solidFill>
                    <a:srgbClr val="FF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658658" y="2442959"/>
                <a:ext cx="6675459" cy="461665"/>
              </a:xfrm>
              <a:prstGeom prst="rect">
                <a:avLst/>
              </a:prstGeom>
              <a:blipFill rotWithShape="1">
                <a:blip r:embed="rId3"/>
                <a:stretch>
                  <a:fillRect l="-1644" t="-10667" b="-32000"/>
                </a:stretch>
              </a:blipFill>
            </p:spPr>
            <p:txBody>
              <a:bodyPr/>
              <a:lstStyle/>
              <a:p>
                <a:r>
                  <a:rPr lang="fa-IR">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401144" y="3079252"/>
                <a:ext cx="4031873" cy="461665"/>
              </a:xfrm>
              <a:prstGeom prst="rect">
                <a:avLst/>
              </a:prstGeom>
            </p:spPr>
            <p:txBody>
              <a:bodyPr wrap="none">
                <a:spAutoFit/>
              </a:bodyPr>
              <a:lstStyle/>
              <a:p>
                <a:r>
                  <a:rPr lang="fa-IR" sz="2400" b="1" dirty="0" smtClean="0">
                    <a:solidFill>
                      <a:srgbClr val="FF0000"/>
                    </a:solidFill>
                    <a:latin typeface="Calibri"/>
                    <a:ea typeface="Calibri"/>
                    <a:cs typeface="Titr"/>
                  </a:rPr>
                  <a:t> </a:t>
                </a:r>
                <a:r>
                  <a:rPr lang="fa-IR" b="1" dirty="0" smtClean="0">
                    <a:solidFill>
                      <a:srgbClr val="FFFF00"/>
                    </a:solidFill>
                    <a:latin typeface="Calibri"/>
                    <a:ea typeface="Calibri"/>
                    <a:cs typeface="Titr"/>
                  </a:rPr>
                  <a:t>نیروی انسانی</a:t>
                </a:r>
                <a:r>
                  <a:rPr lang="en-US" sz="2400" b="1" dirty="0" smtClean="0">
                    <a:solidFill>
                      <a:srgbClr val="FF0000"/>
                    </a:solidFill>
                    <a:latin typeface="Calibri"/>
                    <a:ea typeface="Calibri"/>
                    <a:cs typeface="Titr"/>
                  </a:rPr>
                  <a:t>80              </a:t>
                </a:r>
                <a:r>
                  <a:rPr lang="fa-IR" sz="2400" b="1" baseline="-25000" dirty="0" smtClean="0">
                    <a:solidFill>
                      <a:srgbClr val="FF0000"/>
                    </a:solidFill>
                    <a:latin typeface="Calibri"/>
                    <a:ea typeface="Calibri"/>
                    <a:cs typeface="Titr"/>
                  </a:rPr>
                  <a:t>  </a:t>
                </a:r>
                <a14:m>
                  <m:oMath xmlns:m="http://schemas.openxmlformats.org/officeDocument/2006/math">
                    <m:r>
                      <a:rPr lang="fa-IR" sz="2400" b="1" i="1" dirty="0" smtClean="0">
                        <a:solidFill>
                          <a:srgbClr val="002060"/>
                        </a:solidFill>
                        <a:latin typeface="Cambria Math"/>
                        <a:ea typeface="Cambria Math"/>
                      </a:rPr>
                      <m:t>≤</m:t>
                    </m:r>
                  </m:oMath>
                </a14:m>
                <a:r>
                  <a:rPr lang="fa-IR" sz="2400" b="1" baseline="-25000" dirty="0">
                    <a:solidFill>
                      <a:srgbClr val="FF0000"/>
                    </a:solidFill>
                    <a:latin typeface="Calibri"/>
                    <a:ea typeface="Calibri"/>
                    <a:cs typeface="Titr"/>
                  </a:rPr>
                  <a:t> </a:t>
                </a:r>
                <a:r>
                  <a:rPr lang="en-US" sz="2400" b="1" dirty="0">
                    <a:solidFill>
                      <a:srgbClr val="FF0000"/>
                    </a:solidFill>
                    <a:latin typeface="Calibri"/>
                    <a:ea typeface="Calibri"/>
                    <a:cs typeface="Titr"/>
                  </a:rPr>
                  <a:t>4X</a:t>
                </a:r>
                <a:r>
                  <a:rPr lang="en-US" sz="2400" b="1" baseline="-25000" dirty="0">
                    <a:solidFill>
                      <a:srgbClr val="FF0000"/>
                    </a:solidFill>
                    <a:latin typeface="Calibri"/>
                    <a:ea typeface="Calibri"/>
                    <a:cs typeface="Titr"/>
                  </a:rPr>
                  <a:t>1</a:t>
                </a:r>
                <a:r>
                  <a:rPr lang="en-US" sz="2400" b="1" dirty="0">
                    <a:solidFill>
                      <a:srgbClr val="FF0000"/>
                    </a:solidFill>
                    <a:latin typeface="Calibri"/>
                    <a:ea typeface="Calibri"/>
                    <a:cs typeface="Titr"/>
                  </a:rPr>
                  <a:t>+2X</a:t>
                </a:r>
                <a:r>
                  <a:rPr lang="en-US" sz="2400" b="1" baseline="-25000" dirty="0">
                    <a:solidFill>
                      <a:srgbClr val="FF0000"/>
                    </a:solidFill>
                    <a:latin typeface="Calibri"/>
                    <a:ea typeface="Calibri"/>
                    <a:cs typeface="Titr"/>
                  </a:rPr>
                  <a:t>2</a:t>
                </a:r>
                <a:endParaRPr lang="fa-IR" sz="2400" dirty="0">
                  <a:solidFill>
                    <a:srgbClr val="FF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401144" y="3079252"/>
                <a:ext cx="4031873" cy="461665"/>
              </a:xfrm>
              <a:prstGeom prst="rect">
                <a:avLst/>
              </a:prstGeom>
              <a:blipFill rotWithShape="1">
                <a:blip r:embed="rId4"/>
                <a:stretch>
                  <a:fillRect t="-14474" r="-2269" b="-31579"/>
                </a:stretch>
              </a:blipFill>
            </p:spPr>
            <p:txBody>
              <a:bodyPr/>
              <a:lstStyle/>
              <a:p>
                <a:r>
                  <a:rPr lang="fa-IR">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741704" y="3660993"/>
                <a:ext cx="1350754" cy="400110"/>
              </a:xfrm>
              <a:prstGeom prst="rect">
                <a:avLst/>
              </a:prstGeom>
              <a:noFill/>
            </p:spPr>
            <p:txBody>
              <a:bodyPr wrap="none" rtlCol="1">
                <a:spAutoFit/>
              </a:bodyPr>
              <a:lstStyle/>
              <a:p>
                <a:r>
                  <a:rPr lang="en-US" sz="2000" b="1" dirty="0" smtClean="0">
                    <a:solidFill>
                      <a:srgbClr val="FF0000"/>
                    </a:solidFill>
                    <a:cs typeface="2  Titr" panose="00000700000000000000" pitchFamily="2" charset="-78"/>
                  </a:rPr>
                  <a:t>X1 ,x2 </a:t>
                </a:r>
                <a14:m>
                  <m:oMath xmlns:m="http://schemas.openxmlformats.org/officeDocument/2006/math">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𝟎</m:t>
                    </m:r>
                  </m:oMath>
                </a14:m>
                <a:endParaRPr lang="fa-IR" sz="2000" b="1" dirty="0">
                  <a:solidFill>
                    <a:srgbClr val="FF0000"/>
                  </a:solidFill>
                  <a:cs typeface="2  Titr" panose="00000700000000000000" pitchFamily="2" charset="-78"/>
                </a:endParaRPr>
              </a:p>
            </p:txBody>
          </p:sp>
        </mc:Choice>
        <mc:Fallback>
          <p:sp>
            <p:nvSpPr>
              <p:cNvPr id="6" name="TextBox 5"/>
              <p:cNvSpPr txBox="1">
                <a:spLocks noRot="1" noChangeAspect="1" noMove="1" noResize="1" noEditPoints="1" noAdjustHandles="1" noChangeArrowheads="1" noChangeShapeType="1" noTextEdit="1"/>
              </p:cNvSpPr>
              <p:nvPr/>
            </p:nvSpPr>
            <p:spPr>
              <a:xfrm>
                <a:off x="2741704" y="3660993"/>
                <a:ext cx="1350754" cy="400110"/>
              </a:xfrm>
              <a:prstGeom prst="rect">
                <a:avLst/>
              </a:prstGeom>
              <a:blipFill rotWithShape="1">
                <a:blip r:embed="rId5"/>
                <a:stretch>
                  <a:fillRect l="-4072" t="-12308" b="-23077"/>
                </a:stretch>
              </a:blipFill>
            </p:spPr>
            <p:txBody>
              <a:bodyPr/>
              <a:lstStyle/>
              <a:p>
                <a:r>
                  <a:rPr lang="fa-IR">
                    <a:noFill/>
                  </a:rPr>
                  <a:t> </a:t>
                </a:r>
              </a:p>
            </p:txBody>
          </p:sp>
        </mc:Fallback>
      </mc:AlternateContent>
      <p:sp>
        <p:nvSpPr>
          <p:cNvPr id="7" name="Rectangle 6"/>
          <p:cNvSpPr/>
          <p:nvPr/>
        </p:nvSpPr>
        <p:spPr>
          <a:xfrm>
            <a:off x="5148064" y="2512642"/>
            <a:ext cx="4229043" cy="503215"/>
          </a:xfrm>
          <a:prstGeom prst="rect">
            <a:avLst/>
          </a:prstGeom>
        </p:spPr>
        <p:txBody>
          <a:bodyPr wrap="none">
            <a:spAutoFit/>
          </a:bodyPr>
          <a:lstStyle/>
          <a:p>
            <a:pPr>
              <a:lnSpc>
                <a:spcPct val="115000"/>
              </a:lnSpc>
              <a:spcAft>
                <a:spcPts val="800"/>
              </a:spcAft>
              <a:tabLst>
                <a:tab pos="2369185" algn="l"/>
                <a:tab pos="3584575" algn="l"/>
                <a:tab pos="3657600" algn="l"/>
                <a:tab pos="4114800" algn="l"/>
                <a:tab pos="4572000" algn="l"/>
                <a:tab pos="6120130" algn="r"/>
              </a:tabLst>
            </a:pPr>
            <a:r>
              <a:rPr lang="en-US" sz="2400" b="1" dirty="0">
                <a:solidFill>
                  <a:srgbClr val="002060"/>
                </a:solidFill>
                <a:latin typeface="Calibri"/>
                <a:ea typeface="Calibri"/>
                <a:cs typeface="Titr"/>
              </a:rPr>
              <a:t>X</a:t>
            </a:r>
            <a:r>
              <a:rPr lang="en-US" sz="2400" b="1" baseline="-25000" dirty="0">
                <a:solidFill>
                  <a:srgbClr val="002060"/>
                </a:solidFill>
                <a:latin typeface="Calibri"/>
                <a:ea typeface="Calibri"/>
                <a:cs typeface="Titr"/>
              </a:rPr>
              <a:t>2</a:t>
            </a:r>
            <a:r>
              <a:rPr lang="en-US" sz="2400" b="1" dirty="0">
                <a:solidFill>
                  <a:srgbClr val="002060"/>
                </a:solidFill>
                <a:latin typeface="Calibri"/>
                <a:ea typeface="Calibri"/>
                <a:cs typeface="Titr"/>
              </a:rPr>
              <a:t>=(33.3 , 0)            </a:t>
            </a:r>
            <a:r>
              <a:rPr lang="fa-IR" sz="2400" b="1" dirty="0">
                <a:solidFill>
                  <a:srgbClr val="002060"/>
                </a:solidFill>
                <a:latin typeface="Calibri"/>
                <a:ea typeface="Calibri"/>
                <a:cs typeface="Titr"/>
              </a:rPr>
              <a:t>  </a:t>
            </a:r>
            <a:r>
              <a:rPr lang="fa-IR" sz="2400" b="1" baseline="-25000" dirty="0">
                <a:solidFill>
                  <a:srgbClr val="002060"/>
                </a:solidFill>
                <a:latin typeface="Calibri"/>
                <a:ea typeface="Calibri"/>
                <a:cs typeface="Titr"/>
              </a:rPr>
              <a:t> و </a:t>
            </a:r>
            <a:r>
              <a:rPr lang="en-US" sz="2400" b="1" dirty="0">
                <a:solidFill>
                  <a:srgbClr val="002060"/>
                </a:solidFill>
                <a:latin typeface="Calibri"/>
                <a:ea typeface="Calibri"/>
                <a:cs typeface="Titr"/>
              </a:rPr>
              <a:t>X</a:t>
            </a:r>
            <a:r>
              <a:rPr lang="en-US" sz="2400" b="1" baseline="-25000" dirty="0">
                <a:solidFill>
                  <a:srgbClr val="002060"/>
                </a:solidFill>
                <a:latin typeface="Calibri"/>
                <a:ea typeface="Calibri"/>
                <a:cs typeface="Titr"/>
              </a:rPr>
              <a:t>1</a:t>
            </a:r>
            <a:r>
              <a:rPr lang="en-US" sz="2400" b="1" dirty="0">
                <a:solidFill>
                  <a:srgbClr val="002060"/>
                </a:solidFill>
                <a:latin typeface="Calibri"/>
                <a:ea typeface="Calibri"/>
                <a:cs typeface="Titr"/>
              </a:rPr>
              <a:t>=(0 , 50)</a:t>
            </a:r>
            <a:r>
              <a:rPr lang="fa-IR" sz="2400" b="1" baseline="-25000" dirty="0">
                <a:solidFill>
                  <a:srgbClr val="002060"/>
                </a:solidFill>
                <a:latin typeface="Calibri"/>
                <a:ea typeface="Calibri"/>
                <a:cs typeface="Titr"/>
              </a:rPr>
              <a:t>  </a:t>
            </a:r>
            <a:endParaRPr lang="en-US" sz="2000" dirty="0">
              <a:solidFill>
                <a:srgbClr val="002060"/>
              </a:solidFill>
              <a:effectLst/>
              <a:latin typeface="Calibri"/>
              <a:ea typeface="Calibri"/>
              <a:cs typeface="Arial"/>
            </a:endParaRPr>
          </a:p>
        </p:txBody>
      </p:sp>
      <p:sp>
        <p:nvSpPr>
          <p:cNvPr id="8" name="Rectangle 7"/>
          <p:cNvSpPr/>
          <p:nvPr/>
        </p:nvSpPr>
        <p:spPr>
          <a:xfrm>
            <a:off x="5508104" y="3208084"/>
            <a:ext cx="3071675" cy="461665"/>
          </a:xfrm>
          <a:prstGeom prst="rect">
            <a:avLst/>
          </a:prstGeom>
        </p:spPr>
        <p:txBody>
          <a:bodyPr wrap="none">
            <a:spAutoFit/>
          </a:bodyPr>
          <a:lstStyle/>
          <a:p>
            <a:r>
              <a:rPr lang="en-US" sz="2400" b="1" dirty="0">
                <a:solidFill>
                  <a:srgbClr val="002060"/>
                </a:solidFill>
                <a:latin typeface="Calibri"/>
                <a:ea typeface="Calibri"/>
                <a:cs typeface="Titr"/>
              </a:rPr>
              <a:t>X</a:t>
            </a:r>
            <a:r>
              <a:rPr lang="en-US" sz="2400" b="1" baseline="-25000" dirty="0">
                <a:solidFill>
                  <a:srgbClr val="002060"/>
                </a:solidFill>
                <a:latin typeface="Calibri"/>
                <a:ea typeface="Calibri"/>
                <a:cs typeface="Titr"/>
              </a:rPr>
              <a:t>2</a:t>
            </a:r>
            <a:r>
              <a:rPr lang="en-US" sz="2400" b="1" dirty="0">
                <a:solidFill>
                  <a:srgbClr val="002060"/>
                </a:solidFill>
                <a:latin typeface="Calibri"/>
                <a:ea typeface="Calibri"/>
                <a:cs typeface="Titr"/>
              </a:rPr>
              <a:t> = (40, 0 )</a:t>
            </a:r>
            <a:r>
              <a:rPr lang="fa-IR" sz="2400" b="1" baseline="-25000" dirty="0">
                <a:solidFill>
                  <a:srgbClr val="002060"/>
                </a:solidFill>
                <a:latin typeface="Calibri"/>
                <a:ea typeface="Calibri"/>
                <a:cs typeface="Titr"/>
              </a:rPr>
              <a:t>  و </a:t>
            </a:r>
            <a:r>
              <a:rPr lang="en-US" sz="2400" b="1" dirty="0">
                <a:solidFill>
                  <a:srgbClr val="002060"/>
                </a:solidFill>
                <a:latin typeface="Calibri"/>
                <a:ea typeface="Calibri"/>
                <a:cs typeface="Titr"/>
              </a:rPr>
              <a:t>X</a:t>
            </a:r>
            <a:r>
              <a:rPr lang="en-US" sz="2400" b="1" baseline="-25000" dirty="0">
                <a:solidFill>
                  <a:srgbClr val="002060"/>
                </a:solidFill>
                <a:latin typeface="Calibri"/>
                <a:ea typeface="Calibri"/>
                <a:cs typeface="Titr"/>
              </a:rPr>
              <a:t>1</a:t>
            </a:r>
            <a:r>
              <a:rPr lang="en-US" sz="2400" b="1" dirty="0">
                <a:solidFill>
                  <a:srgbClr val="002060"/>
                </a:solidFill>
                <a:latin typeface="Calibri"/>
                <a:ea typeface="Calibri"/>
                <a:cs typeface="Titr"/>
              </a:rPr>
              <a:t>=(0 ,20)</a:t>
            </a:r>
            <a:endParaRPr lang="fa-IR" sz="2400" dirty="0">
              <a:solidFill>
                <a:srgbClr val="002060"/>
              </a:solidFill>
            </a:endParaRPr>
          </a:p>
        </p:txBody>
      </p:sp>
      <p:sp>
        <p:nvSpPr>
          <p:cNvPr id="9" name="Rectangle 8"/>
          <p:cNvSpPr/>
          <p:nvPr/>
        </p:nvSpPr>
        <p:spPr>
          <a:xfrm>
            <a:off x="5700298" y="1699171"/>
            <a:ext cx="3124573" cy="461665"/>
          </a:xfrm>
          <a:prstGeom prst="rect">
            <a:avLst/>
          </a:prstGeom>
        </p:spPr>
        <p:txBody>
          <a:bodyPr wrap="none">
            <a:spAutoFit/>
          </a:bodyPr>
          <a:lstStyle/>
          <a:p>
            <a:r>
              <a:rPr lang="en-US" sz="2400" b="1" dirty="0">
                <a:solidFill>
                  <a:srgbClr val="002060"/>
                </a:solidFill>
                <a:latin typeface="Calibri"/>
                <a:ea typeface="Calibri"/>
                <a:cs typeface="Titr"/>
              </a:rPr>
              <a:t>X</a:t>
            </a:r>
            <a:r>
              <a:rPr lang="en-US" sz="2400" b="1" baseline="-25000" dirty="0">
                <a:solidFill>
                  <a:srgbClr val="002060"/>
                </a:solidFill>
                <a:latin typeface="Calibri"/>
                <a:ea typeface="Calibri"/>
                <a:cs typeface="Titr"/>
              </a:rPr>
              <a:t>2</a:t>
            </a:r>
            <a:r>
              <a:rPr lang="en-US" sz="2400" b="1" dirty="0">
                <a:solidFill>
                  <a:srgbClr val="002060"/>
                </a:solidFill>
                <a:latin typeface="Calibri"/>
                <a:ea typeface="Calibri"/>
                <a:cs typeface="Titr"/>
              </a:rPr>
              <a:t>=(75 , 0)</a:t>
            </a:r>
            <a:r>
              <a:rPr lang="fa-IR" sz="2400" b="1" dirty="0">
                <a:solidFill>
                  <a:srgbClr val="002060"/>
                </a:solidFill>
                <a:latin typeface="Calibri"/>
                <a:ea typeface="Calibri"/>
                <a:cs typeface="Titr"/>
              </a:rPr>
              <a:t>  </a:t>
            </a:r>
            <a:r>
              <a:rPr lang="fa-IR" sz="2400" b="1" baseline="-25000" dirty="0">
                <a:solidFill>
                  <a:srgbClr val="002060"/>
                </a:solidFill>
                <a:latin typeface="Calibri"/>
                <a:ea typeface="Calibri"/>
                <a:cs typeface="Titr"/>
              </a:rPr>
              <a:t> و </a:t>
            </a:r>
            <a:r>
              <a:rPr lang="en-US" sz="2400" b="1" dirty="0">
                <a:solidFill>
                  <a:srgbClr val="002060"/>
                </a:solidFill>
                <a:latin typeface="Calibri"/>
                <a:ea typeface="Calibri"/>
                <a:cs typeface="Titr"/>
              </a:rPr>
              <a:t>X</a:t>
            </a:r>
            <a:r>
              <a:rPr lang="en-US" sz="2400" b="1" baseline="-25000" dirty="0">
                <a:solidFill>
                  <a:srgbClr val="002060"/>
                </a:solidFill>
                <a:latin typeface="Calibri"/>
                <a:ea typeface="Calibri"/>
                <a:cs typeface="Titr"/>
              </a:rPr>
              <a:t>1</a:t>
            </a:r>
            <a:r>
              <a:rPr lang="en-US" sz="2400" b="1" dirty="0">
                <a:solidFill>
                  <a:srgbClr val="002060"/>
                </a:solidFill>
                <a:latin typeface="Calibri"/>
                <a:ea typeface="Calibri"/>
                <a:cs typeface="Titr"/>
              </a:rPr>
              <a:t>=(0 , 30)</a:t>
            </a:r>
            <a:r>
              <a:rPr lang="fa-IR" sz="2400" b="1" baseline="-25000" dirty="0">
                <a:solidFill>
                  <a:srgbClr val="002060"/>
                </a:solidFill>
                <a:latin typeface="Titr"/>
                <a:ea typeface="Calibri"/>
                <a:cs typeface="2  Titr" panose="00000700000000000000" pitchFamily="2" charset="-78"/>
              </a:rPr>
              <a:t> </a:t>
            </a:r>
            <a:endParaRPr lang="fa-IR" dirty="0"/>
          </a:p>
        </p:txBody>
      </p:sp>
    </p:spTree>
    <p:extLst>
      <p:ext uri="{BB962C8B-B14F-4D97-AF65-F5344CB8AC3E}">
        <p14:creationId xmlns:p14="http://schemas.microsoft.com/office/powerpoint/2010/main" val="18421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02" y="620688"/>
            <a:ext cx="741237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840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43787058"/>
              </p:ext>
            </p:extLst>
          </p:nvPr>
        </p:nvGraphicFramePr>
        <p:xfrm>
          <a:off x="2195736" y="1412777"/>
          <a:ext cx="5040560" cy="3744415"/>
        </p:xfrm>
        <a:graphic>
          <a:graphicData uri="http://schemas.openxmlformats.org/drawingml/2006/table">
            <a:tbl>
              <a:tblPr rtl="1"/>
              <a:tblGrid>
                <a:gridCol w="1260140"/>
                <a:gridCol w="1260140"/>
                <a:gridCol w="1260140"/>
                <a:gridCol w="1260140"/>
              </a:tblGrid>
              <a:tr h="748883">
                <a:tc>
                  <a:txBody>
                    <a:bodyPr/>
                    <a:lstStyle/>
                    <a:p>
                      <a:pPr algn="ctr" rtl="0" fontAlgn="b"/>
                      <a:r>
                        <a:rPr lang="en-US" sz="2000" b="0" i="0" u="none" strike="noStrike" dirty="0">
                          <a:solidFill>
                            <a:srgbClr val="FF0000"/>
                          </a:solidFill>
                          <a:effectLst/>
                          <a:latin typeface="2  Titr"/>
                          <a:cs typeface="2  Titr" panose="00000700000000000000" pitchFamily="2" charset="-78"/>
                        </a:rPr>
                        <a:t>Z</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2  Titr"/>
                          <a:cs typeface="2  Titr" panose="00000700000000000000" pitchFamily="2" charset="-78"/>
                        </a:rPr>
                        <a:t>X2</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2  Titr"/>
                          <a:cs typeface="2  Titr" panose="00000700000000000000" pitchFamily="2" charset="-78"/>
                        </a:rPr>
                        <a:t>X1</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1" fontAlgn="b"/>
                      <a:r>
                        <a:rPr lang="fa-IR" sz="1800" b="0" i="0" u="none" strike="noStrike" dirty="0">
                          <a:solidFill>
                            <a:srgbClr val="000000"/>
                          </a:solidFill>
                          <a:effectLst/>
                          <a:latin typeface="2  Titr"/>
                          <a:cs typeface="2  Titr" panose="00000700000000000000" pitchFamily="2" charset="-78"/>
                        </a:rPr>
                        <a:t>نقاط</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8883">
                <a:tc>
                  <a:txBody>
                    <a:bodyPr/>
                    <a:lstStyle/>
                    <a:p>
                      <a:pPr algn="ctr" rtl="0" fontAlgn="b"/>
                      <a:r>
                        <a:rPr lang="fa-IR" sz="1800" b="0" i="0" u="none" strike="noStrike" dirty="0">
                          <a:solidFill>
                            <a:srgbClr val="000000"/>
                          </a:solidFill>
                          <a:effectLst/>
                          <a:latin typeface="2  Titr"/>
                          <a:cs typeface="2  Titr" panose="00000700000000000000" pitchFamily="2" charset="-78"/>
                        </a:rPr>
                        <a:t>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dirty="0">
                          <a:solidFill>
                            <a:srgbClr val="000000"/>
                          </a:solidFill>
                          <a:effectLst/>
                          <a:latin typeface="2  Titr"/>
                          <a:cs typeface="2  Titr" panose="00000700000000000000" pitchFamily="2" charset="-78"/>
                        </a:rPr>
                        <a:t>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a:solidFill>
                            <a:srgbClr val="000000"/>
                          </a:solidFill>
                          <a:effectLst/>
                          <a:latin typeface="2  Titr"/>
                          <a:cs typeface="2  Titr" panose="00000700000000000000" pitchFamily="2" charset="-78"/>
                        </a:rPr>
                        <a:t>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2  Titr"/>
                          <a:cs typeface="2  Titr" panose="00000700000000000000" pitchFamily="2" charset="-78"/>
                        </a:rPr>
                        <a:t>A</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8883">
                <a:tc>
                  <a:txBody>
                    <a:bodyPr/>
                    <a:lstStyle/>
                    <a:p>
                      <a:pPr algn="ctr" rtl="0" fontAlgn="b"/>
                      <a:r>
                        <a:rPr lang="fa-IR" sz="1800" b="0" i="0" u="none" strike="noStrike">
                          <a:solidFill>
                            <a:srgbClr val="000000"/>
                          </a:solidFill>
                          <a:effectLst/>
                          <a:latin typeface="2  Titr"/>
                          <a:cs typeface="2  Titr" panose="00000700000000000000" pitchFamily="2" charset="-78"/>
                        </a:rPr>
                        <a:t>240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a:solidFill>
                            <a:srgbClr val="000000"/>
                          </a:solidFill>
                          <a:effectLst/>
                          <a:latin typeface="2  Titr"/>
                          <a:cs typeface="2  Titr" panose="00000700000000000000" pitchFamily="2" charset="-78"/>
                        </a:rPr>
                        <a:t>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dirty="0">
                          <a:solidFill>
                            <a:srgbClr val="000000"/>
                          </a:solidFill>
                          <a:effectLst/>
                          <a:latin typeface="2  Titr"/>
                          <a:cs typeface="2  Titr" panose="00000700000000000000" pitchFamily="2" charset="-78"/>
                        </a:rPr>
                        <a:t>20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2  Titr"/>
                          <a:cs typeface="2  Titr" panose="00000700000000000000" pitchFamily="2" charset="-78"/>
                        </a:rPr>
                        <a:t>B</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8883">
                <a:tc>
                  <a:txBody>
                    <a:bodyPr/>
                    <a:lstStyle/>
                    <a:p>
                      <a:pPr algn="ctr" rtl="0" fontAlgn="b"/>
                      <a:r>
                        <a:rPr lang="fa-IR" sz="2400" b="0" i="0" u="none" strike="noStrike" dirty="0">
                          <a:solidFill>
                            <a:srgbClr val="FF0000"/>
                          </a:solidFill>
                          <a:effectLst/>
                          <a:latin typeface="2  Titr"/>
                          <a:cs typeface="2  Titr" panose="00000700000000000000" pitchFamily="2" charset="-78"/>
                        </a:rPr>
                        <a:t>300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a:solidFill>
                            <a:srgbClr val="000000"/>
                          </a:solidFill>
                          <a:effectLst/>
                          <a:latin typeface="2  Titr"/>
                          <a:cs typeface="2  Titr" panose="00000700000000000000" pitchFamily="2" charset="-78"/>
                        </a:rPr>
                        <a:t>30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dirty="0">
                          <a:solidFill>
                            <a:srgbClr val="000000"/>
                          </a:solidFill>
                          <a:effectLst/>
                          <a:latin typeface="2  Titr"/>
                          <a:cs typeface="2  Titr" panose="00000700000000000000" pitchFamily="2" charset="-78"/>
                        </a:rPr>
                        <a:t>5</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2  Titr"/>
                          <a:cs typeface="2  Titr" panose="00000700000000000000" pitchFamily="2" charset="-78"/>
                        </a:rPr>
                        <a:t>C</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8883">
                <a:tc>
                  <a:txBody>
                    <a:bodyPr/>
                    <a:lstStyle/>
                    <a:p>
                      <a:pPr algn="ctr" rtl="0" fontAlgn="b"/>
                      <a:r>
                        <a:rPr lang="fa-IR" sz="1800" b="0" i="0" u="none" strike="noStrike">
                          <a:solidFill>
                            <a:srgbClr val="000000"/>
                          </a:solidFill>
                          <a:effectLst/>
                          <a:latin typeface="2  Titr"/>
                          <a:cs typeface="2  Titr" panose="00000700000000000000" pitchFamily="2" charset="-78"/>
                        </a:rPr>
                        <a:t>266.4</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a:solidFill>
                            <a:srgbClr val="000000"/>
                          </a:solidFill>
                          <a:effectLst/>
                          <a:latin typeface="2  Titr"/>
                          <a:cs typeface="2  Titr" panose="00000700000000000000" pitchFamily="2" charset="-78"/>
                        </a:rPr>
                        <a:t>33.3</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fa-IR" sz="1800" b="0" i="0" u="none" strike="noStrike">
                          <a:solidFill>
                            <a:srgbClr val="000000"/>
                          </a:solidFill>
                          <a:effectLst/>
                          <a:latin typeface="2  Titr"/>
                          <a:cs typeface="2  Titr" panose="00000700000000000000" pitchFamily="2" charset="-78"/>
                        </a:rPr>
                        <a:t>0</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2  Titr"/>
                          <a:cs typeface="2  Titr" panose="00000700000000000000" pitchFamily="2" charset="-78"/>
                        </a:rPr>
                        <a:t>D</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5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692696"/>
            <a:ext cx="8229600" cy="4709160"/>
          </a:xfrm>
        </p:spPr>
        <p:txBody>
          <a:bodyPr>
            <a:normAutofit fontScale="85000" lnSpcReduction="20000"/>
          </a:bodyPr>
          <a:lstStyle/>
          <a:p>
            <a:pPr marL="342900" lvl="0" indent="-342900" algn="just">
              <a:lnSpc>
                <a:spcPct val="150000"/>
              </a:lnSpc>
              <a:buFont typeface="+mj-lt"/>
              <a:buAutoNum type="arabicParenR"/>
            </a:pPr>
            <a:r>
              <a:rPr lang="fa-IR" dirty="0">
                <a:solidFill>
                  <a:srgbClr val="FF0000"/>
                </a:solidFill>
                <a:latin typeface="Calibri"/>
                <a:ea typeface="Calibri"/>
                <a:cs typeface="2  Titr" panose="00000700000000000000" pitchFamily="2" charset="-78"/>
              </a:rPr>
              <a:t>فرض تناسب : </a:t>
            </a:r>
            <a:endParaRPr lang="en-US" dirty="0">
              <a:solidFill>
                <a:srgbClr val="FF0000"/>
              </a:solidFill>
              <a:cs typeface="2  Titr" panose="00000700000000000000" pitchFamily="2" charset="-78"/>
            </a:endParaRPr>
          </a:p>
          <a:p>
            <a:pPr marL="502920" indent="-457200" algn="just">
              <a:lnSpc>
                <a:spcPct val="150000"/>
              </a:lnSpc>
              <a:buFont typeface="Wingdings" panose="05000000000000000000" pitchFamily="2" charset="2"/>
              <a:buChar char="v"/>
            </a:pPr>
            <a:r>
              <a:rPr lang="fa-IR" dirty="0">
                <a:solidFill>
                  <a:schemeClr val="bg1"/>
                </a:solidFill>
                <a:latin typeface="Calibri"/>
                <a:ea typeface="Calibri"/>
                <a:cs typeface="2  Titr" panose="00000700000000000000" pitchFamily="2" charset="-78"/>
              </a:rPr>
              <a:t>منظور ازتناسب ، این است که هرفعالیت به تنهایی و مستقل از سایر فعالیت ها عمل می کند. به عبارت دیگر ،آهنگ تغییر یا شیب رابطه، تابعی ثابت است. بنابراین چنانچه متغیر تصمیم برابر مقداری تغییر کند، مقدار تابع نیز دقیقاً به همان نسبت تغییر می کند.</a:t>
            </a:r>
            <a:endParaRPr lang="en-US" dirty="0">
              <a:solidFill>
                <a:schemeClr val="bg1"/>
              </a:solidFill>
              <a:cs typeface="2  Titr" panose="00000700000000000000" pitchFamily="2" charset="-78"/>
            </a:endParaRPr>
          </a:p>
          <a:p>
            <a:pPr marL="502920" indent="-457200" algn="just">
              <a:lnSpc>
                <a:spcPct val="150000"/>
              </a:lnSpc>
              <a:buFont typeface="Wingdings" panose="05000000000000000000" pitchFamily="2" charset="2"/>
              <a:buChar char="v"/>
            </a:pPr>
            <a:r>
              <a:rPr lang="fa-IR" dirty="0">
                <a:solidFill>
                  <a:schemeClr val="bg1"/>
                </a:solidFill>
                <a:latin typeface="Calibri"/>
                <a:ea typeface="Calibri"/>
                <a:cs typeface="2  Titr" panose="00000700000000000000" pitchFamily="2" charset="-78"/>
              </a:rPr>
              <a:t> به عنوان مثلاً موردی را در نظر بگیرید که  </a:t>
            </a:r>
            <a:r>
              <a:rPr lang="fa-IR" dirty="0" smtClean="0">
                <a:solidFill>
                  <a:schemeClr val="bg1"/>
                </a:solidFill>
                <a:latin typeface="Calibri"/>
                <a:ea typeface="Calibri"/>
                <a:cs typeface="2  Titr" panose="00000700000000000000" pitchFamily="2" charset="-78"/>
              </a:rPr>
              <a:t>5</a:t>
            </a:r>
            <a:r>
              <a:rPr lang="en-US" dirty="0" smtClean="0">
                <a:solidFill>
                  <a:schemeClr val="bg1"/>
                </a:solidFill>
                <a:latin typeface="Nazanin"/>
                <a:ea typeface="Calibri"/>
                <a:cs typeface="2  Titr" panose="00000700000000000000" pitchFamily="2" charset="-78"/>
              </a:rPr>
              <a:t> </a:t>
            </a:r>
            <a:r>
              <a:rPr lang="en-US" dirty="0">
                <a:solidFill>
                  <a:schemeClr val="bg1"/>
                </a:solidFill>
                <a:latin typeface="Calibri"/>
                <a:ea typeface="Calibri"/>
                <a:cs typeface="2  Titr" panose="00000700000000000000" pitchFamily="2" charset="-78"/>
              </a:rPr>
              <a:t>a </a:t>
            </a:r>
            <a:r>
              <a:rPr lang="en-US" baseline="-25000" dirty="0">
                <a:solidFill>
                  <a:schemeClr val="bg1"/>
                </a:solidFill>
                <a:latin typeface="Calibri"/>
                <a:ea typeface="Calibri"/>
                <a:cs typeface="2  Titr" panose="00000700000000000000" pitchFamily="2" charset="-78"/>
              </a:rPr>
              <a:t>11  </a:t>
            </a:r>
            <a:r>
              <a:rPr lang="en-US" dirty="0">
                <a:solidFill>
                  <a:schemeClr val="bg1"/>
                </a:solidFill>
                <a:latin typeface="Calibri"/>
                <a:ea typeface="Calibri"/>
                <a:cs typeface="2  Titr" panose="00000700000000000000" pitchFamily="2" charset="-78"/>
              </a:rPr>
              <a:t>= </a:t>
            </a:r>
            <a:r>
              <a:rPr lang="en-US" baseline="-25000" dirty="0" smtClean="0">
                <a:solidFill>
                  <a:schemeClr val="bg1"/>
                </a:solidFill>
                <a:latin typeface="Nazanin"/>
                <a:ea typeface="Calibri"/>
                <a:cs typeface="2  Titr" panose="00000700000000000000" pitchFamily="2" charset="-78"/>
              </a:rPr>
              <a:t> </a:t>
            </a:r>
            <a:r>
              <a:rPr lang="fa-IR" dirty="0" smtClean="0">
                <a:solidFill>
                  <a:schemeClr val="bg1"/>
                </a:solidFill>
                <a:latin typeface="Calibri"/>
                <a:ea typeface="Calibri"/>
                <a:cs typeface="2  Titr" panose="00000700000000000000" pitchFamily="2" charset="-78"/>
              </a:rPr>
              <a:t>  </a:t>
            </a:r>
            <a:r>
              <a:rPr lang="fa-IR" dirty="0">
                <a:solidFill>
                  <a:schemeClr val="bg1"/>
                </a:solidFill>
                <a:latin typeface="Calibri"/>
                <a:ea typeface="Calibri"/>
                <a:cs typeface="2  Titr" panose="00000700000000000000" pitchFamily="2" charset="-78"/>
              </a:rPr>
              <a:t>و 2 </a:t>
            </a:r>
            <a:r>
              <a:rPr lang="en-US" dirty="0" smtClean="0">
                <a:solidFill>
                  <a:schemeClr val="bg1"/>
                </a:solidFill>
                <a:latin typeface="Calibri"/>
                <a:ea typeface="Calibri"/>
                <a:cs typeface="2  Titr" panose="00000700000000000000" pitchFamily="2" charset="-78"/>
              </a:rPr>
              <a:t>x</a:t>
            </a:r>
            <a:r>
              <a:rPr lang="en-US" baseline="-25000" dirty="0" smtClean="0">
                <a:solidFill>
                  <a:schemeClr val="bg1"/>
                </a:solidFill>
                <a:latin typeface="Calibri"/>
                <a:ea typeface="Calibri"/>
                <a:cs typeface="2  Titr" panose="00000700000000000000" pitchFamily="2" charset="-78"/>
              </a:rPr>
              <a:t>1</a:t>
            </a:r>
            <a:r>
              <a:rPr lang="en-US" dirty="0">
                <a:solidFill>
                  <a:schemeClr val="bg1"/>
                </a:solidFill>
                <a:latin typeface="Calibri"/>
                <a:ea typeface="Calibri"/>
                <a:cs typeface="2  Titr" panose="00000700000000000000" pitchFamily="2" charset="-78"/>
              </a:rPr>
              <a:t>=</a:t>
            </a:r>
            <a:r>
              <a:rPr lang="en-US" baseline="-25000" dirty="0" smtClean="0">
                <a:solidFill>
                  <a:schemeClr val="bg1"/>
                </a:solidFill>
                <a:latin typeface="Calibri"/>
                <a:ea typeface="Calibri"/>
                <a:cs typeface="2  Titr" panose="00000700000000000000" pitchFamily="2" charset="-78"/>
              </a:rPr>
              <a:t> </a:t>
            </a:r>
            <a:r>
              <a:rPr lang="fa-IR" dirty="0" smtClean="0">
                <a:solidFill>
                  <a:schemeClr val="bg1"/>
                </a:solidFill>
                <a:latin typeface="Calibri"/>
                <a:ea typeface="Calibri"/>
                <a:cs typeface="2  Titr" panose="00000700000000000000" pitchFamily="2" charset="-78"/>
              </a:rPr>
              <a:t>   و</a:t>
            </a:r>
          </a:p>
          <a:p>
            <a:pPr marL="502920" indent="-457200" algn="just">
              <a:lnSpc>
                <a:spcPct val="150000"/>
              </a:lnSpc>
              <a:buFont typeface="Wingdings" panose="05000000000000000000" pitchFamily="2" charset="2"/>
              <a:buChar char="v"/>
            </a:pPr>
            <a:r>
              <a:rPr lang="fa-IR" dirty="0" smtClean="0">
                <a:solidFill>
                  <a:schemeClr val="bg1"/>
                </a:solidFill>
                <a:latin typeface="Calibri"/>
                <a:ea typeface="Calibri"/>
                <a:cs typeface="2  Titr" panose="00000700000000000000" pitchFamily="2" charset="-78"/>
              </a:rPr>
              <a:t> </a:t>
            </a:r>
            <a:r>
              <a:rPr lang="fa-IR" dirty="0">
                <a:solidFill>
                  <a:schemeClr val="bg1"/>
                </a:solidFill>
                <a:latin typeface="Calibri"/>
                <a:ea typeface="Calibri"/>
                <a:cs typeface="2  Titr" panose="00000700000000000000" pitchFamily="2" charset="-78"/>
              </a:rPr>
              <a:t>10</a:t>
            </a:r>
            <a:r>
              <a:rPr lang="en-US" dirty="0">
                <a:solidFill>
                  <a:schemeClr val="bg1"/>
                </a:solidFill>
                <a:latin typeface="Calibri"/>
                <a:ea typeface="Calibri"/>
                <a:cs typeface="2  Titr" panose="00000700000000000000" pitchFamily="2" charset="-78"/>
              </a:rPr>
              <a:t>a </a:t>
            </a:r>
            <a:r>
              <a:rPr lang="en-US" baseline="-25000" dirty="0">
                <a:solidFill>
                  <a:schemeClr val="bg1"/>
                </a:solidFill>
                <a:latin typeface="Calibri"/>
                <a:ea typeface="Calibri"/>
                <a:cs typeface="2  Titr" panose="00000700000000000000" pitchFamily="2" charset="-78"/>
              </a:rPr>
              <a:t>11  . </a:t>
            </a:r>
            <a:r>
              <a:rPr lang="en-US" dirty="0">
                <a:solidFill>
                  <a:schemeClr val="bg1"/>
                </a:solidFill>
                <a:latin typeface="Calibri"/>
                <a:ea typeface="Calibri"/>
                <a:cs typeface="2  Titr" panose="00000700000000000000" pitchFamily="2" charset="-78"/>
              </a:rPr>
              <a:t>x</a:t>
            </a:r>
            <a:r>
              <a:rPr lang="en-US" baseline="-25000" dirty="0">
                <a:solidFill>
                  <a:schemeClr val="bg1"/>
                </a:solidFill>
                <a:latin typeface="Calibri"/>
                <a:ea typeface="Calibri"/>
                <a:cs typeface="2  Titr" panose="00000700000000000000" pitchFamily="2" charset="-78"/>
              </a:rPr>
              <a:t>1 </a:t>
            </a:r>
            <a:r>
              <a:rPr lang="en-US" dirty="0">
                <a:solidFill>
                  <a:schemeClr val="bg1"/>
                </a:solidFill>
                <a:latin typeface="Calibri"/>
                <a:ea typeface="Calibri"/>
                <a:cs typeface="2  Titr" panose="00000700000000000000" pitchFamily="2" charset="-78"/>
              </a:rPr>
              <a:t>= </a:t>
            </a:r>
            <a:r>
              <a:rPr lang="fa-IR" dirty="0">
                <a:solidFill>
                  <a:schemeClr val="bg1"/>
                </a:solidFill>
                <a:latin typeface="Calibri"/>
                <a:ea typeface="Calibri"/>
                <a:cs typeface="2  Titr" panose="00000700000000000000" pitchFamily="2" charset="-78"/>
              </a:rPr>
              <a:t> باشد . اگـر </a:t>
            </a:r>
            <a:r>
              <a:rPr lang="en-US" dirty="0">
                <a:solidFill>
                  <a:schemeClr val="bg1"/>
                </a:solidFill>
                <a:latin typeface="Calibri"/>
                <a:ea typeface="Calibri"/>
                <a:cs typeface="2  Titr" panose="00000700000000000000" pitchFamily="2" charset="-78"/>
              </a:rPr>
              <a:t>x</a:t>
            </a:r>
            <a:r>
              <a:rPr lang="en-US" baseline="-25000" dirty="0">
                <a:solidFill>
                  <a:schemeClr val="bg1"/>
                </a:solidFill>
                <a:latin typeface="Calibri"/>
                <a:ea typeface="Calibri"/>
                <a:cs typeface="2  Titr" panose="00000700000000000000" pitchFamily="2" charset="-78"/>
              </a:rPr>
              <a:t>1</a:t>
            </a:r>
            <a:r>
              <a:rPr lang="en-US" dirty="0">
                <a:solidFill>
                  <a:schemeClr val="bg1"/>
                </a:solidFill>
                <a:latin typeface="Calibri"/>
                <a:ea typeface="Calibri"/>
                <a:cs typeface="2  Titr" panose="00000700000000000000" pitchFamily="2" charset="-78"/>
              </a:rPr>
              <a:t> </a:t>
            </a:r>
            <a:r>
              <a:rPr lang="fa-IR" dirty="0">
                <a:solidFill>
                  <a:schemeClr val="bg1"/>
                </a:solidFill>
                <a:latin typeface="Calibri"/>
                <a:ea typeface="Calibri"/>
                <a:cs typeface="2  Titr" panose="00000700000000000000" pitchFamily="2" charset="-78"/>
              </a:rPr>
              <a:t> به مقدار 5% افزایش یـابـد  </a:t>
            </a:r>
            <a:r>
              <a:rPr lang="fa-IR" dirty="0" smtClean="0">
                <a:solidFill>
                  <a:schemeClr val="bg1"/>
                </a:solidFill>
                <a:latin typeface="Calibri"/>
                <a:ea typeface="Calibri"/>
                <a:cs typeface="2  Titr" panose="00000700000000000000" pitchFamily="2" charset="-78"/>
              </a:rPr>
              <a:t>(2/1 </a:t>
            </a:r>
            <a:r>
              <a:rPr lang="en-US" dirty="0">
                <a:solidFill>
                  <a:schemeClr val="bg1"/>
                </a:solidFill>
                <a:latin typeface="Calibri"/>
                <a:ea typeface="Calibri"/>
                <a:cs typeface="2  Titr" panose="00000700000000000000" pitchFamily="2" charset="-78"/>
              </a:rPr>
              <a:t>X</a:t>
            </a:r>
            <a:r>
              <a:rPr lang="en-US" baseline="-25000" dirty="0">
                <a:solidFill>
                  <a:schemeClr val="bg1"/>
                </a:solidFill>
                <a:latin typeface="Calibri"/>
                <a:ea typeface="Calibri"/>
                <a:cs typeface="2  Titr" panose="00000700000000000000" pitchFamily="2" charset="-78"/>
              </a:rPr>
              <a:t>1</a:t>
            </a:r>
            <a:r>
              <a:rPr lang="en-US" dirty="0">
                <a:solidFill>
                  <a:schemeClr val="bg1"/>
                </a:solidFill>
                <a:latin typeface="Calibri"/>
                <a:ea typeface="Calibri"/>
                <a:cs typeface="2  Titr" panose="00000700000000000000" pitchFamily="2" charset="-78"/>
              </a:rPr>
              <a:t>=</a:t>
            </a:r>
            <a:r>
              <a:rPr lang="fa-IR" dirty="0">
                <a:solidFill>
                  <a:schemeClr val="bg1"/>
                </a:solidFill>
                <a:latin typeface="Calibri"/>
                <a:ea typeface="Calibri"/>
                <a:cs typeface="2  Titr" panose="00000700000000000000" pitchFamily="2" charset="-78"/>
              </a:rPr>
              <a:t>) مقدار تابع نیز </a:t>
            </a:r>
            <a:r>
              <a:rPr lang="fa-IR" dirty="0" smtClean="0">
                <a:solidFill>
                  <a:schemeClr val="bg1"/>
                </a:solidFill>
                <a:latin typeface="Calibri"/>
                <a:ea typeface="Calibri"/>
                <a:cs typeface="2  Titr" panose="00000700000000000000" pitchFamily="2" charset="-78"/>
              </a:rPr>
              <a:t>10/5 </a:t>
            </a:r>
            <a:r>
              <a:rPr lang="fa-IR" dirty="0">
                <a:solidFill>
                  <a:schemeClr val="bg1"/>
                </a:solidFill>
                <a:latin typeface="Calibri"/>
                <a:ea typeface="Calibri"/>
                <a:cs typeface="2  Titr" panose="00000700000000000000" pitchFamily="2" charset="-78"/>
              </a:rPr>
              <a:t>می شود که دقیقاً 5% افزایش یافته است. این خصوصیت همواره برای محدودیت های مدل و تابع هدف برقرار است.</a:t>
            </a:r>
            <a:endParaRPr lang="en-US" dirty="0">
              <a:solidFill>
                <a:schemeClr val="bg1"/>
              </a:solidFill>
              <a:cs typeface="2  Titr" panose="00000700000000000000" pitchFamily="2" charset="-78"/>
            </a:endParaRPr>
          </a:p>
          <a:p>
            <a:endParaRPr lang="fa-IR" dirty="0">
              <a:cs typeface="2  Titr" panose="00000700000000000000" pitchFamily="2" charset="-78"/>
            </a:endParaRPr>
          </a:p>
        </p:txBody>
      </p:sp>
    </p:spTree>
    <p:extLst>
      <p:ext uri="{BB962C8B-B14F-4D97-AF65-F5344CB8AC3E}">
        <p14:creationId xmlns:p14="http://schemas.microsoft.com/office/powerpoint/2010/main" val="37378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heel(1)">
                                      <p:cBhvr>
                                        <p:cTn id="25" dur="2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circle(in)">
                                      <p:cBhvr>
                                        <p:cTn id="30" dur="2000"/>
                                        <p:tgtEl>
                                          <p:spTgt spid="2">
                                            <p:txEl>
                                              <p:pRg st="2" end="2"/>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circle(in)">
                                      <p:cBhvr>
                                        <p:cTn id="3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3563888" y="1200902"/>
            <a:ext cx="327025" cy="34925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0" i="0" u="none" strike="noStrike" cap="none" normalizeH="0" baseline="0" smtClean="0">
                <a:ln>
                  <a:noFill/>
                </a:ln>
                <a:solidFill>
                  <a:schemeClr val="tx1"/>
                </a:solidFill>
                <a:effectLst/>
                <a:latin typeface="Calibri" pitchFamily="34" charset="0"/>
                <a:ea typeface="Calibri" pitchFamily="34" charset="0"/>
                <a:cs typeface="Arial" pitchFamily="34" charset="0"/>
              </a:rPr>
              <a:t>1</a:t>
            </a:r>
            <a:endParaRPr kumimoji="0" lang="fa-IR" alt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002642" y="848022"/>
            <a:ext cx="28882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1pPr>
            <a:lvl2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2pPr>
            <a:lvl3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3pPr>
            <a:lvl4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4pPr>
            <a:lvl5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5pPr>
            <a:lvl6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6pPr>
            <a:lvl7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7pPr>
            <a:lvl8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8pPr>
            <a:lvl9pPr fontAlgn="base">
              <a:spcBef>
                <a:spcPct val="0"/>
              </a:spcBef>
              <a:spcAft>
                <a:spcPct val="0"/>
              </a:spcAft>
              <a:tabLst>
                <a:tab pos="3584575" algn="l"/>
                <a:tab pos="6119813" algn="r"/>
              </a:tabLs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3584575" algn="l"/>
                <a:tab pos="6119813" algn="r"/>
              </a:tabLst>
            </a:pPr>
            <a:endParaRPr kumimoji="0" lang="en-US" altLang="fa-IR" sz="2400" b="1" i="0" u="none" strike="noStrike" cap="none" normalizeH="0" baseline="0" dirty="0" smtClean="0">
              <a:ln>
                <a:noFill/>
              </a:ln>
              <a:solidFill>
                <a:srgbClr val="002060"/>
              </a:solidFill>
              <a:effectLst/>
              <a:latin typeface="Calibri" pitchFamily="34" charset="0"/>
              <a:ea typeface="Calibri" pitchFamily="34" charset="0"/>
              <a:cs typeface="Tit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3584575" algn="l"/>
                <a:tab pos="6119813" algn="r"/>
              </a:tabLst>
            </a:pPr>
            <a:r>
              <a:rPr kumimoji="0" lang="en-US" altLang="fa-IR" sz="2400" b="1" i="0" u="none" strike="noStrike" cap="none" normalizeH="0" baseline="0" dirty="0" smtClean="0">
                <a:ln>
                  <a:noFill/>
                </a:ln>
                <a:solidFill>
                  <a:srgbClr val="002060"/>
                </a:solidFill>
                <a:effectLst/>
                <a:latin typeface="Calibri" pitchFamily="34" charset="0"/>
                <a:ea typeface="Calibri" pitchFamily="34" charset="0"/>
                <a:cs typeface="Titr" pitchFamily="2" charset="-78"/>
              </a:rPr>
              <a:t>	Max Z = 12X</a:t>
            </a:r>
            <a:r>
              <a:rPr kumimoji="0" lang="en-US" altLang="fa-IR" sz="2400" b="1" i="0" u="none" strike="noStrike" cap="none" normalizeH="0" baseline="-30000" dirty="0" smtClean="0">
                <a:ln>
                  <a:noFill/>
                </a:ln>
                <a:solidFill>
                  <a:srgbClr val="002060"/>
                </a:solidFill>
                <a:effectLst/>
                <a:latin typeface="Calibri" pitchFamily="34" charset="0"/>
                <a:ea typeface="Calibri" pitchFamily="34" charset="0"/>
                <a:cs typeface="Titr" pitchFamily="2" charset="-78"/>
              </a:rPr>
              <a:t>1</a:t>
            </a:r>
            <a:r>
              <a:rPr kumimoji="0" lang="en-US" altLang="fa-IR" sz="2400" b="1" i="0" u="none" strike="noStrike" cap="none" normalizeH="0" baseline="0" dirty="0" smtClean="0">
                <a:ln>
                  <a:noFill/>
                </a:ln>
                <a:solidFill>
                  <a:srgbClr val="002060"/>
                </a:solidFill>
                <a:effectLst/>
                <a:latin typeface="Calibri" pitchFamily="34" charset="0"/>
                <a:ea typeface="Calibri" pitchFamily="34" charset="0"/>
                <a:cs typeface="Titr" pitchFamily="2" charset="-78"/>
              </a:rPr>
              <a:t> + 8X</a:t>
            </a:r>
            <a:r>
              <a:rPr kumimoji="0" lang="en-US" altLang="fa-IR" sz="2400" b="1" i="0" u="none" strike="noStrike" cap="none" normalizeH="0" baseline="-30000" dirty="0" smtClean="0">
                <a:ln>
                  <a:noFill/>
                </a:ln>
                <a:solidFill>
                  <a:srgbClr val="002060"/>
                </a:solidFill>
                <a:effectLst/>
                <a:latin typeface="Calibri" pitchFamily="34" charset="0"/>
                <a:ea typeface="Calibri" pitchFamily="34" charset="0"/>
                <a:cs typeface="Titr" pitchFamily="2" charset="-78"/>
              </a:rPr>
              <a:t>2</a:t>
            </a:r>
            <a:endParaRPr kumimoji="0" lang="en-US" altLang="fa-IR" sz="3600" b="0" i="0" u="none" strike="noStrike" cap="none" normalizeH="0" baseline="0" dirty="0" smtClean="0">
              <a:ln>
                <a:noFill/>
              </a:ln>
              <a:solidFill>
                <a:srgbClr val="002060"/>
              </a:solidFill>
              <a:effectLst/>
            </a:endParaRPr>
          </a:p>
        </p:txBody>
      </p:sp>
      <mc:AlternateContent xmlns:mc="http://schemas.openxmlformats.org/markup-compatibility/2006">
        <mc:Choice xmlns:a14="http://schemas.microsoft.com/office/drawing/2010/main" Requires="a14">
          <p:sp>
            <p:nvSpPr>
              <p:cNvPr id="7" name="Rectangle 6"/>
              <p:cNvSpPr/>
              <p:nvPr/>
            </p:nvSpPr>
            <p:spPr>
              <a:xfrm>
                <a:off x="971599" y="1853904"/>
                <a:ext cx="2919314" cy="461665"/>
              </a:xfrm>
              <a:prstGeom prst="rect">
                <a:avLst/>
              </a:prstGeom>
            </p:spPr>
            <p:txBody>
              <a:bodyPr wrap="square">
                <a:spAutoFit/>
              </a:bodyPr>
              <a:lstStyle/>
              <a:p>
                <a:pPr algn="l"/>
                <a:r>
                  <a:rPr lang="en-US" sz="2400" b="1" dirty="0" smtClean="0">
                    <a:solidFill>
                      <a:srgbClr val="002060"/>
                    </a:solidFill>
                    <a:latin typeface="Calibri"/>
                    <a:ea typeface="Calibri"/>
                    <a:cs typeface="Titr"/>
                  </a:rPr>
                  <a:t>150</a:t>
                </a:r>
                <a:r>
                  <a:rPr lang="fa-IR" sz="2400" b="1" baseline="-25000" dirty="0" smtClean="0">
                    <a:solidFill>
                      <a:srgbClr val="002060"/>
                    </a:solidFill>
                    <a:latin typeface="Calibri"/>
                    <a:ea typeface="Calibri"/>
                    <a:cs typeface="Titr"/>
                  </a:rPr>
                  <a:t>  </a:t>
                </a:r>
                <a14:m>
                  <m:oMath xmlns:m="http://schemas.openxmlformats.org/officeDocument/2006/math">
                    <m:r>
                      <a:rPr lang="fa-IR" sz="2400" b="1" i="1" dirty="0" smtClean="0">
                        <a:solidFill>
                          <a:srgbClr val="002060"/>
                        </a:solidFill>
                        <a:latin typeface="Cambria Math"/>
                        <a:ea typeface="Cambria Math"/>
                      </a:rPr>
                      <m:t>≤</m:t>
                    </m:r>
                  </m:oMath>
                </a14:m>
                <a:r>
                  <a:rPr lang="fa-IR" sz="2400" b="1" baseline="-25000" dirty="0">
                    <a:solidFill>
                      <a:srgbClr val="002060"/>
                    </a:solidFill>
                    <a:latin typeface="Calibri"/>
                    <a:ea typeface="Calibri"/>
                    <a:cs typeface="Titr"/>
                  </a:rPr>
                  <a:t> </a:t>
                </a:r>
                <a:r>
                  <a:rPr lang="en-US" sz="2400" b="1" dirty="0">
                    <a:solidFill>
                      <a:srgbClr val="002060"/>
                    </a:solidFill>
                    <a:latin typeface="Calibri"/>
                    <a:ea typeface="Calibri"/>
                    <a:cs typeface="Titr"/>
                  </a:rPr>
                  <a:t>5X</a:t>
                </a:r>
                <a:r>
                  <a:rPr lang="en-US" sz="2400" b="1" baseline="-25000" dirty="0">
                    <a:solidFill>
                      <a:srgbClr val="002060"/>
                    </a:solidFill>
                    <a:latin typeface="Calibri"/>
                    <a:ea typeface="Calibri"/>
                    <a:cs typeface="Titr"/>
                  </a:rPr>
                  <a:t>1</a:t>
                </a:r>
                <a:r>
                  <a:rPr lang="en-US" sz="2400" b="1" dirty="0">
                    <a:solidFill>
                      <a:srgbClr val="002060"/>
                    </a:solidFill>
                    <a:latin typeface="Calibri"/>
                    <a:ea typeface="Calibri"/>
                    <a:cs typeface="Titr"/>
                  </a:rPr>
                  <a:t>+2X</a:t>
                </a:r>
                <a:r>
                  <a:rPr lang="en-US" sz="2400" b="1" baseline="-25000" dirty="0">
                    <a:solidFill>
                      <a:srgbClr val="002060"/>
                    </a:solidFill>
                    <a:latin typeface="Calibri"/>
                    <a:ea typeface="Calibri"/>
                    <a:cs typeface="Titr"/>
                  </a:rPr>
                  <a:t>2</a:t>
                </a:r>
                <a:endParaRPr lang="fa-IR" sz="2400" dirty="0">
                  <a:solidFill>
                    <a:srgbClr val="00206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971599" y="1853904"/>
                <a:ext cx="2919314" cy="461665"/>
              </a:xfrm>
              <a:prstGeom prst="rect">
                <a:avLst/>
              </a:prstGeom>
              <a:blipFill rotWithShape="1">
                <a:blip r:embed="rId2"/>
                <a:stretch>
                  <a:fillRect l="-2923" t="-10526" b="-30263"/>
                </a:stretch>
              </a:blipFill>
            </p:spPr>
            <p:txBody>
              <a:bodyPr/>
              <a:lstStyle/>
              <a:p>
                <a:r>
                  <a:rPr lang="fa-IR">
                    <a:noFill/>
                  </a:rPr>
                  <a:t> </a:t>
                </a:r>
              </a:p>
            </p:txBody>
          </p:sp>
        </mc:Fallback>
      </mc:AlternateContent>
      <p:sp>
        <p:nvSpPr>
          <p:cNvPr id="9" name="Oval 8"/>
          <p:cNvSpPr>
            <a:spLocks noChangeArrowheads="1"/>
          </p:cNvSpPr>
          <p:nvPr/>
        </p:nvSpPr>
        <p:spPr bwMode="auto">
          <a:xfrm>
            <a:off x="3243015" y="2686783"/>
            <a:ext cx="327025" cy="34925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a:t>
            </a:r>
            <a:endParaRPr kumimoji="0" lang="fa-IR" alt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9"/>
          <p:cNvSpPr>
            <a:spLocks noChangeArrowheads="1"/>
          </p:cNvSpPr>
          <p:nvPr/>
        </p:nvSpPr>
        <p:spPr bwMode="auto">
          <a:xfrm>
            <a:off x="3400375" y="1855583"/>
            <a:ext cx="327025" cy="34925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0" i="0" u="none" strike="noStrike" cap="none" normalizeH="0" baseline="0" smtClean="0">
                <a:ln>
                  <a:noFill/>
                </a:ln>
                <a:solidFill>
                  <a:schemeClr val="tx1"/>
                </a:solidFill>
                <a:effectLst/>
                <a:latin typeface="Calibri" pitchFamily="34" charset="0"/>
                <a:ea typeface="Calibri" pitchFamily="34" charset="0"/>
                <a:cs typeface="Arial" pitchFamily="34" charset="0"/>
              </a:rPr>
              <a:t>1</a:t>
            </a:r>
            <a:endParaRPr kumimoji="0" lang="fa-IR" altLang="fa-I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971599" y="2706866"/>
                <a:ext cx="2755801" cy="461665"/>
              </a:xfrm>
              <a:prstGeom prst="rect">
                <a:avLst/>
              </a:prstGeom>
            </p:spPr>
            <p:txBody>
              <a:bodyPr wrap="square">
                <a:spAutoFit/>
              </a:bodyPr>
              <a:lstStyle/>
              <a:p>
                <a:pPr algn="l"/>
                <a:r>
                  <a:rPr lang="en-US" sz="2400" b="1" dirty="0">
                    <a:solidFill>
                      <a:srgbClr val="002060"/>
                    </a:solidFill>
                    <a:latin typeface="Calibri"/>
                    <a:ea typeface="Calibri"/>
                    <a:cs typeface="Titr"/>
                  </a:rPr>
                  <a:t>100</a:t>
                </a:r>
                <a:r>
                  <a:rPr lang="fa-IR" sz="2400" b="1" baseline="-25000" dirty="0">
                    <a:solidFill>
                      <a:srgbClr val="002060"/>
                    </a:solidFill>
                    <a:latin typeface="Calibri"/>
                    <a:ea typeface="Calibri"/>
                    <a:cs typeface="Titr"/>
                  </a:rPr>
                  <a:t>  </a:t>
                </a:r>
                <a14:m>
                  <m:oMath xmlns:m="http://schemas.openxmlformats.org/officeDocument/2006/math">
                    <m:r>
                      <a:rPr lang="fa-IR" sz="2400" b="1" i="1" dirty="0" smtClean="0">
                        <a:solidFill>
                          <a:srgbClr val="002060"/>
                        </a:solidFill>
                        <a:latin typeface="Cambria Math"/>
                        <a:ea typeface="Cambria Math"/>
                      </a:rPr>
                      <m:t>≤</m:t>
                    </m:r>
                  </m:oMath>
                </a14:m>
                <a:r>
                  <a:rPr lang="fa-IR" sz="2400" b="1" baseline="-25000" dirty="0">
                    <a:solidFill>
                      <a:srgbClr val="002060"/>
                    </a:solidFill>
                    <a:latin typeface="Calibri"/>
                    <a:ea typeface="Calibri"/>
                    <a:cs typeface="Titr"/>
                  </a:rPr>
                  <a:t> </a:t>
                </a:r>
                <a:r>
                  <a:rPr lang="en-US" sz="2400" b="1" dirty="0">
                    <a:solidFill>
                      <a:srgbClr val="002060"/>
                    </a:solidFill>
                    <a:latin typeface="Calibri"/>
                    <a:ea typeface="Calibri"/>
                    <a:cs typeface="Titr"/>
                  </a:rPr>
                  <a:t>2X</a:t>
                </a:r>
                <a:r>
                  <a:rPr lang="en-US" sz="2400" b="1" baseline="-25000" dirty="0">
                    <a:solidFill>
                      <a:srgbClr val="002060"/>
                    </a:solidFill>
                    <a:latin typeface="Calibri"/>
                    <a:ea typeface="Calibri"/>
                    <a:cs typeface="Titr"/>
                  </a:rPr>
                  <a:t>1</a:t>
                </a:r>
                <a:r>
                  <a:rPr lang="en-US" sz="2400" b="1" dirty="0">
                    <a:solidFill>
                      <a:srgbClr val="002060"/>
                    </a:solidFill>
                    <a:latin typeface="Calibri"/>
                    <a:ea typeface="Calibri"/>
                    <a:cs typeface="Titr"/>
                  </a:rPr>
                  <a:t>+3X</a:t>
                </a:r>
                <a:r>
                  <a:rPr lang="en-US" sz="2400" b="1" baseline="-25000" dirty="0">
                    <a:solidFill>
                      <a:srgbClr val="002060"/>
                    </a:solidFill>
                    <a:latin typeface="Calibri"/>
                    <a:ea typeface="Calibri"/>
                    <a:cs typeface="Titr"/>
                  </a:rPr>
                  <a:t>2</a:t>
                </a:r>
                <a:r>
                  <a:rPr lang="fa-IR" sz="2400" b="1" baseline="-25000" dirty="0">
                    <a:solidFill>
                      <a:srgbClr val="FF0000"/>
                    </a:solidFill>
                    <a:latin typeface="Calibri"/>
                    <a:ea typeface="Calibri"/>
                    <a:cs typeface="Titr"/>
                  </a:rPr>
                  <a:t> </a:t>
                </a:r>
                <a:endParaRPr lang="fa-IR" sz="2400" dirty="0">
                  <a:solidFill>
                    <a:srgbClr val="FF0000"/>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971599" y="2706866"/>
                <a:ext cx="2755801" cy="461665"/>
              </a:xfrm>
              <a:prstGeom prst="rect">
                <a:avLst/>
              </a:prstGeom>
              <a:blipFill rotWithShape="1">
                <a:blip r:embed="rId3"/>
                <a:stretch>
                  <a:fillRect l="-3097" t="-10526" b="-30263"/>
                </a:stretch>
              </a:blipFill>
            </p:spPr>
            <p:txBody>
              <a:bodyPr/>
              <a:lstStyle/>
              <a:p>
                <a:r>
                  <a:rPr lang="fa-IR">
                    <a:noFill/>
                  </a:rPr>
                  <a:t> </a:t>
                </a:r>
              </a:p>
            </p:txBody>
          </p:sp>
        </mc:Fallback>
      </mc:AlternateContent>
      <p:sp>
        <p:nvSpPr>
          <p:cNvPr id="12" name="Rectangle 11"/>
          <p:cNvSpPr/>
          <p:nvPr/>
        </p:nvSpPr>
        <p:spPr>
          <a:xfrm>
            <a:off x="3747370" y="2686783"/>
            <a:ext cx="2475358" cy="461665"/>
          </a:xfrm>
          <a:prstGeom prst="rect">
            <a:avLst/>
          </a:prstGeom>
        </p:spPr>
        <p:txBody>
          <a:bodyPr wrap="none">
            <a:spAutoFit/>
          </a:bodyPr>
          <a:lstStyle/>
          <a:p>
            <a:r>
              <a:rPr lang="en-US" sz="2400" b="1" dirty="0">
                <a:solidFill>
                  <a:srgbClr val="FF0000"/>
                </a:solidFill>
                <a:latin typeface="Calibri"/>
                <a:ea typeface="Calibri"/>
                <a:cs typeface="Titr"/>
              </a:rPr>
              <a:t>2X</a:t>
            </a:r>
            <a:r>
              <a:rPr lang="en-US" sz="2400" b="1" baseline="-25000" dirty="0">
                <a:solidFill>
                  <a:srgbClr val="FF0000"/>
                </a:solidFill>
                <a:latin typeface="Calibri"/>
                <a:ea typeface="Calibri"/>
                <a:cs typeface="Titr"/>
              </a:rPr>
              <a:t>1</a:t>
            </a:r>
            <a:r>
              <a:rPr lang="en-US" sz="2400" b="1" dirty="0">
                <a:solidFill>
                  <a:srgbClr val="FF0000"/>
                </a:solidFill>
                <a:latin typeface="Calibri"/>
                <a:ea typeface="Calibri"/>
                <a:cs typeface="Titr"/>
              </a:rPr>
              <a:t>+3X</a:t>
            </a:r>
            <a:r>
              <a:rPr lang="en-US" sz="2400" b="1" baseline="-25000" dirty="0">
                <a:solidFill>
                  <a:srgbClr val="FF0000"/>
                </a:solidFill>
                <a:latin typeface="Calibri"/>
                <a:ea typeface="Calibri"/>
                <a:cs typeface="Titr"/>
              </a:rPr>
              <a:t>2</a:t>
            </a:r>
            <a:r>
              <a:rPr lang="en-US" sz="2400" b="1" dirty="0">
                <a:solidFill>
                  <a:srgbClr val="FF0000"/>
                </a:solidFill>
                <a:latin typeface="Calibri"/>
                <a:ea typeface="Calibri"/>
                <a:cs typeface="Titr"/>
              </a:rPr>
              <a:t> +S</a:t>
            </a:r>
            <a:r>
              <a:rPr lang="en-US" sz="2400" b="1" baseline="-25000" dirty="0">
                <a:solidFill>
                  <a:srgbClr val="FF0000"/>
                </a:solidFill>
                <a:latin typeface="Calibri"/>
                <a:ea typeface="Calibri"/>
                <a:cs typeface="Titr"/>
              </a:rPr>
              <a:t>2 </a:t>
            </a:r>
            <a:r>
              <a:rPr lang="en-US" sz="2400" b="1" dirty="0">
                <a:solidFill>
                  <a:srgbClr val="FF0000"/>
                </a:solidFill>
                <a:latin typeface="Calibri"/>
                <a:ea typeface="Calibri"/>
                <a:cs typeface="Titr"/>
              </a:rPr>
              <a:t>= 100 </a:t>
            </a:r>
            <a:endParaRPr lang="fa-IR" sz="2400" dirty="0">
              <a:solidFill>
                <a:srgbClr val="FF0000"/>
              </a:solidFill>
            </a:endParaRPr>
          </a:p>
        </p:txBody>
      </p:sp>
      <p:sp>
        <p:nvSpPr>
          <p:cNvPr id="13" name="Rectangle 12"/>
          <p:cNvSpPr/>
          <p:nvPr/>
        </p:nvSpPr>
        <p:spPr>
          <a:xfrm>
            <a:off x="4067944" y="1779829"/>
            <a:ext cx="2475358" cy="461665"/>
          </a:xfrm>
          <a:prstGeom prst="rect">
            <a:avLst/>
          </a:prstGeom>
        </p:spPr>
        <p:txBody>
          <a:bodyPr wrap="none">
            <a:spAutoFit/>
          </a:bodyPr>
          <a:lstStyle/>
          <a:p>
            <a:r>
              <a:rPr lang="en-US" sz="2400" b="1" dirty="0">
                <a:solidFill>
                  <a:srgbClr val="FF0000"/>
                </a:solidFill>
                <a:latin typeface="Calibri"/>
                <a:ea typeface="Calibri"/>
                <a:cs typeface="Titr"/>
              </a:rPr>
              <a:t>5X</a:t>
            </a:r>
            <a:r>
              <a:rPr lang="en-US" sz="2400" b="1" baseline="-25000" dirty="0">
                <a:solidFill>
                  <a:srgbClr val="FF0000"/>
                </a:solidFill>
                <a:latin typeface="Calibri"/>
                <a:ea typeface="Calibri"/>
                <a:cs typeface="Titr"/>
              </a:rPr>
              <a:t>1</a:t>
            </a:r>
            <a:r>
              <a:rPr lang="en-US" sz="2400" b="1" dirty="0">
                <a:solidFill>
                  <a:srgbClr val="FF0000"/>
                </a:solidFill>
                <a:latin typeface="Calibri"/>
                <a:ea typeface="Calibri"/>
                <a:cs typeface="Titr"/>
              </a:rPr>
              <a:t>+2X</a:t>
            </a:r>
            <a:r>
              <a:rPr lang="en-US" sz="2400" b="1" baseline="-25000" dirty="0">
                <a:solidFill>
                  <a:srgbClr val="FF0000"/>
                </a:solidFill>
                <a:latin typeface="Calibri"/>
                <a:ea typeface="Calibri"/>
                <a:cs typeface="Titr"/>
              </a:rPr>
              <a:t>2</a:t>
            </a:r>
            <a:r>
              <a:rPr lang="en-US" sz="2400" b="1" dirty="0">
                <a:solidFill>
                  <a:srgbClr val="FF0000"/>
                </a:solidFill>
                <a:latin typeface="Calibri"/>
                <a:ea typeface="Calibri"/>
                <a:cs typeface="Titr"/>
              </a:rPr>
              <a:t> +S</a:t>
            </a:r>
            <a:r>
              <a:rPr lang="en-US" sz="2400" b="1" baseline="-25000" dirty="0">
                <a:solidFill>
                  <a:srgbClr val="FF0000"/>
                </a:solidFill>
                <a:latin typeface="Calibri"/>
                <a:ea typeface="Calibri"/>
                <a:cs typeface="Titr"/>
              </a:rPr>
              <a:t>1 </a:t>
            </a:r>
            <a:r>
              <a:rPr lang="en-US" sz="2400" b="1" dirty="0">
                <a:solidFill>
                  <a:srgbClr val="FF0000"/>
                </a:solidFill>
                <a:latin typeface="Calibri"/>
                <a:ea typeface="Calibri"/>
                <a:cs typeface="Titr"/>
              </a:rPr>
              <a:t>= 150</a:t>
            </a:r>
            <a:r>
              <a:rPr lang="en-US" sz="2400" b="1" dirty="0">
                <a:solidFill>
                  <a:srgbClr val="002060"/>
                </a:solidFill>
                <a:latin typeface="Calibri"/>
                <a:ea typeface="Calibri"/>
                <a:cs typeface="Titr"/>
              </a:rPr>
              <a:t> </a:t>
            </a:r>
            <a:endParaRPr lang="fa-IR" sz="2000" dirty="0"/>
          </a:p>
        </p:txBody>
      </p:sp>
      <p:sp>
        <p:nvSpPr>
          <p:cNvPr id="14" name="Rectangle 13"/>
          <p:cNvSpPr/>
          <p:nvPr/>
        </p:nvSpPr>
        <p:spPr>
          <a:xfrm>
            <a:off x="4083660" y="1263520"/>
            <a:ext cx="3121688" cy="461665"/>
          </a:xfrm>
          <a:prstGeom prst="rect">
            <a:avLst/>
          </a:prstGeom>
        </p:spPr>
        <p:txBody>
          <a:bodyPr wrap="none">
            <a:spAutoFit/>
          </a:bodyPr>
          <a:lstStyle/>
          <a:p>
            <a:r>
              <a:rPr lang="en-US" altLang="fa-IR" sz="2400" b="1" dirty="0">
                <a:solidFill>
                  <a:srgbClr val="FF0000"/>
                </a:solidFill>
                <a:latin typeface="Calibri" pitchFamily="34" charset="0"/>
                <a:ea typeface="Calibri" pitchFamily="34" charset="0"/>
                <a:cs typeface="Titr" pitchFamily="2" charset="-78"/>
              </a:rPr>
              <a:t>Max Z – 12 X</a:t>
            </a:r>
            <a:r>
              <a:rPr lang="en-US" altLang="fa-IR" sz="2400" b="1" baseline="-30000" dirty="0">
                <a:solidFill>
                  <a:srgbClr val="FF0000"/>
                </a:solidFill>
                <a:latin typeface="Calibri" pitchFamily="34" charset="0"/>
                <a:ea typeface="Calibri" pitchFamily="34" charset="0"/>
                <a:cs typeface="Titr" pitchFamily="2" charset="-78"/>
              </a:rPr>
              <a:t>1</a:t>
            </a:r>
            <a:r>
              <a:rPr lang="en-US" altLang="fa-IR" sz="2400" b="1" dirty="0">
                <a:solidFill>
                  <a:srgbClr val="FF0000"/>
                </a:solidFill>
                <a:latin typeface="Calibri" pitchFamily="34" charset="0"/>
                <a:ea typeface="Calibri" pitchFamily="34" charset="0"/>
                <a:cs typeface="Titr" pitchFamily="2" charset="-78"/>
              </a:rPr>
              <a:t> – 8X</a:t>
            </a:r>
            <a:r>
              <a:rPr lang="en-US" altLang="fa-IR" sz="2400" b="1" baseline="-30000" dirty="0">
                <a:solidFill>
                  <a:srgbClr val="FF0000"/>
                </a:solidFill>
                <a:latin typeface="Calibri" pitchFamily="34" charset="0"/>
                <a:ea typeface="Calibri" pitchFamily="34" charset="0"/>
                <a:cs typeface="Titr" pitchFamily="2" charset="-78"/>
              </a:rPr>
              <a:t>2 </a:t>
            </a:r>
            <a:r>
              <a:rPr lang="en-US" altLang="fa-IR" sz="2400" b="1" dirty="0">
                <a:solidFill>
                  <a:srgbClr val="FF0000"/>
                </a:solidFill>
                <a:latin typeface="Calibri" pitchFamily="34" charset="0"/>
                <a:ea typeface="Calibri" pitchFamily="34" charset="0"/>
                <a:cs typeface="Titr" pitchFamily="2" charset="-78"/>
              </a:rPr>
              <a:t>= 0</a:t>
            </a:r>
            <a:r>
              <a:rPr lang="en-US" altLang="fa-IR" sz="2400" b="1" dirty="0">
                <a:solidFill>
                  <a:srgbClr val="002060"/>
                </a:solidFill>
                <a:latin typeface="Calibri" pitchFamily="34" charset="0"/>
                <a:ea typeface="Calibri" pitchFamily="34" charset="0"/>
                <a:cs typeface="Titr" pitchFamily="2" charset="-78"/>
              </a:rPr>
              <a:t> </a:t>
            </a:r>
            <a:endParaRPr lang="fa-IR" sz="2000" dirty="0"/>
          </a:p>
        </p:txBody>
      </p:sp>
      <mc:AlternateContent xmlns:mc="http://schemas.openxmlformats.org/markup-compatibility/2006">
        <mc:Choice xmlns:a14="http://schemas.microsoft.com/office/drawing/2010/main" Requires="a14">
          <p:sp>
            <p:nvSpPr>
              <p:cNvPr id="15" name="Rectangle 14"/>
              <p:cNvSpPr/>
              <p:nvPr/>
            </p:nvSpPr>
            <p:spPr>
              <a:xfrm>
                <a:off x="741125" y="3717032"/>
                <a:ext cx="3031599" cy="461665"/>
              </a:xfrm>
              <a:prstGeom prst="rect">
                <a:avLst/>
              </a:prstGeom>
            </p:spPr>
            <p:txBody>
              <a:bodyPr wrap="none">
                <a:spAutoFit/>
              </a:bodyPr>
              <a:lstStyle/>
              <a:p>
                <a:r>
                  <a:rPr lang="en-US" sz="2400" b="1" dirty="0" smtClean="0">
                    <a:solidFill>
                      <a:srgbClr val="002060"/>
                    </a:solidFill>
                    <a:latin typeface="Calibri"/>
                    <a:ea typeface="Calibri"/>
                    <a:cs typeface="Titr"/>
                  </a:rPr>
                  <a:t>80                 </a:t>
                </a:r>
                <a:r>
                  <a:rPr lang="fa-IR" sz="2400" b="1" baseline="-25000" dirty="0" smtClean="0">
                    <a:solidFill>
                      <a:srgbClr val="002060"/>
                    </a:solidFill>
                    <a:latin typeface="Calibri"/>
                    <a:ea typeface="Calibri"/>
                    <a:cs typeface="Titr"/>
                  </a:rPr>
                  <a:t>  </a:t>
                </a:r>
                <a14:m>
                  <m:oMath xmlns:m="http://schemas.openxmlformats.org/officeDocument/2006/math">
                    <m:r>
                      <a:rPr lang="fa-IR" sz="2400" b="1" i="1" dirty="0" smtClean="0">
                        <a:solidFill>
                          <a:srgbClr val="002060"/>
                        </a:solidFill>
                        <a:latin typeface="Cambria Math"/>
                        <a:ea typeface="Cambria Math"/>
                      </a:rPr>
                      <m:t>≤</m:t>
                    </m:r>
                  </m:oMath>
                </a14:m>
                <a:r>
                  <a:rPr lang="fa-IR" sz="2400" b="1" baseline="-25000" dirty="0">
                    <a:solidFill>
                      <a:srgbClr val="002060"/>
                    </a:solidFill>
                    <a:latin typeface="Calibri"/>
                    <a:ea typeface="Calibri"/>
                    <a:cs typeface="Titr"/>
                  </a:rPr>
                  <a:t> </a:t>
                </a:r>
                <a:r>
                  <a:rPr lang="en-US" sz="2400" b="1" dirty="0">
                    <a:solidFill>
                      <a:srgbClr val="002060"/>
                    </a:solidFill>
                    <a:latin typeface="Calibri"/>
                    <a:ea typeface="Calibri"/>
                    <a:cs typeface="Titr"/>
                  </a:rPr>
                  <a:t>4X</a:t>
                </a:r>
                <a:r>
                  <a:rPr lang="en-US" sz="2400" b="1" baseline="-25000" dirty="0">
                    <a:solidFill>
                      <a:srgbClr val="002060"/>
                    </a:solidFill>
                    <a:latin typeface="Calibri"/>
                    <a:ea typeface="Calibri"/>
                    <a:cs typeface="Titr"/>
                  </a:rPr>
                  <a:t>1</a:t>
                </a:r>
                <a:r>
                  <a:rPr lang="en-US" sz="2400" b="1" dirty="0">
                    <a:solidFill>
                      <a:srgbClr val="002060"/>
                    </a:solidFill>
                    <a:latin typeface="Calibri"/>
                    <a:ea typeface="Calibri"/>
                    <a:cs typeface="Titr"/>
                  </a:rPr>
                  <a:t>+2X</a:t>
                </a:r>
                <a:r>
                  <a:rPr lang="en-US" sz="2400" b="1" baseline="-25000" dirty="0">
                    <a:solidFill>
                      <a:srgbClr val="002060"/>
                    </a:solidFill>
                    <a:latin typeface="Calibri"/>
                    <a:ea typeface="Calibri"/>
                    <a:cs typeface="Titr"/>
                  </a:rPr>
                  <a:t>2</a:t>
                </a:r>
                <a:endParaRPr lang="fa-IR" sz="2400" dirty="0">
                  <a:solidFill>
                    <a:srgbClr val="002060"/>
                  </a:solidFill>
                </a:endParaRPr>
              </a:p>
            </p:txBody>
          </p:sp>
        </mc:Choice>
        <mc:Fallback>
          <p:sp>
            <p:nvSpPr>
              <p:cNvPr id="15" name="Rectangle 14"/>
              <p:cNvSpPr>
                <a:spLocks noRot="1" noChangeAspect="1" noMove="1" noResize="1" noEditPoints="1" noAdjustHandles="1" noChangeArrowheads="1" noChangeShapeType="1" noTextEdit="1"/>
              </p:cNvSpPr>
              <p:nvPr/>
            </p:nvSpPr>
            <p:spPr>
              <a:xfrm>
                <a:off x="741125" y="3717032"/>
                <a:ext cx="3031599" cy="461665"/>
              </a:xfrm>
              <a:prstGeom prst="rect">
                <a:avLst/>
              </a:prstGeom>
              <a:blipFill rotWithShape="1">
                <a:blip r:embed="rId4"/>
                <a:stretch>
                  <a:fillRect l="-2213" t="-10667" r="-3219" b="-32000"/>
                </a:stretch>
              </a:blipFill>
            </p:spPr>
            <p:txBody>
              <a:bodyPr/>
              <a:lstStyle/>
              <a:p>
                <a:r>
                  <a:rPr lang="fa-IR">
                    <a:noFill/>
                  </a:rPr>
                  <a:t> </a:t>
                </a:r>
              </a:p>
            </p:txBody>
          </p:sp>
        </mc:Fallback>
      </mc:AlternateContent>
      <p:sp>
        <p:nvSpPr>
          <p:cNvPr id="16" name="Oval 15"/>
          <p:cNvSpPr>
            <a:spLocks noChangeArrowheads="1"/>
          </p:cNvSpPr>
          <p:nvPr/>
        </p:nvSpPr>
        <p:spPr bwMode="auto">
          <a:xfrm>
            <a:off x="2909838" y="3717032"/>
            <a:ext cx="327025" cy="349250"/>
          </a:xfrm>
          <a:prstGeom prst="ellipse">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a:t>
            </a:r>
            <a:endParaRPr kumimoji="0" lang="fa-IR" alt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3772724" y="3696950"/>
            <a:ext cx="2250937" cy="461665"/>
          </a:xfrm>
          <a:prstGeom prst="rect">
            <a:avLst/>
          </a:prstGeom>
        </p:spPr>
        <p:txBody>
          <a:bodyPr wrap="none">
            <a:spAutoFit/>
          </a:bodyPr>
          <a:lstStyle/>
          <a:p>
            <a:r>
              <a:rPr lang="en-US" sz="2400" b="1" dirty="0">
                <a:solidFill>
                  <a:srgbClr val="FF0000"/>
                </a:solidFill>
                <a:latin typeface="Calibri"/>
                <a:ea typeface="Calibri"/>
                <a:cs typeface="Titr"/>
              </a:rPr>
              <a:t>4X</a:t>
            </a:r>
            <a:r>
              <a:rPr lang="en-US" sz="2400" b="1" baseline="-25000" dirty="0">
                <a:solidFill>
                  <a:srgbClr val="FF0000"/>
                </a:solidFill>
                <a:latin typeface="Calibri"/>
                <a:ea typeface="Calibri"/>
                <a:cs typeface="Titr"/>
              </a:rPr>
              <a:t>1</a:t>
            </a:r>
            <a:r>
              <a:rPr lang="en-US" sz="2400" b="1" dirty="0">
                <a:solidFill>
                  <a:srgbClr val="FF0000"/>
                </a:solidFill>
                <a:latin typeface="Calibri"/>
                <a:ea typeface="Calibri"/>
                <a:cs typeface="Titr"/>
              </a:rPr>
              <a:t>+2X</a:t>
            </a:r>
            <a:r>
              <a:rPr lang="en-US" sz="2400" b="1" baseline="-25000" dirty="0">
                <a:solidFill>
                  <a:srgbClr val="FF0000"/>
                </a:solidFill>
                <a:latin typeface="Calibri"/>
                <a:ea typeface="Calibri"/>
                <a:cs typeface="Titr"/>
              </a:rPr>
              <a:t>2</a:t>
            </a:r>
            <a:r>
              <a:rPr lang="en-US" sz="2400" b="1" dirty="0">
                <a:solidFill>
                  <a:srgbClr val="FF0000"/>
                </a:solidFill>
                <a:latin typeface="Calibri"/>
                <a:ea typeface="Calibri"/>
                <a:cs typeface="Titr"/>
              </a:rPr>
              <a:t> +S</a:t>
            </a:r>
            <a:r>
              <a:rPr lang="en-US" sz="2400" b="1" baseline="-25000" dirty="0">
                <a:solidFill>
                  <a:srgbClr val="FF0000"/>
                </a:solidFill>
                <a:latin typeface="Calibri"/>
                <a:ea typeface="Calibri"/>
                <a:cs typeface="Titr"/>
              </a:rPr>
              <a:t>3 </a:t>
            </a:r>
            <a:r>
              <a:rPr lang="en-US" sz="2400" b="1" dirty="0">
                <a:solidFill>
                  <a:srgbClr val="FF0000"/>
                </a:solidFill>
                <a:latin typeface="Calibri"/>
                <a:ea typeface="Calibri"/>
                <a:cs typeface="Titr"/>
              </a:rPr>
              <a:t>= 80</a:t>
            </a:r>
            <a:endParaRPr lang="fa-IR" sz="2400" dirty="0">
              <a:solidFill>
                <a:srgbClr val="FF0000"/>
              </a:solidFill>
            </a:endParaRPr>
          </a:p>
        </p:txBody>
      </p:sp>
      <mc:AlternateContent xmlns:mc="http://schemas.openxmlformats.org/markup-compatibility/2006">
        <mc:Choice xmlns:a14="http://schemas.microsoft.com/office/drawing/2010/main" Requires="a14">
          <p:sp>
            <p:nvSpPr>
              <p:cNvPr id="18" name="TextBox 17"/>
              <p:cNvSpPr txBox="1"/>
              <p:nvPr/>
            </p:nvSpPr>
            <p:spPr>
              <a:xfrm>
                <a:off x="1677623" y="4744627"/>
                <a:ext cx="3259739" cy="461665"/>
              </a:xfrm>
              <a:prstGeom prst="rect">
                <a:avLst/>
              </a:prstGeom>
              <a:noFill/>
            </p:spPr>
            <p:txBody>
              <a:bodyPr wrap="none" rtlCol="1">
                <a:spAutoFit/>
              </a:bodyPr>
              <a:lstStyle/>
              <a:p>
                <a:r>
                  <a:rPr lang="en-US" sz="2400" dirty="0" smtClean="0">
                    <a:solidFill>
                      <a:srgbClr val="002060"/>
                    </a:solidFill>
                    <a:cs typeface="2  Titr" panose="00000700000000000000" pitchFamily="2" charset="-78"/>
                  </a:rPr>
                  <a:t>X1 , X2 </a:t>
                </a:r>
                <a:r>
                  <a:rPr lang="en-US" sz="2400" dirty="0" smtClean="0">
                    <a:solidFill>
                      <a:srgbClr val="FF0000"/>
                    </a:solidFill>
                    <a:cs typeface="2  Titr" panose="00000700000000000000" pitchFamily="2" charset="-78"/>
                  </a:rPr>
                  <a:t>, S1 , S2 ,S3 </a:t>
                </a:r>
                <a14:m>
                  <m:oMath xmlns:m="http://schemas.openxmlformats.org/officeDocument/2006/math">
                    <m:r>
                      <a:rPr lang="en-US" sz="2400" i="1" smtClean="0">
                        <a:solidFill>
                          <a:srgbClr val="FF0000"/>
                        </a:solidFill>
                        <a:latin typeface="Cambria Math"/>
                        <a:ea typeface="Cambria Math"/>
                      </a:rPr>
                      <m:t>≥</m:t>
                    </m:r>
                    <m:r>
                      <a:rPr lang="en-US" sz="2400" b="0" i="1" smtClean="0">
                        <a:solidFill>
                          <a:srgbClr val="FF0000"/>
                        </a:solidFill>
                        <a:latin typeface="Cambria Math"/>
                        <a:ea typeface="Cambria Math"/>
                      </a:rPr>
                      <m:t>0</m:t>
                    </m:r>
                  </m:oMath>
                </a14:m>
                <a:endParaRPr lang="fa-IR" sz="2400" dirty="0">
                  <a:solidFill>
                    <a:srgbClr val="FF0000"/>
                  </a:solidFill>
                  <a:cs typeface="2  Titr" panose="00000700000000000000" pitchFamily="2" charset="-78"/>
                </a:endParaRPr>
              </a:p>
            </p:txBody>
          </p:sp>
        </mc:Choice>
        <mc:Fallback>
          <p:sp>
            <p:nvSpPr>
              <p:cNvPr id="18" name="TextBox 17"/>
              <p:cNvSpPr txBox="1">
                <a:spLocks noRot="1" noChangeAspect="1" noMove="1" noResize="1" noEditPoints="1" noAdjustHandles="1" noChangeArrowheads="1" noChangeShapeType="1" noTextEdit="1"/>
              </p:cNvSpPr>
              <p:nvPr/>
            </p:nvSpPr>
            <p:spPr>
              <a:xfrm>
                <a:off x="1677623" y="4744627"/>
                <a:ext cx="3259739" cy="461665"/>
              </a:xfrm>
              <a:prstGeom prst="rect">
                <a:avLst/>
              </a:prstGeom>
              <a:blipFill rotWithShape="1">
                <a:blip r:embed="rId5"/>
                <a:stretch>
                  <a:fillRect l="-1682" t="-14474" r="-748" b="-25000"/>
                </a:stretch>
              </a:blipFill>
            </p:spPr>
            <p:txBody>
              <a:bodyPr/>
              <a:lstStyle/>
              <a:p>
                <a:r>
                  <a:rPr lang="fa-IR">
                    <a:noFill/>
                  </a:rPr>
                  <a:t> </a:t>
                </a:r>
              </a:p>
            </p:txBody>
          </p:sp>
        </mc:Fallback>
      </mc:AlternateContent>
      <p:sp>
        <p:nvSpPr>
          <p:cNvPr id="19" name="Rectangle 18"/>
          <p:cNvSpPr/>
          <p:nvPr/>
        </p:nvSpPr>
        <p:spPr>
          <a:xfrm>
            <a:off x="4683637" y="5206292"/>
            <a:ext cx="42627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rPr>
              <a:t>استاندارد کردن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Tree>
    <p:extLst>
      <p:ext uri="{BB962C8B-B14F-4D97-AF65-F5344CB8AC3E}">
        <p14:creationId xmlns:p14="http://schemas.microsoft.com/office/powerpoint/2010/main" val="16089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heel(1)">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ircle(in)">
                                      <p:cBhvr>
                                        <p:cTn id="59" dur="2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9"/>
                                        </p:tgtEl>
                                        <p:attrNameLst>
                                          <p:attrName>ppt_y</p:attrName>
                                        </p:attrNameLst>
                                      </p:cBhvr>
                                      <p:tavLst>
                                        <p:tav tm="0">
                                          <p:val>
                                            <p:strVal val="#ppt_y"/>
                                          </p:val>
                                        </p:tav>
                                        <p:tav tm="100000">
                                          <p:val>
                                            <p:strVal val="#ppt_y"/>
                                          </p:val>
                                        </p:tav>
                                      </p:tavLst>
                                    </p:anim>
                                    <p:anim calcmode="lin" valueType="num">
                                      <p:cBhvr>
                                        <p:cTn id="6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15" grpId="0"/>
      <p:bldP spid="17"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74857009"/>
              </p:ext>
            </p:extLst>
          </p:nvPr>
        </p:nvGraphicFramePr>
        <p:xfrm>
          <a:off x="296232" y="373599"/>
          <a:ext cx="8552381" cy="6048672"/>
        </p:xfrm>
        <a:graphic>
          <a:graphicData uri="http://schemas.openxmlformats.org/presentationml/2006/ole">
            <mc:AlternateContent xmlns:mc="http://schemas.openxmlformats.org/markup-compatibility/2006">
              <mc:Choice xmlns:v="urn:schemas-microsoft-com:vml" Requires="v">
                <p:oleObj spid="_x0000_s7174" name="Document" r:id="rId3" imgW="6350101" imgH="4491510" progId="Word.Document.12">
                  <p:embed/>
                </p:oleObj>
              </mc:Choice>
              <mc:Fallback>
                <p:oleObj name="Document" r:id="rId3" imgW="6350101" imgH="4491510" progId="Word.Document.12">
                  <p:embed/>
                  <p:pic>
                    <p:nvPicPr>
                      <p:cNvPr id="0" name=""/>
                      <p:cNvPicPr/>
                      <p:nvPr/>
                    </p:nvPicPr>
                    <p:blipFill>
                      <a:blip r:embed="rId4"/>
                      <a:stretch>
                        <a:fillRect/>
                      </a:stretch>
                    </p:blipFill>
                    <p:spPr>
                      <a:xfrm>
                        <a:off x="296232" y="373599"/>
                        <a:ext cx="8552381" cy="6048672"/>
                      </a:xfrm>
                      <a:prstGeom prst="rect">
                        <a:avLst/>
                      </a:prstGeom>
                    </p:spPr>
                  </p:pic>
                </p:oleObj>
              </mc:Fallback>
            </mc:AlternateContent>
          </a:graphicData>
        </a:graphic>
      </p:graphicFrame>
      <p:sp>
        <p:nvSpPr>
          <p:cNvPr id="7" name="Down Arrow 6"/>
          <p:cNvSpPr/>
          <p:nvPr/>
        </p:nvSpPr>
        <p:spPr>
          <a:xfrm>
            <a:off x="2044056" y="418407"/>
            <a:ext cx="445135" cy="320675"/>
          </a:xfrm>
          <a:prstGeom prst="down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1100">
                <a:solidFill>
                  <a:srgbClr val="000000"/>
                </a:solidFill>
                <a:effectLst/>
                <a:latin typeface="Calibri"/>
                <a:ea typeface="Calibri"/>
                <a:cs typeface="Arial"/>
              </a:rPr>
              <a:t>1</a:t>
            </a:r>
            <a:endParaRPr lang="en-US" sz="1100">
              <a:effectLst/>
              <a:latin typeface="Calibri"/>
              <a:ea typeface="Calibri"/>
              <a:cs typeface="Arial"/>
            </a:endParaRPr>
          </a:p>
        </p:txBody>
      </p:sp>
      <p:sp>
        <p:nvSpPr>
          <p:cNvPr id="8" name="Down Arrow 7"/>
          <p:cNvSpPr/>
          <p:nvPr/>
        </p:nvSpPr>
        <p:spPr>
          <a:xfrm>
            <a:off x="3131840" y="418407"/>
            <a:ext cx="445135" cy="320675"/>
          </a:xfrm>
          <a:prstGeom prst="down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1100">
                <a:solidFill>
                  <a:srgbClr val="000000"/>
                </a:solidFill>
                <a:effectLst/>
                <a:latin typeface="Calibri"/>
                <a:ea typeface="Calibri"/>
                <a:cs typeface="Arial"/>
              </a:rPr>
              <a:t>2</a:t>
            </a:r>
            <a:endParaRPr lang="en-US" sz="1100">
              <a:effectLst/>
              <a:latin typeface="Calibri"/>
              <a:ea typeface="Calibri"/>
              <a:cs typeface="Arial"/>
            </a:endParaRPr>
          </a:p>
        </p:txBody>
      </p:sp>
      <p:sp>
        <p:nvSpPr>
          <p:cNvPr id="9" name="Left Arrow 8"/>
          <p:cNvSpPr/>
          <p:nvPr/>
        </p:nvSpPr>
        <p:spPr>
          <a:xfrm>
            <a:off x="179512" y="2060848"/>
            <a:ext cx="576575" cy="654616"/>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1100" dirty="0" smtClean="0">
                <a:effectLst/>
                <a:latin typeface="Calibri"/>
                <a:ea typeface="Calibri"/>
                <a:cs typeface="Arial"/>
              </a:rPr>
              <a:t>1</a:t>
            </a:r>
            <a:endParaRPr lang="en-US" sz="1100" dirty="0">
              <a:effectLst/>
              <a:latin typeface="Calibri"/>
              <a:ea typeface="Calibri"/>
              <a:cs typeface="Arial"/>
            </a:endParaRPr>
          </a:p>
        </p:txBody>
      </p:sp>
      <p:sp>
        <p:nvSpPr>
          <p:cNvPr id="10" name="Left Arrow 9"/>
          <p:cNvSpPr/>
          <p:nvPr/>
        </p:nvSpPr>
        <p:spPr>
          <a:xfrm>
            <a:off x="256607" y="3455505"/>
            <a:ext cx="433070" cy="549559"/>
          </a:xfrm>
          <a:prstGeom prst="lef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1100">
                <a:effectLst/>
                <a:latin typeface="Calibri"/>
                <a:ea typeface="Calibri"/>
                <a:cs typeface="Arial"/>
              </a:rPr>
              <a:t>1</a:t>
            </a:r>
            <a:endParaRPr lang="en-US" sz="1100">
              <a:effectLst/>
              <a:latin typeface="Calibri"/>
              <a:ea typeface="Calibri"/>
              <a:cs typeface="Arial"/>
            </a:endParaRPr>
          </a:p>
        </p:txBody>
      </p:sp>
    </p:spTree>
    <p:extLst>
      <p:ext uri="{BB962C8B-B14F-4D97-AF65-F5344CB8AC3E}">
        <p14:creationId xmlns:p14="http://schemas.microsoft.com/office/powerpoint/2010/main" val="376188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15" y="980728"/>
            <a:ext cx="8669328" cy="330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47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699792" y="836712"/>
            <a:ext cx="5904656" cy="1828800"/>
          </a:xfrm>
          <a:prstGeom prst="rect">
            <a:avLst/>
          </a:prstGeom>
          <a:noFill/>
          <a:ln>
            <a:noFill/>
          </a:ln>
          <a:effectLst/>
        </p:spPr>
        <p:txBody>
          <a:bodyPr rot="0" spcFirstLastPara="0" vert="horz" wrap="square" lIns="91440" tIns="45720" rIns="91440" bIns="45720" numCol="1" spcCol="0" rtlCol="1" fromWordArt="0" anchor="t"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lnSpc>
                <a:spcPct val="115000"/>
              </a:lnSpc>
              <a:spcAft>
                <a:spcPts val="1000"/>
              </a:spcAft>
            </a:pPr>
            <a:r>
              <a:rPr lang="fa-IR" sz="9600" b="1" spc="50" dirty="0" smtClean="0">
                <a:ln>
                  <a:noFill/>
                </a:ln>
                <a:solidFill>
                  <a:srgbClr val="FF0000"/>
                </a:solidFill>
                <a:effectLst>
                  <a:outerShdw blurRad="76200" dist="50800" dir="5400000" algn="tl">
                    <a:srgbClr val="000000">
                      <a:alpha val="65000"/>
                    </a:srgbClr>
                  </a:outerShdw>
                </a:effectLst>
                <a:latin typeface="Calibri"/>
                <a:ea typeface="Calibri"/>
                <a:cs typeface="2  Zaman" panose="00000400000000000000" pitchFamily="2" charset="-78"/>
              </a:rPr>
              <a:t>خسته</a:t>
            </a:r>
            <a:endParaRPr lang="en-US" sz="4000" b="1" dirty="0">
              <a:effectLst/>
              <a:latin typeface="Calibri"/>
              <a:ea typeface="Calibri"/>
              <a:cs typeface="2  Majid Shadow" panose="00000400000000000000" pitchFamily="2" charset="-78"/>
            </a:endParaRPr>
          </a:p>
        </p:txBody>
      </p:sp>
      <p:sp>
        <p:nvSpPr>
          <p:cNvPr id="3" name="Rectangle 2"/>
          <p:cNvSpPr/>
          <p:nvPr/>
        </p:nvSpPr>
        <p:spPr>
          <a:xfrm>
            <a:off x="1115616" y="3068960"/>
            <a:ext cx="3560590" cy="1791260"/>
          </a:xfrm>
          <a:prstGeom prst="rect">
            <a:avLst/>
          </a:prstGeom>
        </p:spPr>
        <p:txBody>
          <a:bodyPr wrap="none">
            <a:spAutoFit/>
          </a:bodyPr>
          <a:lstStyle/>
          <a:p>
            <a:pPr lvl="0" algn="ctr">
              <a:lnSpc>
                <a:spcPct val="115000"/>
              </a:lnSpc>
              <a:spcAft>
                <a:spcPts val="1000"/>
              </a:spcAft>
            </a:pPr>
            <a:r>
              <a:rPr lang="fa-IR" sz="9600" b="1" spc="50" dirty="0">
                <a:solidFill>
                  <a:srgbClr val="7030A0"/>
                </a:solidFill>
                <a:effectLst>
                  <a:outerShdw blurRad="76200" dist="50800" dir="5400000" algn="tl">
                    <a:srgbClr val="000000">
                      <a:alpha val="65000"/>
                    </a:srgbClr>
                  </a:outerShdw>
                </a:effectLst>
                <a:latin typeface="Calibri"/>
                <a:ea typeface="Calibri"/>
                <a:cs typeface="2  Majid Shadow" panose="00000400000000000000" pitchFamily="2" charset="-78"/>
              </a:rPr>
              <a:t>نباشید</a:t>
            </a:r>
            <a:endParaRPr lang="en-US" sz="4000" b="1" dirty="0">
              <a:solidFill>
                <a:srgbClr val="7030A0"/>
              </a:solidFill>
              <a:latin typeface="Calibri"/>
              <a:ea typeface="Calibri"/>
              <a:cs typeface="2  Majid Shadow" panose="00000400000000000000" pitchFamily="2" charset="-78"/>
            </a:endParaRPr>
          </a:p>
        </p:txBody>
      </p:sp>
    </p:spTree>
    <p:extLst>
      <p:ext uri="{BB962C8B-B14F-4D97-AF65-F5344CB8AC3E}">
        <p14:creationId xmlns:p14="http://schemas.microsoft.com/office/powerpoint/2010/main" val="227884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49188" y="404664"/>
                <a:ext cx="8229600" cy="4709160"/>
              </a:xfrm>
            </p:spPr>
            <p:txBody>
              <a:bodyPr>
                <a:normAutofit fontScale="92500"/>
              </a:bodyPr>
              <a:lstStyle/>
              <a:p>
                <a:pPr marL="342900" lvl="0" indent="-342900" algn="just">
                  <a:lnSpc>
                    <a:spcPct val="115000"/>
                  </a:lnSpc>
                  <a:buFont typeface="+mj-lt"/>
                  <a:buAutoNum type="arabicParenR"/>
                </a:pPr>
                <a:r>
                  <a:rPr lang="fa-IR" b="1" dirty="0">
                    <a:solidFill>
                      <a:srgbClr val="FF0000"/>
                    </a:solidFill>
                    <a:latin typeface="Calibri"/>
                    <a:ea typeface="Calibri"/>
                    <a:cs typeface="2  Titr" panose="00000700000000000000" pitchFamily="2" charset="-78"/>
                  </a:rPr>
                  <a:t>فرض جمع پذیری : </a:t>
                </a:r>
                <a:endParaRPr lang="en-US" dirty="0">
                  <a:solidFill>
                    <a:srgbClr val="FF0000"/>
                  </a:solidFill>
                  <a:effectLst/>
                  <a:cs typeface="2  Titr" panose="00000700000000000000" pitchFamily="2" charset="-78"/>
                </a:endParaRPr>
              </a:p>
              <a:p>
                <a:pPr marL="502920" indent="-457200" algn="just">
                  <a:lnSpc>
                    <a:spcPct val="115000"/>
                  </a:lnSpc>
                  <a:buFont typeface="Wingdings" panose="05000000000000000000" pitchFamily="2" charset="2"/>
                  <a:buChar char="v"/>
                </a:pPr>
                <a:r>
                  <a:rPr lang="fa-IR" b="1" dirty="0" smtClean="0">
                    <a:solidFill>
                      <a:schemeClr val="bg1"/>
                    </a:solidFill>
                    <a:effectLst/>
                    <a:latin typeface="Calibri"/>
                    <a:ea typeface="Calibri"/>
                    <a:cs typeface="2  Titr" panose="00000700000000000000" pitchFamily="2" charset="-78"/>
                  </a:rPr>
                  <a:t>این فرض بیانگر این واقعیت است که باید روابط ریاضی بین متغیرها در مدل ( چه در تابع هدف و چه در محدودیت ها) به صورت جمع جبری بیان گردد. بنابراین در مدل برنامه ریزی خطی، هیچگاه حاصلضرب دو متغیر دیده نمی شود. بعنوان مثال به رابطه زیر توجه کنید:	</a:t>
                </a:r>
                <a:endParaRPr lang="en-US" dirty="0">
                  <a:solidFill>
                    <a:schemeClr val="bg1"/>
                  </a:solidFill>
                  <a:effectLst/>
                  <a:cs typeface="2  Titr" panose="00000700000000000000" pitchFamily="2" charset="-78"/>
                </a:endParaRPr>
              </a:p>
              <a:p>
                <a:pPr marL="502920" indent="-457200" algn="just">
                  <a:lnSpc>
                    <a:spcPct val="115000"/>
                  </a:lnSpc>
                  <a:buFont typeface="Wingdings" panose="05000000000000000000" pitchFamily="2" charset="2"/>
                  <a:buChar char="v"/>
                </a:pPr>
                <a:r>
                  <a:rPr lang="fa-IR" b="1" dirty="0" smtClean="0">
                    <a:solidFill>
                      <a:schemeClr val="bg1"/>
                    </a:solidFill>
                    <a:effectLst/>
                    <a:latin typeface="Calibri"/>
                    <a:ea typeface="Calibri"/>
                    <a:cs typeface="2  Titr" panose="00000700000000000000" pitchFamily="2" charset="-78"/>
                  </a:rPr>
                  <a:t>رابطه  1:                                           </a:t>
                </a:r>
                <a:r>
                  <a:rPr lang="fa-IR" b="1" dirty="0">
                    <a:solidFill>
                      <a:schemeClr val="bg1"/>
                    </a:solidFill>
                    <a:effectLst/>
                    <a:latin typeface="Calibri"/>
                    <a:ea typeface="Calibri"/>
                    <a:cs typeface="2  Titr" panose="00000700000000000000" pitchFamily="2" charset="-78"/>
                  </a:rPr>
                  <a:t>50 </a:t>
                </a:r>
                <a14:m>
                  <m:oMath xmlns:m="http://schemas.openxmlformats.org/officeDocument/2006/math">
                    <m:r>
                      <a:rPr lang="fa-IR" b="1">
                        <a:solidFill>
                          <a:schemeClr val="bg1"/>
                        </a:solidFill>
                        <a:effectLst/>
                        <a:latin typeface="Cambria Math"/>
                        <a:ea typeface="Calibri"/>
                        <a:cs typeface="Times New Roman"/>
                      </a:rPr>
                      <m:t>≤</m:t>
                    </m:r>
                    <m:r>
                      <a:rPr lang="fa-IR" b="1">
                        <a:solidFill>
                          <a:schemeClr val="bg1"/>
                        </a:solidFill>
                        <a:effectLst/>
                        <a:latin typeface="Cambria Math"/>
                        <a:ea typeface="Calibri"/>
                        <a:cs typeface="Cambria Math"/>
                      </a:rPr>
                      <m:t> </m:t>
                    </m:r>
                  </m:oMath>
                </a14:m>
                <a:r>
                  <a:rPr lang="fa-IR" b="1" dirty="0">
                    <a:solidFill>
                      <a:schemeClr val="bg1"/>
                    </a:solidFill>
                    <a:effectLst/>
                    <a:latin typeface="Calibri"/>
                    <a:ea typeface="Calibri"/>
                    <a:cs typeface="2  Titr" panose="00000700000000000000" pitchFamily="2" charset="-78"/>
                  </a:rPr>
                  <a:t> </a:t>
                </a:r>
                <a:r>
                  <a:rPr lang="en-US" b="1" dirty="0">
                    <a:solidFill>
                      <a:schemeClr val="bg1"/>
                    </a:solidFill>
                    <a:effectLst/>
                    <a:latin typeface="Calibri"/>
                    <a:ea typeface="Calibri"/>
                    <a:cs typeface="2  Titr" panose="00000700000000000000" pitchFamily="2" charset="-78"/>
                  </a:rPr>
                  <a:t>X</a:t>
                </a:r>
                <a:r>
                  <a:rPr lang="en-US" b="1" baseline="-25000" dirty="0">
                    <a:solidFill>
                      <a:schemeClr val="bg1"/>
                    </a:solidFill>
                    <a:effectLst/>
                    <a:latin typeface="Calibri"/>
                    <a:ea typeface="Calibri"/>
                    <a:cs typeface="2  Titr" panose="00000700000000000000" pitchFamily="2" charset="-78"/>
                  </a:rPr>
                  <a:t>3 </a:t>
                </a:r>
                <a:r>
                  <a:rPr lang="en-US" b="1" dirty="0">
                    <a:solidFill>
                      <a:schemeClr val="bg1"/>
                    </a:solidFill>
                    <a:effectLst/>
                    <a:latin typeface="Nazanin"/>
                    <a:ea typeface="Calibri"/>
                    <a:cs typeface="2  Titr" panose="00000700000000000000" pitchFamily="2" charset="-78"/>
                  </a:rPr>
                  <a:t> </a:t>
                </a:r>
                <a:r>
                  <a:rPr lang="en-US" b="1" dirty="0" smtClean="0">
                    <a:solidFill>
                      <a:schemeClr val="bg1"/>
                    </a:solidFill>
                    <a:latin typeface="Calibri"/>
                    <a:ea typeface="Calibri"/>
                    <a:cs typeface="2  Titr" panose="00000700000000000000" pitchFamily="2" charset="-78"/>
                  </a:rPr>
                  <a:t>. X</a:t>
                </a:r>
                <a:r>
                  <a:rPr lang="en-US" b="1" baseline="-25000" dirty="0" smtClean="0">
                    <a:solidFill>
                      <a:schemeClr val="bg1"/>
                    </a:solidFill>
                    <a:effectLst/>
                    <a:latin typeface="Calibri"/>
                    <a:ea typeface="Calibri"/>
                    <a:cs typeface="2  Titr" panose="00000700000000000000" pitchFamily="2" charset="-78"/>
                  </a:rPr>
                  <a:t>1</a:t>
                </a:r>
                <a:r>
                  <a:rPr lang="fa-IR" b="1" dirty="0" smtClean="0">
                    <a:solidFill>
                      <a:schemeClr val="bg1"/>
                    </a:solidFill>
                    <a:effectLst/>
                    <a:ea typeface="Calibri"/>
                    <a:cs typeface="2  Titr" panose="00000700000000000000" pitchFamily="2" charset="-78"/>
                  </a:rPr>
                  <a:t>–</a:t>
                </a:r>
                <a:r>
                  <a:rPr lang="fa-IR" b="1" dirty="0" smtClean="0">
                    <a:solidFill>
                      <a:schemeClr val="bg1"/>
                    </a:solidFill>
                    <a:effectLst/>
                    <a:latin typeface="Calibri"/>
                    <a:ea typeface="Calibri"/>
                    <a:cs typeface="2  Titr" panose="00000700000000000000" pitchFamily="2" charset="-78"/>
                  </a:rPr>
                  <a:t> </a:t>
                </a:r>
                <a:r>
                  <a:rPr lang="en-US" b="1" dirty="0">
                    <a:solidFill>
                      <a:schemeClr val="bg1"/>
                    </a:solidFill>
                    <a:effectLst/>
                    <a:latin typeface="Calibri"/>
                    <a:ea typeface="Calibri"/>
                    <a:cs typeface="2  Titr" panose="00000700000000000000" pitchFamily="2" charset="-78"/>
                  </a:rPr>
                  <a:t>X</a:t>
                </a:r>
                <a:r>
                  <a:rPr lang="en-US" b="1" baseline="-25000" dirty="0">
                    <a:solidFill>
                      <a:schemeClr val="bg1"/>
                    </a:solidFill>
                    <a:effectLst/>
                    <a:latin typeface="Calibri"/>
                    <a:ea typeface="Calibri"/>
                    <a:cs typeface="2  Titr" panose="00000700000000000000" pitchFamily="2" charset="-78"/>
                  </a:rPr>
                  <a:t>2</a:t>
                </a:r>
                <a:r>
                  <a:rPr lang="fa-IR" b="1" dirty="0">
                    <a:solidFill>
                      <a:schemeClr val="bg1"/>
                    </a:solidFill>
                    <a:effectLst/>
                    <a:latin typeface="Calibri"/>
                    <a:ea typeface="Calibri"/>
                    <a:cs typeface="2  Titr" panose="00000700000000000000" pitchFamily="2" charset="-78"/>
                  </a:rPr>
                  <a:t>5  + </a:t>
                </a:r>
                <a:r>
                  <a:rPr lang="en-US" b="1" dirty="0">
                    <a:solidFill>
                      <a:schemeClr val="bg1"/>
                    </a:solidFill>
                    <a:effectLst/>
                    <a:latin typeface="Calibri"/>
                    <a:ea typeface="Calibri"/>
                    <a:cs typeface="2  Titr" panose="00000700000000000000" pitchFamily="2" charset="-78"/>
                  </a:rPr>
                  <a:t>X</a:t>
                </a:r>
                <a:r>
                  <a:rPr lang="en-US" b="1" baseline="-25000" dirty="0">
                    <a:solidFill>
                      <a:schemeClr val="bg1"/>
                    </a:solidFill>
                    <a:effectLst/>
                    <a:latin typeface="Calibri"/>
                    <a:ea typeface="Calibri"/>
                    <a:cs typeface="2  Titr" panose="00000700000000000000" pitchFamily="2" charset="-78"/>
                  </a:rPr>
                  <a:t>1</a:t>
                </a:r>
                <a:r>
                  <a:rPr lang="fa-IR" b="1" dirty="0">
                    <a:solidFill>
                      <a:schemeClr val="bg1"/>
                    </a:solidFill>
                    <a:effectLst/>
                    <a:latin typeface="Calibri"/>
                    <a:ea typeface="Calibri"/>
                    <a:cs typeface="2  Titr" panose="00000700000000000000" pitchFamily="2" charset="-78"/>
                  </a:rPr>
                  <a:t>3 	</a:t>
                </a:r>
                <a:endParaRPr lang="en-US" b="1" dirty="0">
                  <a:solidFill>
                    <a:schemeClr val="bg1"/>
                  </a:solidFill>
                  <a:effectLst/>
                  <a:cs typeface="2  Titr" panose="00000700000000000000" pitchFamily="2" charset="-78"/>
                </a:endParaRPr>
              </a:p>
              <a:p>
                <a:pPr marL="502920" indent="-457200" algn="just">
                  <a:lnSpc>
                    <a:spcPct val="115000"/>
                  </a:lnSpc>
                  <a:buFont typeface="Wingdings" panose="05000000000000000000" pitchFamily="2" charset="2"/>
                  <a:buChar char="v"/>
                </a:pPr>
                <a:r>
                  <a:rPr lang="fa-IR" b="1" dirty="0" smtClean="0">
                    <a:solidFill>
                      <a:schemeClr val="bg1"/>
                    </a:solidFill>
                    <a:effectLst/>
                    <a:latin typeface="Calibri"/>
                    <a:ea typeface="Calibri"/>
                    <a:cs typeface="2  Titr" panose="00000700000000000000" pitchFamily="2" charset="-78"/>
                  </a:rPr>
                  <a:t>رابطه 2:                                                  </a:t>
                </a:r>
                <a:r>
                  <a:rPr lang="fa-IR" b="1" dirty="0">
                    <a:solidFill>
                      <a:schemeClr val="bg1"/>
                    </a:solidFill>
                    <a:effectLst/>
                    <a:latin typeface="Calibri"/>
                    <a:ea typeface="Calibri"/>
                    <a:cs typeface="2  Titr" panose="00000700000000000000" pitchFamily="2" charset="-78"/>
                  </a:rPr>
                  <a:t>50 </a:t>
                </a:r>
                <a14:m>
                  <m:oMath xmlns:m="http://schemas.openxmlformats.org/officeDocument/2006/math">
                    <m:r>
                      <a:rPr lang="fa-IR" b="1">
                        <a:solidFill>
                          <a:schemeClr val="bg1"/>
                        </a:solidFill>
                        <a:effectLst/>
                        <a:latin typeface="Cambria Math"/>
                        <a:ea typeface="Calibri"/>
                        <a:cs typeface="Times New Roman"/>
                      </a:rPr>
                      <m:t>≤</m:t>
                    </m:r>
                    <m:r>
                      <a:rPr lang="fa-IR" b="1">
                        <a:solidFill>
                          <a:schemeClr val="bg1"/>
                        </a:solidFill>
                        <a:effectLst/>
                        <a:latin typeface="Cambria Math"/>
                        <a:ea typeface="Calibri"/>
                        <a:cs typeface="Cambria Math"/>
                      </a:rPr>
                      <m:t> </m:t>
                    </m:r>
                  </m:oMath>
                </a14:m>
                <a:r>
                  <a:rPr lang="fa-IR" b="1" dirty="0">
                    <a:solidFill>
                      <a:schemeClr val="bg1"/>
                    </a:solidFill>
                    <a:effectLst/>
                    <a:latin typeface="Calibri"/>
                    <a:ea typeface="Calibri"/>
                    <a:cs typeface="2  Titr" panose="00000700000000000000" pitchFamily="2" charset="-78"/>
                  </a:rPr>
                  <a:t> </a:t>
                </a:r>
                <a:r>
                  <a:rPr lang="en-US" b="1" dirty="0">
                    <a:solidFill>
                      <a:schemeClr val="bg1"/>
                    </a:solidFill>
                    <a:effectLst/>
                    <a:latin typeface="Calibri"/>
                    <a:ea typeface="Calibri"/>
                    <a:cs typeface="2  Titr" panose="00000700000000000000" pitchFamily="2" charset="-78"/>
                  </a:rPr>
                  <a:t>X</a:t>
                </a:r>
                <a:r>
                  <a:rPr lang="en-US" b="1" baseline="-25000" dirty="0">
                    <a:solidFill>
                      <a:schemeClr val="bg1"/>
                    </a:solidFill>
                    <a:effectLst/>
                    <a:latin typeface="Calibri"/>
                    <a:ea typeface="Calibri"/>
                    <a:cs typeface="2  Titr" panose="00000700000000000000" pitchFamily="2" charset="-78"/>
                  </a:rPr>
                  <a:t>3 </a:t>
                </a:r>
                <a:r>
                  <a:rPr lang="fa-IR" b="1" dirty="0">
                    <a:solidFill>
                      <a:schemeClr val="bg1"/>
                    </a:solidFill>
                    <a:effectLst/>
                    <a:latin typeface="Calibri"/>
                    <a:ea typeface="Calibri"/>
                    <a:cs typeface="2  Titr" panose="00000700000000000000" pitchFamily="2" charset="-78"/>
                  </a:rPr>
                  <a:t>  </a:t>
                </a:r>
                <a:r>
                  <a:rPr lang="fa-IR" b="1" dirty="0">
                    <a:solidFill>
                      <a:schemeClr val="bg1"/>
                    </a:solidFill>
                    <a:effectLst/>
                    <a:ea typeface="Calibri"/>
                    <a:cs typeface="2  Titr" panose="00000700000000000000" pitchFamily="2" charset="-78"/>
                  </a:rPr>
                  <a:t>–</a:t>
                </a:r>
                <a:r>
                  <a:rPr lang="fa-IR" b="1" dirty="0">
                    <a:solidFill>
                      <a:schemeClr val="bg1"/>
                    </a:solidFill>
                    <a:effectLst/>
                    <a:latin typeface="Calibri"/>
                    <a:ea typeface="Calibri"/>
                    <a:cs typeface="2  Titr" panose="00000700000000000000" pitchFamily="2" charset="-78"/>
                  </a:rPr>
                  <a:t> </a:t>
                </a:r>
                <a:r>
                  <a:rPr lang="en-US" b="1" dirty="0">
                    <a:solidFill>
                      <a:schemeClr val="bg1"/>
                    </a:solidFill>
                    <a:effectLst/>
                    <a:latin typeface="Calibri"/>
                    <a:ea typeface="Calibri"/>
                    <a:cs typeface="2  Titr" panose="00000700000000000000" pitchFamily="2" charset="-78"/>
                  </a:rPr>
                  <a:t>X</a:t>
                </a:r>
                <a:r>
                  <a:rPr lang="en-US" b="1" baseline="-25000" dirty="0">
                    <a:solidFill>
                      <a:schemeClr val="bg1"/>
                    </a:solidFill>
                    <a:effectLst/>
                    <a:latin typeface="Calibri"/>
                    <a:ea typeface="Calibri"/>
                    <a:cs typeface="2  Titr" panose="00000700000000000000" pitchFamily="2" charset="-78"/>
                  </a:rPr>
                  <a:t>2</a:t>
                </a:r>
                <a:r>
                  <a:rPr lang="fa-IR" b="1" dirty="0">
                    <a:solidFill>
                      <a:schemeClr val="bg1"/>
                    </a:solidFill>
                    <a:effectLst/>
                    <a:latin typeface="Calibri"/>
                    <a:ea typeface="Calibri"/>
                    <a:cs typeface="2  Titr" panose="00000700000000000000" pitchFamily="2" charset="-78"/>
                  </a:rPr>
                  <a:t>5  + </a:t>
                </a:r>
                <a:r>
                  <a:rPr lang="en-US" b="1" dirty="0">
                    <a:solidFill>
                      <a:schemeClr val="bg1"/>
                    </a:solidFill>
                    <a:effectLst/>
                    <a:latin typeface="Calibri"/>
                    <a:ea typeface="Calibri"/>
                    <a:cs typeface="2  Titr" panose="00000700000000000000" pitchFamily="2" charset="-78"/>
                  </a:rPr>
                  <a:t>X</a:t>
                </a:r>
                <a:r>
                  <a:rPr lang="en-US" b="1" baseline="-25000" dirty="0">
                    <a:solidFill>
                      <a:schemeClr val="bg1"/>
                    </a:solidFill>
                    <a:effectLst/>
                    <a:latin typeface="Calibri"/>
                    <a:ea typeface="Calibri"/>
                    <a:cs typeface="2  Titr" panose="00000700000000000000" pitchFamily="2" charset="-78"/>
                  </a:rPr>
                  <a:t>1</a:t>
                </a:r>
                <a:r>
                  <a:rPr lang="fa-IR" b="1" dirty="0">
                    <a:solidFill>
                      <a:schemeClr val="bg1"/>
                    </a:solidFill>
                    <a:effectLst/>
                    <a:latin typeface="Calibri"/>
                    <a:ea typeface="Calibri"/>
                    <a:cs typeface="2  Titr" panose="00000700000000000000" pitchFamily="2" charset="-78"/>
                  </a:rPr>
                  <a:t>3</a:t>
                </a:r>
                <a:endParaRPr lang="en-US" b="1" dirty="0">
                  <a:solidFill>
                    <a:schemeClr val="bg1"/>
                  </a:solidFill>
                  <a:effectLst/>
                  <a:cs typeface="2  Titr" panose="00000700000000000000" pitchFamily="2" charset="-78"/>
                </a:endParaRPr>
              </a:p>
              <a:p>
                <a:endParaRPr lang="fa-I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49188" y="404664"/>
                <a:ext cx="8229600" cy="4709160"/>
              </a:xfrm>
              <a:blipFill rotWithShape="1">
                <a:blip r:embed="rId2"/>
                <a:stretch>
                  <a:fillRect l="-2148" t="-647" r="-593" b="-7374"/>
                </a:stretch>
              </a:blipFill>
            </p:spPr>
            <p:txBody>
              <a:bodyPr/>
              <a:lstStyle/>
              <a:p>
                <a:r>
                  <a:rPr lang="fa-IR">
                    <a:noFill/>
                  </a:rPr>
                  <a:t> </a:t>
                </a:r>
              </a:p>
            </p:txBody>
          </p:sp>
        </mc:Fallback>
      </mc:AlternateContent>
      <p:sp>
        <p:nvSpPr>
          <p:cNvPr id="4" name="Rectangle 3"/>
          <p:cNvSpPr/>
          <p:nvPr/>
        </p:nvSpPr>
        <p:spPr>
          <a:xfrm>
            <a:off x="251520" y="5474958"/>
            <a:ext cx="8712968" cy="1015663"/>
          </a:xfrm>
          <a:prstGeom prst="rect">
            <a:avLst/>
          </a:prstGeom>
        </p:spPr>
        <p:txBody>
          <a:bodyPr wrap="square">
            <a:spAutoFit/>
          </a:bodyPr>
          <a:lstStyle/>
          <a:p>
            <a:pPr algn="just">
              <a:lnSpc>
                <a:spcPct val="150000"/>
              </a:lnSpc>
              <a:tabLst>
                <a:tab pos="2781935" algn="l"/>
                <a:tab pos="4765675" algn="l"/>
              </a:tabLst>
            </a:pPr>
            <a:r>
              <a:rPr lang="fa-IR" sz="2000" b="1" dirty="0">
                <a:solidFill>
                  <a:schemeClr val="bg1"/>
                </a:solidFill>
                <a:latin typeface="Calibri"/>
                <a:ea typeface="Calibri"/>
                <a:cs typeface="2  Titr" panose="00000700000000000000" pitchFamily="2" charset="-78"/>
              </a:rPr>
              <a:t>رابطه 1 یک رابطه غیر خطی است، چون حاصلضرب </a:t>
            </a:r>
            <a:r>
              <a:rPr lang="en-US" sz="2000" b="1" dirty="0">
                <a:solidFill>
                  <a:schemeClr val="bg1"/>
                </a:solidFill>
                <a:latin typeface="Calibri"/>
                <a:ea typeface="Calibri"/>
                <a:cs typeface="2  Titr" panose="00000700000000000000" pitchFamily="2" charset="-78"/>
              </a:rPr>
              <a:t>X</a:t>
            </a:r>
            <a:r>
              <a:rPr lang="en-US" sz="2000" b="1" baseline="-25000" dirty="0">
                <a:solidFill>
                  <a:schemeClr val="bg1"/>
                </a:solidFill>
                <a:latin typeface="Calibri"/>
                <a:ea typeface="Calibri"/>
                <a:cs typeface="2  Titr" panose="00000700000000000000" pitchFamily="2" charset="-78"/>
              </a:rPr>
              <a:t>1 </a:t>
            </a:r>
            <a:r>
              <a:rPr lang="en-US" sz="2000" b="1" baseline="-25000" dirty="0">
                <a:solidFill>
                  <a:schemeClr val="bg1"/>
                </a:solidFill>
                <a:latin typeface="Nazanin"/>
                <a:ea typeface="Calibri"/>
                <a:cs typeface="2  Titr" panose="00000700000000000000" pitchFamily="2" charset="-78"/>
              </a:rPr>
              <a:t> </a:t>
            </a:r>
            <a:r>
              <a:rPr lang="fa-IR" sz="2000" b="1" dirty="0">
                <a:solidFill>
                  <a:schemeClr val="bg1"/>
                </a:solidFill>
                <a:latin typeface="Calibri"/>
                <a:ea typeface="Calibri"/>
                <a:cs typeface="2  Titr" panose="00000700000000000000" pitchFamily="2" charset="-78"/>
              </a:rPr>
              <a:t> و </a:t>
            </a:r>
            <a:r>
              <a:rPr lang="en-US" sz="2000" b="1" dirty="0">
                <a:solidFill>
                  <a:schemeClr val="bg1"/>
                </a:solidFill>
                <a:latin typeface="Calibri"/>
                <a:ea typeface="Calibri"/>
                <a:cs typeface="2  Titr" panose="00000700000000000000" pitchFamily="2" charset="-78"/>
              </a:rPr>
              <a:t>X</a:t>
            </a:r>
            <a:r>
              <a:rPr lang="en-US" sz="2000" b="1" baseline="-25000" dirty="0">
                <a:solidFill>
                  <a:schemeClr val="bg1"/>
                </a:solidFill>
                <a:latin typeface="Calibri"/>
                <a:ea typeface="Calibri"/>
                <a:cs typeface="2  Titr" panose="00000700000000000000" pitchFamily="2" charset="-78"/>
              </a:rPr>
              <a:t>3</a:t>
            </a:r>
            <a:r>
              <a:rPr lang="en-US" sz="2000" b="1" baseline="-25000" dirty="0">
                <a:solidFill>
                  <a:schemeClr val="bg1"/>
                </a:solidFill>
                <a:latin typeface="Nazanin"/>
                <a:ea typeface="Calibri"/>
                <a:cs typeface="2  Titr" panose="00000700000000000000" pitchFamily="2" charset="-78"/>
              </a:rPr>
              <a:t> </a:t>
            </a:r>
            <a:r>
              <a:rPr lang="fa-IR" sz="2000" b="1" dirty="0">
                <a:solidFill>
                  <a:schemeClr val="bg1"/>
                </a:solidFill>
                <a:latin typeface="Calibri"/>
                <a:ea typeface="Calibri"/>
                <a:cs typeface="2  Titr" panose="00000700000000000000" pitchFamily="2" charset="-78"/>
              </a:rPr>
              <a:t> (</a:t>
            </a:r>
            <a:r>
              <a:rPr lang="en-US" sz="2000" b="1" dirty="0">
                <a:solidFill>
                  <a:schemeClr val="bg1"/>
                </a:solidFill>
                <a:latin typeface="Calibri"/>
                <a:ea typeface="Calibri"/>
                <a:cs typeface="2  Titr" panose="00000700000000000000" pitchFamily="2" charset="-78"/>
              </a:rPr>
              <a:t>X</a:t>
            </a:r>
            <a:r>
              <a:rPr lang="en-US" sz="2000" b="1" baseline="-25000" dirty="0">
                <a:solidFill>
                  <a:schemeClr val="bg1"/>
                </a:solidFill>
                <a:latin typeface="Calibri"/>
                <a:ea typeface="Calibri"/>
                <a:cs typeface="2  Titr" panose="00000700000000000000" pitchFamily="2" charset="-78"/>
              </a:rPr>
              <a:t>3 </a:t>
            </a:r>
            <a:r>
              <a:rPr lang="fa-IR" sz="2000" b="1" dirty="0">
                <a:solidFill>
                  <a:schemeClr val="bg1"/>
                </a:solidFill>
                <a:latin typeface="Calibri"/>
                <a:ea typeface="Calibri"/>
                <a:cs typeface="2  Titr" panose="00000700000000000000" pitchFamily="2" charset="-78"/>
              </a:rPr>
              <a:t> . </a:t>
            </a:r>
            <a:r>
              <a:rPr lang="en-US" sz="2000" b="1" dirty="0">
                <a:solidFill>
                  <a:schemeClr val="bg1"/>
                </a:solidFill>
                <a:latin typeface="Calibri"/>
                <a:ea typeface="Calibri"/>
                <a:cs typeface="2  Titr" panose="00000700000000000000" pitchFamily="2" charset="-78"/>
              </a:rPr>
              <a:t>X</a:t>
            </a:r>
            <a:r>
              <a:rPr lang="en-US" sz="2000" b="1" baseline="-25000" dirty="0">
                <a:solidFill>
                  <a:schemeClr val="bg1"/>
                </a:solidFill>
                <a:latin typeface="Calibri"/>
                <a:ea typeface="Calibri"/>
                <a:cs typeface="2  Titr" panose="00000700000000000000" pitchFamily="2" charset="-78"/>
              </a:rPr>
              <a:t>1</a:t>
            </a:r>
            <a:r>
              <a:rPr lang="fa-IR" sz="2000" b="1" dirty="0">
                <a:solidFill>
                  <a:schemeClr val="bg1"/>
                </a:solidFill>
                <a:latin typeface="Calibri"/>
                <a:ea typeface="Calibri"/>
                <a:cs typeface="2  Titr" panose="00000700000000000000" pitchFamily="2" charset="-78"/>
              </a:rPr>
              <a:t>)در آن استفاده شده است . درحالی که رابطه 2 یک تابع خطی است، چون </a:t>
            </a:r>
            <a:r>
              <a:rPr lang="en-US" sz="2000" b="1" dirty="0">
                <a:solidFill>
                  <a:schemeClr val="bg1"/>
                </a:solidFill>
                <a:latin typeface="Calibri"/>
                <a:ea typeface="Calibri"/>
                <a:cs typeface="2  Titr" panose="00000700000000000000" pitchFamily="2" charset="-78"/>
              </a:rPr>
              <a:t>X</a:t>
            </a:r>
            <a:r>
              <a:rPr lang="en-US" sz="2000" b="1" baseline="-25000" dirty="0">
                <a:solidFill>
                  <a:schemeClr val="bg1"/>
                </a:solidFill>
                <a:latin typeface="Calibri"/>
                <a:ea typeface="Calibri"/>
                <a:cs typeface="2  Titr" panose="00000700000000000000" pitchFamily="2" charset="-78"/>
              </a:rPr>
              <a:t>1 </a:t>
            </a:r>
            <a:r>
              <a:rPr lang="en-US" sz="2000" b="1" baseline="-25000" dirty="0">
                <a:solidFill>
                  <a:schemeClr val="bg1"/>
                </a:solidFill>
                <a:latin typeface="Nazanin"/>
                <a:ea typeface="Calibri"/>
                <a:cs typeface="2  Titr" panose="00000700000000000000" pitchFamily="2" charset="-78"/>
              </a:rPr>
              <a:t> </a:t>
            </a:r>
            <a:r>
              <a:rPr lang="fa-IR" sz="2000" b="1" dirty="0">
                <a:solidFill>
                  <a:schemeClr val="bg1"/>
                </a:solidFill>
                <a:latin typeface="Calibri"/>
                <a:ea typeface="Calibri"/>
                <a:cs typeface="2  Titr" panose="00000700000000000000" pitchFamily="2" charset="-78"/>
              </a:rPr>
              <a:t> ،</a:t>
            </a:r>
            <a:r>
              <a:rPr lang="en-US" sz="2000" b="1" dirty="0">
                <a:solidFill>
                  <a:schemeClr val="bg1"/>
                </a:solidFill>
                <a:latin typeface="Calibri"/>
                <a:ea typeface="Calibri"/>
                <a:cs typeface="2  Titr" panose="00000700000000000000" pitchFamily="2" charset="-78"/>
              </a:rPr>
              <a:t> X</a:t>
            </a:r>
            <a:r>
              <a:rPr lang="en-US" sz="2000" b="1" baseline="-25000" dirty="0">
                <a:solidFill>
                  <a:schemeClr val="bg1"/>
                </a:solidFill>
                <a:latin typeface="Calibri"/>
                <a:ea typeface="Calibri"/>
                <a:cs typeface="2  Titr" panose="00000700000000000000" pitchFamily="2" charset="-78"/>
              </a:rPr>
              <a:t>2 </a:t>
            </a:r>
            <a:r>
              <a:rPr lang="en-US" sz="2000" b="1" baseline="-25000" dirty="0">
                <a:solidFill>
                  <a:schemeClr val="bg1"/>
                </a:solidFill>
                <a:latin typeface="Nazanin"/>
                <a:ea typeface="Calibri"/>
                <a:cs typeface="2  Titr" panose="00000700000000000000" pitchFamily="2" charset="-78"/>
              </a:rPr>
              <a:t> </a:t>
            </a:r>
            <a:r>
              <a:rPr lang="fa-IR" sz="2000" b="1" dirty="0">
                <a:solidFill>
                  <a:schemeClr val="bg1"/>
                </a:solidFill>
                <a:latin typeface="Calibri"/>
                <a:ea typeface="Calibri"/>
                <a:cs typeface="2  Titr" panose="00000700000000000000" pitchFamily="2" charset="-78"/>
              </a:rPr>
              <a:t>،</a:t>
            </a:r>
            <a:r>
              <a:rPr lang="en-US" sz="2000" b="1" dirty="0">
                <a:solidFill>
                  <a:schemeClr val="bg1"/>
                </a:solidFill>
                <a:latin typeface="Calibri"/>
                <a:ea typeface="Calibri"/>
                <a:cs typeface="2  Titr" panose="00000700000000000000" pitchFamily="2" charset="-78"/>
              </a:rPr>
              <a:t>   X</a:t>
            </a:r>
            <a:r>
              <a:rPr lang="en-US" sz="2000" b="1" baseline="-25000" dirty="0">
                <a:solidFill>
                  <a:schemeClr val="bg1"/>
                </a:solidFill>
                <a:latin typeface="Calibri"/>
                <a:ea typeface="Calibri"/>
                <a:cs typeface="2  Titr" panose="00000700000000000000" pitchFamily="2" charset="-78"/>
              </a:rPr>
              <a:t>3</a:t>
            </a:r>
            <a:r>
              <a:rPr lang="fa-IR" sz="2000" b="1" dirty="0">
                <a:solidFill>
                  <a:schemeClr val="bg1"/>
                </a:solidFill>
                <a:latin typeface="Calibri"/>
                <a:ea typeface="Calibri"/>
                <a:cs typeface="2  Titr" panose="00000700000000000000" pitchFamily="2" charset="-78"/>
              </a:rPr>
              <a:t>بصورت جمع جبری بیان شده است.</a:t>
            </a:r>
            <a:endParaRPr lang="en-US" sz="2000" dirty="0">
              <a:solidFill>
                <a:schemeClr val="bg1"/>
              </a:solidFill>
              <a:effectLst/>
              <a:cs typeface="2  Titr" panose="00000700000000000000" pitchFamily="2" charset="-78"/>
            </a:endParaRPr>
          </a:p>
        </p:txBody>
      </p:sp>
    </p:spTree>
    <p:extLst>
      <p:ext uri="{BB962C8B-B14F-4D97-AF65-F5344CB8AC3E}">
        <p14:creationId xmlns:p14="http://schemas.microsoft.com/office/powerpoint/2010/main" val="239124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20688"/>
            <a:ext cx="8229600" cy="4709160"/>
          </a:xfrm>
        </p:spPr>
        <p:txBody>
          <a:bodyPr>
            <a:normAutofit fontScale="92500" lnSpcReduction="10000"/>
          </a:bodyPr>
          <a:lstStyle/>
          <a:p>
            <a:pPr marL="342900" lvl="0" indent="-342900" algn="just">
              <a:lnSpc>
                <a:spcPct val="150000"/>
              </a:lnSpc>
              <a:buFont typeface="+mj-lt"/>
              <a:buAutoNum type="arabicParenR"/>
              <a:tabLst>
                <a:tab pos="2781935" algn="l"/>
                <a:tab pos="4765675" algn="l"/>
              </a:tabLst>
            </a:pPr>
            <a:r>
              <a:rPr lang="fa-IR" b="1" dirty="0">
                <a:solidFill>
                  <a:srgbClr val="FF0000"/>
                </a:solidFill>
                <a:latin typeface="Calibri"/>
                <a:ea typeface="Calibri"/>
                <a:cs typeface="2  Titr" panose="00000700000000000000" pitchFamily="2" charset="-78"/>
              </a:rPr>
              <a:t>فرض بخش پذیری: </a:t>
            </a:r>
            <a:endParaRPr lang="en-US" dirty="0">
              <a:solidFill>
                <a:srgbClr val="FF0000"/>
              </a:solidFill>
              <a:cs typeface="2  Titr" panose="00000700000000000000" pitchFamily="2" charset="-78"/>
            </a:endParaRPr>
          </a:p>
          <a:p>
            <a:pPr marL="502920" indent="-457200" algn="just">
              <a:lnSpc>
                <a:spcPct val="150000"/>
              </a:lnSpc>
              <a:buFont typeface="Wingdings" panose="05000000000000000000" pitchFamily="2" charset="2"/>
              <a:buChar char="v"/>
              <a:tabLst>
                <a:tab pos="2781935" algn="l"/>
                <a:tab pos="4765675" algn="l"/>
              </a:tabLst>
            </a:pPr>
            <a:r>
              <a:rPr lang="fa-IR" b="1" dirty="0">
                <a:solidFill>
                  <a:schemeClr val="bg1"/>
                </a:solidFill>
                <a:latin typeface="Calibri"/>
                <a:ea typeface="Calibri"/>
                <a:cs typeface="2  Titr" panose="00000700000000000000" pitchFamily="2" charset="-78"/>
              </a:rPr>
              <a:t>این خصوصیت برنامه ریزی خطی به واقعیت « غیرعدد صحیح » </a:t>
            </a:r>
            <a:r>
              <a:rPr lang="en-US" b="1" dirty="0">
                <a:solidFill>
                  <a:schemeClr val="bg1"/>
                </a:solidFill>
                <a:latin typeface="Calibri"/>
                <a:ea typeface="Calibri"/>
                <a:cs typeface="2  Titr" panose="00000700000000000000" pitchFamily="2" charset="-78"/>
              </a:rPr>
              <a:t>(Non- Integer)</a:t>
            </a:r>
            <a:r>
              <a:rPr lang="fa-IR" b="1" dirty="0">
                <a:solidFill>
                  <a:schemeClr val="bg1"/>
                </a:solidFill>
                <a:latin typeface="Calibri"/>
                <a:ea typeface="Calibri"/>
                <a:cs typeface="2  Titr" panose="00000700000000000000" pitchFamily="2" charset="-78"/>
              </a:rPr>
              <a:t> بودن متغیرهای تصمیم (</a:t>
            </a:r>
            <a:r>
              <a:rPr lang="en-US" b="1" dirty="0" err="1">
                <a:solidFill>
                  <a:schemeClr val="bg1"/>
                </a:solidFill>
                <a:latin typeface="Calibri"/>
                <a:ea typeface="Calibri"/>
                <a:cs typeface="2  Titr" panose="00000700000000000000" pitchFamily="2" charset="-78"/>
              </a:rPr>
              <a:t>X</a:t>
            </a:r>
            <a:r>
              <a:rPr lang="en-US" b="1" baseline="-25000" dirty="0" err="1">
                <a:solidFill>
                  <a:schemeClr val="bg1"/>
                </a:solidFill>
                <a:latin typeface="Calibri"/>
                <a:ea typeface="Calibri"/>
                <a:cs typeface="2  Titr" panose="00000700000000000000" pitchFamily="2" charset="-78"/>
              </a:rPr>
              <a:t>j</a:t>
            </a:r>
            <a:r>
              <a:rPr lang="fa-IR" b="1" dirty="0">
                <a:solidFill>
                  <a:schemeClr val="bg1"/>
                </a:solidFill>
                <a:latin typeface="Calibri"/>
                <a:ea typeface="Calibri"/>
                <a:cs typeface="2  Titr" panose="00000700000000000000" pitchFamily="2" charset="-78"/>
              </a:rPr>
              <a:t>) در مدل وجود دارد.در مدل برنامه ریزی خطی متغیر های تصمیم هرمقدار دلخواهی (چه عدد صحیح </a:t>
            </a:r>
            <a:r>
              <a:rPr lang="fa-IR" b="1" dirty="0">
                <a:solidFill>
                  <a:schemeClr val="bg1"/>
                </a:solidFill>
                <a:ea typeface="Calibri"/>
                <a:cs typeface="2  Titr" panose="00000700000000000000" pitchFamily="2" charset="-78"/>
              </a:rPr>
              <a:t>–</a:t>
            </a:r>
            <a:r>
              <a:rPr lang="fa-IR" b="1" dirty="0">
                <a:solidFill>
                  <a:schemeClr val="bg1"/>
                </a:solidFill>
                <a:latin typeface="Calibri"/>
                <a:ea typeface="Calibri"/>
                <a:cs typeface="2  Titr" panose="00000700000000000000" pitchFamily="2" charset="-78"/>
              </a:rPr>
              <a:t> چه غیر عدد صحیح) می توان در جواب نهایی مساله داشته باشند. در برخی از مدل های طراحی شده برای مسائل واقعی متغیر های تصمیم صرفاً مقدار صحیح می توانند داشته باشند .</a:t>
            </a:r>
            <a:endParaRPr lang="en-US" dirty="0">
              <a:solidFill>
                <a:schemeClr val="bg1"/>
              </a:solidFill>
              <a:cs typeface="2  Titr" panose="00000700000000000000" pitchFamily="2" charset="-78"/>
            </a:endParaRPr>
          </a:p>
          <a:p>
            <a:pPr>
              <a:lnSpc>
                <a:spcPct val="150000"/>
              </a:lnSpc>
            </a:pPr>
            <a:endParaRPr lang="fa-IR" dirty="0">
              <a:cs typeface="2  Titr" panose="00000700000000000000" pitchFamily="2" charset="-78"/>
            </a:endParaRPr>
          </a:p>
        </p:txBody>
      </p:sp>
    </p:spTree>
    <p:extLst>
      <p:ext uri="{BB962C8B-B14F-4D97-AF65-F5344CB8AC3E}">
        <p14:creationId xmlns:p14="http://schemas.microsoft.com/office/powerpoint/2010/main" val="8246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circle(in)">
                                      <p:cBhvr>
                                        <p:cTn id="2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1253</TotalTime>
  <Words>5100</Words>
  <Application>Microsoft Office PowerPoint</Application>
  <PresentationFormat>On-screen Show (4:3)</PresentationFormat>
  <Paragraphs>368</Paragraphs>
  <Slides>73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Apex</vt:lpstr>
      <vt:lpstr>Worksheet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tolopc</dc:creator>
  <cp:lastModifiedBy>MRT</cp:lastModifiedBy>
  <cp:revision>110</cp:revision>
  <dcterms:created xsi:type="dcterms:W3CDTF">2019-02-09T06:06:50Z</dcterms:created>
  <dcterms:modified xsi:type="dcterms:W3CDTF">2019-04-05T18:18:51Z</dcterms:modified>
</cp:coreProperties>
</file>