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67"/>
  </p:notesMasterIdLst>
  <p:sldIdLst>
    <p:sldId id="324" r:id="rId2"/>
    <p:sldId id="321" r:id="rId3"/>
    <p:sldId id="319" r:id="rId4"/>
    <p:sldId id="323" r:id="rId5"/>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2" r:id="rId61"/>
    <p:sldId id="313" r:id="rId62"/>
    <p:sldId id="314" r:id="rId63"/>
    <p:sldId id="315" r:id="rId64"/>
    <p:sldId id="316" r:id="rId65"/>
    <p:sldId id="311" r:id="rId6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10" d="100"/>
          <a:sy n="110" d="100"/>
        </p:scale>
        <p:origin x="-2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33BABA0-B895-4D4D-84EC-327B5150827C}" type="datetimeFigureOut">
              <a:rPr lang="fa-IR" smtClean="0"/>
              <a:t>1441/07/07</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6E5D168-CB87-4235-9B8A-358D8087ECBB}" type="slidenum">
              <a:rPr lang="fa-IR" smtClean="0"/>
              <a:t>‹#›</a:t>
            </a:fld>
            <a:endParaRPr lang="fa-IR"/>
          </a:p>
        </p:txBody>
      </p:sp>
    </p:spTree>
    <p:extLst>
      <p:ext uri="{BB962C8B-B14F-4D97-AF65-F5344CB8AC3E}">
        <p14:creationId xmlns:p14="http://schemas.microsoft.com/office/powerpoint/2010/main" val="7647794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550DF063-8556-4D74-B8DD-502B88B307FE}" type="datetime8">
              <a:rPr lang="fa-IR" smtClean="0"/>
              <a:t>20/مارس/1</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FFD1EC0F-B2A0-42C9-B7CB-51649186AD9F}" type="slidenum">
              <a:rPr lang="fa-IR" smtClean="0"/>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BE7C0BE-94CF-4C92-88E8-CE21E153DDB2}" type="datetime8">
              <a:rPr lang="fa-IR" smtClean="0"/>
              <a:t>20/مارس/1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E9BAEB-9D73-498B-B5A6-79C18CE3CD85}" type="datetime8">
              <a:rPr lang="fa-IR" smtClean="0"/>
              <a:t>20/مارس/1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285760-7B90-47C2-A937-DE47A4745963}" type="datetime8">
              <a:rPr lang="fa-IR" smtClean="0"/>
              <a:t>20/مارس/1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447F70-38D2-42E1-8EC3-EB474F153561}" type="datetime8">
              <a:rPr lang="fa-IR" smtClean="0"/>
              <a:t>20/مارس/1</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FFD1EC0F-B2A0-42C9-B7CB-51649186AD9F}"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1A4C557-D809-4CB6-A2A8-30B4A773FF07}" type="datetime8">
              <a:rPr lang="fa-IR" smtClean="0"/>
              <a:t>20/مارس/1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D7153F1-87FF-43D0-89DE-7327522EC8A4}" type="datetime8">
              <a:rPr lang="fa-IR" smtClean="0"/>
              <a:t>20/مارس/1</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6DB853-1D60-4A68-B726-47BE43A0D5D9}" type="datetime8">
              <a:rPr lang="fa-IR" smtClean="0"/>
              <a:t>20/مارس/1</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392F6E-80F1-404D-9897-9FCA832D276E}" type="datetime8">
              <a:rPr lang="fa-IR" smtClean="0"/>
              <a:t>20/مارس/1</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0A8CC5A-CCF5-4947-AD2C-13E3BA14BCE8}" type="datetime8">
              <a:rPr lang="fa-IR" smtClean="0"/>
              <a:t>20/مارس/1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EF3FC3-06DF-4E2C-98A8-45A402E5357F}" type="datetime8">
              <a:rPr lang="fa-IR" smtClean="0"/>
              <a:t>20/مارس/1</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FFD1EC0F-B2A0-42C9-B7CB-51649186AD9F}" type="slidenum">
              <a:rPr lang="fa-IR" smtClean="0"/>
              <a:t>‹#›</a:t>
            </a:fld>
            <a:endParaRPr lang="fa-IR"/>
          </a:p>
        </p:txBody>
      </p:sp>
    </p:spTree>
  </p:cSld>
  <p:clrMapOvr>
    <a:masterClrMapping/>
  </p:clrMapOvr>
  <mc:AlternateContent xmlns:mc="http://schemas.openxmlformats.org/markup-compatibility/2006" xmlns:p14="http://schemas.microsoft.com/office/powerpoint/2010/main">
    <mc:Choice Requires="p14">
      <p:transition spd="slow" p14:dur="3900" advTm="0">
        <p14:glitter dir="r"/>
        <p:sndAc>
          <p:stSnd>
            <p:snd r:embed="rId1" name="camera.wav"/>
          </p:stSnd>
        </p:sndAc>
      </p:transition>
    </mc:Choice>
    <mc:Fallback xmlns="">
      <p:transition spd="slow" advTm="0">
        <p:fade/>
        <p:sndAc>
          <p:stSnd>
            <p:snd r:embed="rId3" name="camera.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2AC53A1-1060-4CCA-A93B-CE8256872A00}" type="datetime8">
              <a:rPr lang="fa-IR" smtClean="0"/>
              <a:t>20/مارس/1</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FD1EC0F-B2A0-42C9-B7CB-51649186AD9F}" type="slidenum">
              <a:rPr lang="fa-IR" smtClean="0"/>
              <a:t>‹#›</a:t>
            </a:fld>
            <a:endParaRPr lang="fa-IR"/>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mc:AlternateContent xmlns:mc="http://schemas.openxmlformats.org/markup-compatibility/2006" xmlns:p14="http://schemas.microsoft.com/office/powerpoint/2010/main">
    <mc:Choice Requires="p14">
      <p:transition spd="slow" p14:dur="3900" advTm="0">
        <p14:glitter dir="r"/>
        <p:sndAc>
          <p:stSnd>
            <p:snd r:embed="rId13" name="camera.wav"/>
          </p:stSnd>
        </p:sndAc>
      </p:transition>
    </mc:Choice>
    <mc:Fallback xmlns="">
      <p:transition spd="slow" advTm="0">
        <p:fade/>
        <p:sndAc>
          <p:stSnd>
            <p:snd r:embed="rId14" name="camera.wav"/>
          </p:stSnd>
        </p:sndAc>
      </p:transition>
    </mc:Fallback>
  </mc:AlternateContent>
  <p:hf sldNum="0" hdr="0" ftr="0"/>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0" y="0"/>
            <a:ext cx="9144000" cy="548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55214448"/>
      </p:ext>
    </p:extLst>
  </p:cSld>
  <p:clrMapOvr>
    <a:masterClrMapping/>
  </p:clrMapOvr>
  <p:transition spd="slow" advClick="0">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363272" cy="6480720"/>
          </a:xfrm>
        </p:spPr>
        <p:txBody>
          <a:bodyPr>
            <a:normAutofit fontScale="92500"/>
          </a:bodyPr>
          <a:lstStyle/>
          <a:p>
            <a:pPr marL="548005" indent="0" algn="just">
              <a:lnSpc>
                <a:spcPts val="3300"/>
              </a:lnSpc>
              <a:buNone/>
            </a:pPr>
            <a:r>
              <a:rPr lang="fa-IR" b="1" dirty="0">
                <a:solidFill>
                  <a:schemeClr val="bg1"/>
                </a:solidFill>
                <a:latin typeface="Times New Roman"/>
                <a:ea typeface="Calibri"/>
                <a:cs typeface="2  Titr" pitchFamily="2" charset="-78"/>
              </a:rPr>
              <a:t>بنابراین مدیران باید با دانش­هایی که آنان را در تصمیم­گیری بهتر یاری می­کند آشنا شوند. پژوهش عملیاتی یکی از این دانش­هاست.</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chemeClr val="bg1"/>
                </a:solidFill>
                <a:latin typeface="Times New Roman"/>
                <a:ea typeface="Calibri"/>
                <a:cs typeface="2  Titr" pitchFamily="2" charset="-78"/>
              </a:rPr>
              <a:t>تحقیق در عملیات، یکی از رشته­های دانشگاهی است که بر اساس ترکیبی از رشته­های مختلف (چون ریاضی، آمار، اقتصاد، مهندسی و...) بنا شده است. از آنجا که علم مدیریت نیز یک علم بین رشته­ای است از این جهت، این دو رشته بی­شباهت به همدیگر نیستند</a:t>
            </a:r>
            <a:r>
              <a:rPr lang="fa-IR" b="1" dirty="0" smtClean="0">
                <a:solidFill>
                  <a:schemeClr val="bg1"/>
                </a:solidFill>
                <a:latin typeface="Times New Roman"/>
                <a:ea typeface="Calibri"/>
                <a:cs typeface="2  Titr" pitchFamily="2" charset="-78"/>
              </a:rPr>
              <a:t>.</a:t>
            </a:r>
          </a:p>
          <a:p>
            <a:pPr marL="548005" indent="0" algn="just">
              <a:lnSpc>
                <a:spcPts val="3300"/>
              </a:lnSpc>
              <a:buNone/>
            </a:pPr>
            <a:r>
              <a:rPr lang="fa-IR" b="1" dirty="0" smtClean="0">
                <a:solidFill>
                  <a:schemeClr val="bg1"/>
                </a:solidFill>
                <a:latin typeface="Times New Roman"/>
                <a:ea typeface="Calibri"/>
                <a:cs typeface="2  Titr" pitchFamily="2" charset="-78"/>
              </a:rPr>
              <a:t> </a:t>
            </a:r>
            <a:r>
              <a:rPr lang="fa-IR" b="1" dirty="0">
                <a:solidFill>
                  <a:schemeClr val="bg1"/>
                </a:solidFill>
                <a:latin typeface="Times New Roman"/>
                <a:ea typeface="Calibri"/>
                <a:cs typeface="2  Titr" pitchFamily="2" charset="-78"/>
              </a:rPr>
              <a:t>یکی از وظایف مدیریت تصمیم­گیری است. فنون تحقیق در عملیات با توجه به قابلیت فوق­العاده­ای که در فرموله کردن مسائل سازمانی و حل آنها دارند، مدیران را در ایفای این نقش (تصمیم­گیری) یاری می­دهند. با توجه به پیچیدگی محیط سازمانی و تأثیر پذیری از عوامل متعدد درون­زا و برون­زا مدیریت به ابزاری توانمند نیاز دارد که وی را در اندازه­گیری این عوامل و یا هدایت و کنترل آنها یاری رساند. به جرأت می­توان گفت که فنون تحقیق در عملیات یکی از کارآمدترین ابزارهای مدیریت در این راستا هستند. </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B2F27534-C834-4C83-81C6-E3203A02289F}" type="datetime8">
              <a:rPr lang="fa-IR" smtClean="0"/>
              <a:t>20/مارس/1</a:t>
            </a:fld>
            <a:endParaRPr lang="fa-IR"/>
          </a:p>
        </p:txBody>
      </p:sp>
    </p:spTree>
    <p:extLst>
      <p:ext uri="{BB962C8B-B14F-4D97-AF65-F5344CB8AC3E}">
        <p14:creationId xmlns:p14="http://schemas.microsoft.com/office/powerpoint/2010/main" val="378852983"/>
      </p:ext>
    </p:extLst>
  </p:cSld>
  <p:clrMapOvr>
    <a:masterClrMapping/>
  </p:clrMapOvr>
  <p:transition spd="slow" advClick="0">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712968" cy="6480720"/>
          </a:xfrm>
        </p:spPr>
        <p:txBody>
          <a:bodyPr>
            <a:normAutofit lnSpcReduction="10000"/>
          </a:bodyPr>
          <a:lstStyle/>
          <a:p>
            <a:pPr marL="548005" indent="0" algn="just">
              <a:lnSpc>
                <a:spcPct val="150000"/>
              </a:lnSpc>
              <a:buNone/>
            </a:pPr>
            <a:r>
              <a:rPr lang="fa-IR" b="1" dirty="0">
                <a:solidFill>
                  <a:srgbClr val="FF0000"/>
                </a:solidFill>
                <a:latin typeface="Times New Roman"/>
                <a:ea typeface="Calibri"/>
                <a:cs typeface="2  Titr" pitchFamily="2" charset="-78"/>
              </a:rPr>
              <a:t>پیدایش و توسعۀ پژوهش عملیاتی </a:t>
            </a:r>
            <a:r>
              <a:rPr lang="fa-IR" b="1" dirty="0" smtClean="0">
                <a:solidFill>
                  <a:srgbClr val="FF0000"/>
                </a:solidFill>
                <a:latin typeface="Times New Roman"/>
                <a:ea typeface="Calibri"/>
                <a:cs typeface="2  Titr" pitchFamily="2" charset="-78"/>
              </a:rPr>
              <a:t> :</a:t>
            </a:r>
            <a:endParaRPr lang="en-US" b="1" dirty="0">
              <a:solidFill>
                <a:srgbClr val="FF00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در گذشته، تحقیق و توسعه اغلب محدود به مسیرهای خاص و جدا از هم بوده­اند، پژوهش عملیاتی زمانی شروع به بیرون آمدن از پوسته خود نمود که تکنیک­های پیشگیری جایگزین روشهایی مانند تاس انداختن شدند.</a:t>
            </a:r>
            <a:endParaRPr lang="en-US" b="1"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اولین استفاده سازمان یافته از تحقیق در عملیاتی در جنگ جهانی دوم به سال 1941 انگلستان بود. مدیریت نظامی انگلیس در آن برهه، گروهی از دانشمندان را که با مسائل تاکتیکی و استراتژیک در رابطه با دفاع هوایی و زمینی تخصص داشتند، مامور تحقیقاتی در این فرضیه نمود.</a:t>
            </a:r>
            <a:endParaRPr lang="en-US" b="1"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D0E647C6-312E-4636-9248-31D8076FDF63}" type="datetime8">
              <a:rPr lang="fa-IR" smtClean="0"/>
              <a:t>20/مارس/1</a:t>
            </a:fld>
            <a:endParaRPr lang="fa-IR"/>
          </a:p>
        </p:txBody>
      </p:sp>
    </p:spTree>
    <p:extLst>
      <p:ext uri="{BB962C8B-B14F-4D97-AF65-F5344CB8AC3E}">
        <p14:creationId xmlns:p14="http://schemas.microsoft.com/office/powerpoint/2010/main" val="1780630634"/>
      </p:ext>
    </p:extLst>
  </p:cSld>
  <p:clrMapOvr>
    <a:masterClrMapping/>
  </p:clrMapOvr>
  <p:transition spd="slow" advClick="0">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712968" cy="6264696"/>
          </a:xfrm>
        </p:spPr>
        <p:txBody>
          <a:bodyPr>
            <a:normAutofit fontScale="40000" lnSpcReduction="20000"/>
          </a:bodyPr>
          <a:lstStyle/>
          <a:p>
            <a:pPr marL="548005" indent="0" algn="just">
              <a:lnSpc>
                <a:spcPct val="170000"/>
              </a:lnSpc>
              <a:buNone/>
            </a:pPr>
            <a:r>
              <a:rPr lang="fa-IR" sz="5000" b="1" dirty="0">
                <a:solidFill>
                  <a:schemeClr val="bg1"/>
                </a:solidFill>
                <a:latin typeface="Times New Roman"/>
                <a:ea typeface="Calibri"/>
                <a:cs typeface="2  Titr" pitchFamily="2" charset="-78"/>
              </a:rPr>
              <a:t>دلیل اصلی انجام چنین مطالعاتی محدودیت بودجه نظامی بود. بدین سبب لازم بود که چگونگی استفاده مناسب و حداکثر از منابع نظامی مورد بررسی و مطالعه قرار گیرد. چنانچه از نام تحقیق در عملیات استفاده می گردد علت بکارگیری آن ماهیت مطالعات تیمی بود که بر روی عملیات (نظامی) تحقیق می­نمودند. دانشمندان انگلیسی رادار را اختراع کردند، اما ارتش با استفاده از این وسیله آشنا نبود. بدین منظور با گردهمایی جمعی از دانشمندان و با به کارگیری تکنیک های مؤثر ریاضی و داده­های اطلاعاتی، توان دفاعی انگلستان تا حدود 10 برابر افزایش یافت.</a:t>
            </a:r>
            <a:endParaRPr lang="en-US" sz="5000" b="1" dirty="0">
              <a:solidFill>
                <a:schemeClr val="bg1"/>
              </a:solidFill>
              <a:latin typeface="Times New Roman"/>
              <a:ea typeface="Calibri"/>
              <a:cs typeface="2  Titr" pitchFamily="2" charset="-78"/>
            </a:endParaRPr>
          </a:p>
          <a:p>
            <a:pPr marL="548005" indent="0" algn="just">
              <a:lnSpc>
                <a:spcPct val="170000"/>
              </a:lnSpc>
              <a:buNone/>
            </a:pPr>
            <a:r>
              <a:rPr lang="fa-IR" sz="5000" b="1" dirty="0">
                <a:solidFill>
                  <a:schemeClr val="bg1"/>
                </a:solidFill>
                <a:latin typeface="Times New Roman"/>
                <a:ea typeface="Calibri"/>
                <a:cs typeface="2  Titr" pitchFamily="2" charset="-78"/>
              </a:rPr>
              <a:t>موفقیت این گروه انگیزه استفاده از گروه­های مشابه را در بررسی مشاغل مختلف نظامی بیشتر کرد. نتایج ارزشمند حاصل از تحقیق در عملیات توسط تیم انگلیسی به سرعت مدیریت نظامی ایالات متحده را به فعالیت­هایی در این زمینه ترغیب نمود. نوآوری­های موفقیت­آمیز توسط تیم­های آمریکایی شامل توسعه الگوهای جدید پرواز، برنامه­ریزی در مین­گذاری دریا، بهره­برداری مؤثر از تجهیزات الکترونیکی می­شد. که بالاخره گروهی از دانشمندان مامور بررسی این موضوع شدند. </a:t>
            </a:r>
            <a:endParaRPr lang="en-US" sz="5000" b="1"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4639C7A0-19EC-4957-B5CF-9E9D1477BC64}" type="datetime8">
              <a:rPr lang="fa-IR" smtClean="0"/>
              <a:t>20/مارس/1</a:t>
            </a:fld>
            <a:endParaRPr lang="fa-IR"/>
          </a:p>
        </p:txBody>
      </p:sp>
    </p:spTree>
    <p:extLst>
      <p:ext uri="{BB962C8B-B14F-4D97-AF65-F5344CB8AC3E}">
        <p14:creationId xmlns:p14="http://schemas.microsoft.com/office/powerpoint/2010/main" val="2483141117"/>
      </p:ext>
    </p:extLst>
  </p:cSld>
  <p:clrMapOvr>
    <a:masterClrMapping/>
  </p:clrMapOvr>
  <p:transition spd="slow" advClick="0">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16632"/>
            <a:ext cx="8568952" cy="6480720"/>
          </a:xfrm>
        </p:spPr>
        <p:txBody>
          <a:bodyPr>
            <a:normAutofit fontScale="92500" lnSpcReduction="10000"/>
          </a:bodyPr>
          <a:lstStyle/>
          <a:p>
            <a:pPr marL="548005" indent="0" algn="just">
              <a:lnSpc>
                <a:spcPct val="150000"/>
              </a:lnSpc>
              <a:buNone/>
            </a:pPr>
            <a:r>
              <a:rPr lang="fa-IR" dirty="0">
                <a:solidFill>
                  <a:srgbClr val="FFFF00"/>
                </a:solidFill>
                <a:latin typeface="Times New Roman"/>
                <a:ea typeface="Calibri"/>
                <a:cs typeface="2  Titr" pitchFamily="2" charset="-78"/>
              </a:rPr>
              <a:t>مسئله اول : </a:t>
            </a:r>
            <a:r>
              <a:rPr lang="fa-IR" dirty="0">
                <a:solidFill>
                  <a:schemeClr val="bg1"/>
                </a:solidFill>
                <a:latin typeface="Times New Roman"/>
                <a:ea typeface="Calibri"/>
                <a:cs typeface="2  Titr" pitchFamily="2" charset="-78"/>
              </a:rPr>
              <a:t>در چه ارتفاعی بمب­ها رها شوند تا بیشترین صدمه را به زیردریایی بزند؟ </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dirty="0">
                <a:solidFill>
                  <a:srgbClr val="FFFF00"/>
                </a:solidFill>
                <a:latin typeface="Times New Roman"/>
                <a:ea typeface="Calibri"/>
                <a:cs typeface="2  Titr" pitchFamily="2" charset="-78"/>
              </a:rPr>
              <a:t>مسئله دوم: </a:t>
            </a:r>
            <a:r>
              <a:rPr lang="fa-IR" dirty="0">
                <a:solidFill>
                  <a:schemeClr val="bg1"/>
                </a:solidFill>
                <a:latin typeface="Times New Roman"/>
                <a:ea typeface="Calibri"/>
                <a:cs typeface="2  Titr" pitchFamily="2" charset="-78"/>
              </a:rPr>
              <a:t>محل استقرار رادارها در کجای شهر باشد تا با کمترین تعداد رادارها کل شهر پوشش داده شود؟ </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dirty="0">
                <a:solidFill>
                  <a:schemeClr val="bg1"/>
                </a:solidFill>
                <a:latin typeface="Times New Roman"/>
                <a:ea typeface="Calibri"/>
                <a:cs typeface="2  Titr" pitchFamily="2" charset="-78"/>
              </a:rPr>
              <a:t>آنها دریافتند که «عمق زیردریایی» از لحاظ پرتاب بمب به وسیلۀ هواپیما متغیر کلیدی است اگر به زیردریایی­هایی که در سطح بودند حمله می­شد، تنظیم عمق 50 فوت خیلی زیاد بود چون فاصله  محل انفجار و زیردریایی به حدی بود که امکان ایجاد خسارات وجود نداشت، اما اگر حمله به زیردریایی­هایی انجام می­شد که بعد از دیدن هواپیما، شروع به فرورفتن می­کردند، 50 فوت می­توانست راضی کننده باشد.</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8AD7C3E8-8736-4495-90A9-48761A6E25DE}" type="datetime8">
              <a:rPr lang="fa-IR" smtClean="0"/>
              <a:t>20/مارس/1</a:t>
            </a:fld>
            <a:endParaRPr lang="fa-IR"/>
          </a:p>
        </p:txBody>
      </p:sp>
    </p:spTree>
    <p:extLst>
      <p:ext uri="{BB962C8B-B14F-4D97-AF65-F5344CB8AC3E}">
        <p14:creationId xmlns:p14="http://schemas.microsoft.com/office/powerpoint/2010/main" val="3776693568"/>
      </p:ext>
    </p:extLst>
  </p:cSld>
  <p:clrMapOvr>
    <a:masterClrMapping/>
  </p:clrMapOvr>
  <p:transition spd="slow" advClick="0">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640960" cy="6480720"/>
          </a:xfrm>
        </p:spPr>
        <p:txBody>
          <a:bodyPr>
            <a:normAutofit fontScale="92500" lnSpcReduction="10000"/>
          </a:bodyPr>
          <a:lstStyle/>
          <a:p>
            <a:pPr marL="548005" indent="0" algn="just">
              <a:lnSpc>
                <a:spcPct val="150000"/>
              </a:lnSpc>
              <a:buNone/>
            </a:pPr>
            <a:r>
              <a:rPr lang="fa-IR" b="1" dirty="0">
                <a:solidFill>
                  <a:schemeClr val="bg1"/>
                </a:solidFill>
                <a:latin typeface="Times New Roman"/>
                <a:ea typeface="Calibri"/>
                <a:cs typeface="2  Titr" pitchFamily="2" charset="-78"/>
              </a:rPr>
              <a:t>دانشمندان داده­های عملیاتی جمع­آوری شده را تحلیل کردند و احتمال موفقیت حمله به زیردریایی­ها را در عمق­های مختلف محاسبه نمودند. احتمال بسیار ضعیف بود. بنابراین افزایش احتمال، حمله به زیردریایی­های روی سطح پیشنهاد شد. </a:t>
            </a:r>
            <a:endParaRPr lang="en-US" b="1"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در این رابطه گروه­های تحقیق در عملیات مشابهی در دیگر کشورها از جمله کشورها از جمله کانادا و فرانسه مشغول به فعالیت شدند.</a:t>
            </a:r>
            <a:endParaRPr lang="en-US" b="1"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این گروه­ها که معمولاً اجرای عملیاتی تعیین می­شدند در انگلستان به نام تحقیق در عملیات شناخته شدند و نیز گاهی در آمریکا با نام­های دیگر نظیر تحلیل عملیات، ارزیابی عملیات، تحقیق در عملیات، تحلیل سیستم­ها، ارزیابی سیستم­ها و تحقیق در سیستم­ها به کار برده می­شدند.</a:t>
            </a:r>
            <a:endParaRPr lang="en-US" b="1"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E0487C39-7579-4314-B897-DAE851DDE434}" type="datetime8">
              <a:rPr lang="fa-IR" smtClean="0"/>
              <a:t>20/مارس/1</a:t>
            </a:fld>
            <a:endParaRPr lang="fa-IR"/>
          </a:p>
        </p:txBody>
      </p:sp>
    </p:spTree>
    <p:extLst>
      <p:ext uri="{BB962C8B-B14F-4D97-AF65-F5344CB8AC3E}">
        <p14:creationId xmlns:p14="http://schemas.microsoft.com/office/powerpoint/2010/main" val="1414153476"/>
      </p:ext>
    </p:extLst>
  </p:cSld>
  <p:clrMapOvr>
    <a:masterClrMapping/>
  </p:clrMapOvr>
  <p:transition spd="slow" advClick="0">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712968" cy="6264696"/>
          </a:xfrm>
        </p:spPr>
        <p:txBody>
          <a:bodyPr>
            <a:normAutofit fontScale="40000" lnSpcReduction="20000"/>
          </a:bodyPr>
          <a:lstStyle/>
          <a:p>
            <a:pPr marL="548005" indent="0" algn="just">
              <a:lnSpc>
                <a:spcPct val="170000"/>
              </a:lnSpc>
              <a:buNone/>
            </a:pPr>
            <a:r>
              <a:rPr lang="fa-IR" sz="5000" dirty="0">
                <a:solidFill>
                  <a:schemeClr val="bg1"/>
                </a:solidFill>
                <a:latin typeface="Times New Roman"/>
                <a:ea typeface="Calibri"/>
                <a:cs typeface="2  Titr" pitchFamily="2" charset="-78"/>
              </a:rPr>
              <a:t>بررسی مسئله حمله هواپیما به زیردریایی­های آلمان از موارد دیگری بود که دانشمندان ریاضی به آن پرداختند. در اوایل جنگ جهانی دوم، نیروهای انگلستان از بمب­های معمولی علیه زیردریایی­های آلمانی استفاده می­کرد، این نحوه حمله تنها در صورتی مؤثر بود که زیردریایی­ها مستقیماً مورد اصابت بمب قرار می­گرفتند.</a:t>
            </a:r>
            <a:endParaRPr lang="en-US" sz="5000" dirty="0">
              <a:solidFill>
                <a:schemeClr val="bg1"/>
              </a:solidFill>
              <a:latin typeface="Times New Roman"/>
              <a:ea typeface="Calibri"/>
              <a:cs typeface="2  Titr" pitchFamily="2" charset="-78"/>
            </a:endParaRPr>
          </a:p>
          <a:p>
            <a:pPr marL="548005" indent="0" algn="just">
              <a:lnSpc>
                <a:spcPct val="170000"/>
              </a:lnSpc>
              <a:buNone/>
            </a:pPr>
            <a:r>
              <a:rPr lang="fa-IR" sz="5000" dirty="0">
                <a:solidFill>
                  <a:schemeClr val="bg1"/>
                </a:solidFill>
                <a:latin typeface="Times New Roman"/>
                <a:ea typeface="Calibri"/>
                <a:cs typeface="2  Titr" pitchFamily="2" charset="-78"/>
              </a:rPr>
              <a:t>زیرا انفجار در سطح آب بود و نمی­توانستند به بدنه زیر دریایی­ها آسیب بزند. مگر اینکه بمب به عرشه اصابت می­کرد. برای تخریب بیشتر زیردریایی­هایی که به زیر آب فرو رفته بودند، انفجار در عمق مورد استفاده هواپیما قرار می­گرفت، ولی برای تعیین عمق مناسب انفجار اختلاف نظر وجود داشت، بعضی اسکادران­ها بمب­های خود را برای انفجار در عمق 150 فوت تنظیم می­کردند، چون فکر می­کردند این مقدار، حداکثر عمقی است که زیردریایی مورد حمله ممکنست فرو برود، اما اسکادران­های دیگر 50 فوت را برای تنظیم انتخاب می­کردند. چون زیردریایی­ها در عمق 150 فوت دیگر دیده نمی­شوند و در نتیجه مورد حمله قرار نمی­گیرند، لذا این گروه طرفداران تنظیم عمق و سطح انفجار اختلاف نظر وجود داشت.</a:t>
            </a:r>
            <a:endParaRPr lang="en-US" sz="5000"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52808976-6B66-48EC-B15E-C3EC24B88FED}" type="datetime8">
              <a:rPr lang="fa-IR" smtClean="0"/>
              <a:t>20/مارس/1</a:t>
            </a:fld>
            <a:endParaRPr lang="fa-IR"/>
          </a:p>
        </p:txBody>
      </p:sp>
    </p:spTree>
    <p:extLst>
      <p:ext uri="{BB962C8B-B14F-4D97-AF65-F5344CB8AC3E}">
        <p14:creationId xmlns:p14="http://schemas.microsoft.com/office/powerpoint/2010/main" val="2852647796"/>
      </p:ext>
    </p:extLst>
  </p:cSld>
  <p:clrMapOvr>
    <a:masterClrMapping/>
  </p:clrMapOvr>
  <p:transition spd="slow" advClick="0">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8307F6-DC4E-426F-926C-BADFEAFC552E}" type="datetime8">
              <a:rPr lang="fa-IR" smtClean="0"/>
              <a:t>20/مارس/1</a:t>
            </a:fld>
            <a:endParaRPr lang="fa-IR"/>
          </a:p>
        </p:txBody>
      </p:sp>
      <p:sp>
        <p:nvSpPr>
          <p:cNvPr id="3" name="Content Placeholder 2"/>
          <p:cNvSpPr>
            <a:spLocks noGrp="1"/>
          </p:cNvSpPr>
          <p:nvPr>
            <p:ph idx="4294967295"/>
          </p:nvPr>
        </p:nvSpPr>
        <p:spPr>
          <a:xfrm>
            <a:off x="0" y="115888"/>
            <a:ext cx="8569325" cy="6408737"/>
          </a:xfrm>
        </p:spPr>
        <p:txBody>
          <a:bodyPr>
            <a:normAutofit fontScale="92500"/>
          </a:bodyPr>
          <a:lstStyle/>
          <a:p>
            <a:pPr marL="548005" indent="0" algn="just">
              <a:lnSpc>
                <a:spcPct val="150000"/>
              </a:lnSpc>
              <a:buNone/>
            </a:pPr>
            <a:r>
              <a:rPr lang="fa-IR" dirty="0">
                <a:solidFill>
                  <a:schemeClr val="bg1"/>
                </a:solidFill>
                <a:latin typeface="Times New Roman"/>
                <a:ea typeface="Calibri"/>
                <a:cs typeface="2  Titr" pitchFamily="2" charset="-78"/>
              </a:rPr>
              <a:t>سئوال کلیدی،فراوان نسبی، حمله به زیردریایی­های روی سطح بود. تحلیل داده­های عملیاتی نشان داد که 40% از کل حملات به زیردریایی­هایی بود که کاملاً روی سطح قرار داشتند و 10% دیگر به زیردریایی­هایی که قسمتی از آن­ها دیده شده بود لذا تنظیم عمق 50 فوت برای انفجار راضی کننده نبود و احتمال محاسبه شده نشان می­داد که تنظیم 25 فوت در عمق می­توان شانس موفقیت را سه برابر کند. توصیۀ نهایی به عنوان یک قاعده این بود که اگر بیش از نیم دقیقه از شروع فرو رفتن زیر دریایی گذشته، حمله­ای صورت نگیرد، توصیه­های گروه دانشمندان پژوهش عملیاتی بکار گرفته شده با اجرای این نظریه میزان موفقیت در حمله­ها به سرعت دو برابر شد.</a:t>
            </a:r>
            <a:endParaRPr lang="en-US" dirty="0">
              <a:solidFill>
                <a:schemeClr val="bg1"/>
              </a:solidFill>
              <a:latin typeface="Times New Roman"/>
              <a:ea typeface="Calibri"/>
              <a:cs typeface="2  Titr" pitchFamily="2" charset="-78"/>
            </a:endParaRPr>
          </a:p>
          <a:p>
            <a:endParaRPr lang="fa-IR" dirty="0"/>
          </a:p>
        </p:txBody>
      </p:sp>
    </p:spTree>
    <p:extLst>
      <p:ext uri="{BB962C8B-B14F-4D97-AF65-F5344CB8AC3E}">
        <p14:creationId xmlns:p14="http://schemas.microsoft.com/office/powerpoint/2010/main" val="2924362488"/>
      </p:ext>
    </p:extLst>
  </p:cSld>
  <p:clrMapOvr>
    <a:masterClrMapping/>
  </p:clrMapOvr>
  <p:transition spd="slow" advClick="0">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12968" cy="6408712"/>
          </a:xfrm>
        </p:spPr>
        <p:txBody>
          <a:bodyPr>
            <a:normAutofit/>
          </a:bodyPr>
          <a:lstStyle/>
          <a:p>
            <a:pPr marL="548005" indent="0" algn="just">
              <a:lnSpc>
                <a:spcPts val="3300"/>
              </a:lnSpc>
              <a:buNone/>
            </a:pPr>
            <a:r>
              <a:rPr lang="fa-IR" sz="2400" b="1" dirty="0">
                <a:solidFill>
                  <a:schemeClr val="bg1"/>
                </a:solidFill>
                <a:latin typeface="Times New Roman"/>
                <a:ea typeface="Calibri"/>
                <a:cs typeface="2  Titr" pitchFamily="2" charset="-78"/>
              </a:rPr>
              <a:t>خلاصه اینکه موفقیت گروه­های پژوهش عملیاتی موجب گسترش این گروه­ها گردید. شاید یکی از معروف ترین آنها گروهی بود که تحت سرپرستی فیزیک­دانی به نام بلاکت (</a:t>
            </a:r>
            <a:r>
              <a:rPr lang="en-US" sz="2400" b="1" dirty="0" err="1">
                <a:solidFill>
                  <a:schemeClr val="bg1"/>
                </a:solidFill>
                <a:latin typeface="Times New Roman"/>
                <a:ea typeface="Calibri"/>
                <a:cs typeface="2  Titr" pitchFamily="2" charset="-78"/>
              </a:rPr>
              <a:t>Blaclett</a:t>
            </a:r>
            <a:r>
              <a:rPr lang="fa-IR" sz="2400" b="1" dirty="0">
                <a:solidFill>
                  <a:schemeClr val="bg1"/>
                </a:solidFill>
                <a:latin typeface="Times New Roman"/>
                <a:ea typeface="Calibri"/>
                <a:cs typeface="2  Titr" pitchFamily="2" charset="-78"/>
              </a:rPr>
              <a:t>) تشکیل شد. این گروه شامل سه فیزیولوژیست، دو ریاضیدان، یک متخصص فیزیک نجومی و یک فیزیک­دان عمومی بود.</a:t>
            </a:r>
            <a:endParaRPr lang="en-US" sz="2400" dirty="0">
              <a:solidFill>
                <a:schemeClr val="bg1"/>
              </a:solidFill>
              <a:latin typeface="Times New Roman"/>
              <a:ea typeface="Calibri"/>
              <a:cs typeface="2  Titr" pitchFamily="2" charset="-78"/>
            </a:endParaRPr>
          </a:p>
          <a:p>
            <a:pPr marL="548005" indent="0" algn="just">
              <a:lnSpc>
                <a:spcPts val="3300"/>
              </a:lnSpc>
              <a:buNone/>
            </a:pPr>
            <a:r>
              <a:rPr lang="fa-IR" sz="2400" b="1" dirty="0">
                <a:solidFill>
                  <a:schemeClr val="bg1"/>
                </a:solidFill>
                <a:latin typeface="Times New Roman"/>
                <a:ea typeface="Calibri"/>
                <a:cs typeface="2  Titr" pitchFamily="2" charset="-78"/>
              </a:rPr>
              <a:t>این تیم متشکل از متخصصان علوم مختلف، در پیروزی جنگ­های انگلستان بخصوص پیروزی جنگ دریایی آنلاتیک شمالی تأثیر زیادی داشت. تأثیرات مثبت این گروه­ها موجب شد گروه­های مشابهی در ارتش آمریکا ایجاد شود. این ارتش در طول جنگ جهانی دوم، گروه­هایی از ریاضی­دانان و متخصصان آمار و کامپیوتر را برای تحلیل عملیات گرد آورد. در این دوره جان فون نیومن(</a:t>
            </a:r>
            <a:r>
              <a:rPr lang="en-US" sz="2400" b="1" dirty="0">
                <a:solidFill>
                  <a:schemeClr val="bg1"/>
                </a:solidFill>
                <a:latin typeface="Times New Roman"/>
                <a:ea typeface="Calibri"/>
                <a:cs typeface="2  Titr" pitchFamily="2" charset="-78"/>
              </a:rPr>
              <a:t>John Von New man</a:t>
            </a:r>
            <a:r>
              <a:rPr lang="fa-IR" sz="2400" b="1" dirty="0">
                <a:solidFill>
                  <a:schemeClr val="bg1"/>
                </a:solidFill>
                <a:latin typeface="Times New Roman"/>
                <a:ea typeface="Calibri"/>
                <a:cs typeface="2  Titr" pitchFamily="2" charset="-78"/>
              </a:rPr>
              <a:t>) در زمینه "تئوری بازی­ها" و جرح دانتزیک(</a:t>
            </a:r>
            <a:r>
              <a:rPr lang="en-US" sz="2400" b="1" dirty="0" err="1">
                <a:solidFill>
                  <a:schemeClr val="bg1"/>
                </a:solidFill>
                <a:latin typeface="Times New Roman"/>
                <a:ea typeface="Calibri"/>
                <a:cs typeface="2  Titr" pitchFamily="2" charset="-78"/>
              </a:rPr>
              <a:t>Georye</a:t>
            </a:r>
            <a:r>
              <a:rPr lang="en-US" sz="2400" b="1" dirty="0">
                <a:solidFill>
                  <a:schemeClr val="bg1"/>
                </a:solidFill>
                <a:latin typeface="Times New Roman"/>
                <a:ea typeface="Calibri"/>
                <a:cs typeface="2  Titr" pitchFamily="2" charset="-78"/>
              </a:rPr>
              <a:t> </a:t>
            </a:r>
            <a:r>
              <a:rPr lang="en-US" sz="2400" b="1" dirty="0" err="1">
                <a:solidFill>
                  <a:schemeClr val="bg1"/>
                </a:solidFill>
                <a:latin typeface="Times New Roman"/>
                <a:ea typeface="Calibri"/>
                <a:cs typeface="2  Titr" pitchFamily="2" charset="-78"/>
              </a:rPr>
              <a:t>Dantziy</a:t>
            </a:r>
            <a:r>
              <a:rPr lang="fa-IR" sz="2400" b="1" dirty="0">
                <a:solidFill>
                  <a:schemeClr val="bg1"/>
                </a:solidFill>
                <a:latin typeface="Times New Roman"/>
                <a:ea typeface="Calibri"/>
                <a:cs typeface="2  Titr" pitchFamily="2" charset="-78"/>
              </a:rPr>
              <a:t>) به تحقیق در زمینۀ "روش سیمپلکس" در برنامه­ریزی خطی اشتغال داشتند. </a:t>
            </a:r>
            <a:endParaRPr lang="en-US" sz="2400"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575DC5E2-D55C-4D29-BAB1-2407DA0D9227}" type="datetime8">
              <a:rPr lang="fa-IR" smtClean="0"/>
              <a:t>20/مارس/1</a:t>
            </a:fld>
            <a:endParaRPr lang="fa-IR"/>
          </a:p>
        </p:txBody>
      </p:sp>
    </p:spTree>
    <p:extLst>
      <p:ext uri="{BB962C8B-B14F-4D97-AF65-F5344CB8AC3E}">
        <p14:creationId xmlns:p14="http://schemas.microsoft.com/office/powerpoint/2010/main" val="1060505614"/>
      </p:ext>
    </p:extLst>
  </p:cSld>
  <p:clrMapOvr>
    <a:masterClrMapping/>
  </p:clrMapOvr>
  <p:transition spd="slow" advClick="0">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260648"/>
            <a:ext cx="8568952" cy="6408712"/>
          </a:xfrm>
        </p:spPr>
        <p:txBody>
          <a:bodyPr>
            <a:normAutofit fontScale="85000" lnSpcReduction="20000"/>
          </a:bodyPr>
          <a:lstStyle/>
          <a:p>
            <a:pPr marL="548005" indent="0" algn="just">
              <a:lnSpc>
                <a:spcPct val="150000"/>
              </a:lnSpc>
              <a:buNone/>
            </a:pPr>
            <a:r>
              <a:rPr lang="fa-IR" b="1" dirty="0">
                <a:solidFill>
                  <a:schemeClr val="bg1"/>
                </a:solidFill>
                <a:latin typeface="Times New Roman"/>
                <a:ea typeface="Calibri"/>
                <a:cs typeface="2  Titr" pitchFamily="2" charset="-78"/>
              </a:rPr>
              <a:t>بعد از جنگ، تأسیسات جنگی گسترش یافت و در کارهای تحقیقاتی تعدادی از این افراد بکار گرفته شدند، اما در صنایع غیر نظامی به طور وسیع متدلوژی این صنف نادیده گرفته شد. بسیاری از ایده های پژوهش عملیاتی ماهیتاً بر محورهای نظامی استوار بود و مدیران غیرنظامی علاقه چندانی به تکنیک هایی که مربوط به مسائل آنها نبود، نداشتند. دو واقعه موجب ورود پژوهش عملیاتی به صنایع غیر نظامی شد در سال 1947 دانتزیگ " برنامه ریزی خطی"  و " روش سیمپلکس " را ابداع کرد. این روش توانایی و کاربرد قابل ملاحظه ای در مسائل بازرگانی داشت. </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دومین و مهمترین عامل، تولید کامپیوترهای الکترونیک با سرعت بالا بود، اکثر تکنیک های پژوهش عملیاتی برای جواب گویی به مسائل واقعی جهان، نیازمند محاسبات زیادی است. کامپیوتر می توانست در این راستا نقش اساسی ایفا کند و مانعی را که در بکارگیری این تکنیک ها وجود داشت از بین ببرد. </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037D73F7-50E6-4C55-B3D4-B700CFC2504A}" type="datetime8">
              <a:rPr lang="fa-IR" smtClean="0"/>
              <a:t>20/مارس/1</a:t>
            </a:fld>
            <a:endParaRPr lang="fa-IR"/>
          </a:p>
        </p:txBody>
      </p:sp>
    </p:spTree>
    <p:extLst>
      <p:ext uri="{BB962C8B-B14F-4D97-AF65-F5344CB8AC3E}">
        <p14:creationId xmlns:p14="http://schemas.microsoft.com/office/powerpoint/2010/main" val="3152646960"/>
      </p:ext>
    </p:extLst>
  </p:cSld>
  <p:clrMapOvr>
    <a:masterClrMapping/>
  </p:clrMapOvr>
  <p:transition spd="slow" advClick="0">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640960" cy="6048712"/>
          </a:xfrm>
        </p:spPr>
        <p:txBody>
          <a:bodyPr>
            <a:normAutofit/>
          </a:bodyPr>
          <a:lstStyle/>
          <a:p>
            <a:pPr marL="548005" indent="0" algn="just">
              <a:lnSpc>
                <a:spcPts val="3300"/>
              </a:lnSpc>
              <a:buNone/>
            </a:pPr>
            <a:r>
              <a:rPr lang="fa-IR" b="1" dirty="0">
                <a:solidFill>
                  <a:schemeClr val="bg1"/>
                </a:solidFill>
                <a:latin typeface="Times New Roman"/>
                <a:ea typeface="Calibri"/>
                <a:cs typeface="2  Titr" pitchFamily="2" charset="-78"/>
              </a:rPr>
              <a:t>فضای مناسب بوجود آمده در قبول پژوهش عملیاتی و علم مدیریت از سوی صنایع در دهه 1950 موجب رشد سریع این علم گردید. انجمن های حرفه ای زیادی تشکیل شد که مهترین آنها انجمن پژوهش عملیاتی آمریکا (1952) "انیستیتو علم تصمیم" 1969 بودند.</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chemeClr val="bg1"/>
                </a:solidFill>
                <a:latin typeface="Times New Roman"/>
                <a:ea typeface="Calibri"/>
                <a:cs typeface="2  Titr" pitchFamily="2" charset="-78"/>
              </a:rPr>
              <a:t>در پایان این دهه، بسیاری از ابزارهای استاندارد پژوهش عملیاتی مانند « برنامه­ریزی خطی» « برنامه­ریزی پویا » « کنترل موجودی» و « تئوری صف» نسبتاً توسعه یافته­اند.</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chemeClr val="bg1"/>
                </a:solidFill>
                <a:latin typeface="Times New Roman"/>
                <a:ea typeface="Calibri"/>
                <a:cs typeface="2  Titr" pitchFamily="2" charset="-78"/>
              </a:rPr>
              <a:t>در دهه 1960 کوشش­های رسمی بیشتری حول مسائل برنامه­ریزی تولید انجام گرفت. برنامه­یزی آرمانی و مسائل برنامه­ریزی خطی با چندین تابع هدف در ارتباط با مسائل تصمیمی که اهدافی متعدد و گاه متضاد داشتند توسعه یافت.</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C8D0531B-B9F9-402C-9B6B-0541470D9598}" type="datetime8">
              <a:rPr lang="fa-IR" smtClean="0"/>
              <a:t>20/مارس/1</a:t>
            </a:fld>
            <a:endParaRPr lang="fa-IR"/>
          </a:p>
        </p:txBody>
      </p:sp>
    </p:spTree>
    <p:extLst>
      <p:ext uri="{BB962C8B-B14F-4D97-AF65-F5344CB8AC3E}">
        <p14:creationId xmlns:p14="http://schemas.microsoft.com/office/powerpoint/2010/main" val="1703095631"/>
      </p:ext>
    </p:extLst>
  </p:cSld>
  <p:clrMapOvr>
    <a:masterClrMapping/>
  </p:clrMapOvr>
  <p:transition spd="slow" advClick="0">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8285760-7B90-47C2-A937-DE47A4745963}" type="datetime8">
              <a:rPr lang="fa-IR" smtClean="0">
                <a:solidFill>
                  <a:prstClr val="white">
                    <a:shade val="50000"/>
                  </a:prstClr>
                </a:solidFill>
              </a:rPr>
              <a:pPr/>
              <a:t>20/مارس/1</a:t>
            </a:fld>
            <a:endParaRPr lang="fa-IR">
              <a:solidFill>
                <a:prstClr val="white">
                  <a:shade val="50000"/>
                </a:prstClr>
              </a:solidFill>
            </a:endParaRPr>
          </a:p>
        </p:txBody>
      </p:sp>
      <p:sp>
        <p:nvSpPr>
          <p:cNvPr id="5" name="Rectangle 4"/>
          <p:cNvSpPr/>
          <p:nvPr/>
        </p:nvSpPr>
        <p:spPr>
          <a:xfrm>
            <a:off x="827584" y="2274838"/>
            <a:ext cx="7056784" cy="1338828"/>
          </a:xfrm>
          <a:prstGeom prst="rect">
            <a:avLst/>
          </a:prstGeom>
        </p:spPr>
        <p:txBody>
          <a:bodyPr wrap="square">
            <a:spAutoFit/>
          </a:bodyPr>
          <a:lstStyle/>
          <a:p>
            <a:pPr algn="ctr">
              <a:lnSpc>
                <a:spcPct val="150000"/>
              </a:lnSpc>
              <a:spcBef>
                <a:spcPct val="20000"/>
              </a:spcBef>
            </a:pPr>
            <a:r>
              <a:rPr lang="fa-IR" sz="5400" b="1" dirty="0">
                <a:solidFill>
                  <a:srgbClr val="FFC000"/>
                </a:solidFill>
                <a:effectLst>
                  <a:outerShdw blurRad="38100" dist="38100" dir="2700000" algn="tl">
                    <a:srgbClr val="000000">
                      <a:alpha val="43137"/>
                    </a:srgbClr>
                  </a:outerShdw>
                </a:effectLst>
                <a:latin typeface="Garamond"/>
                <a:cs typeface="2  Titr" pitchFamily="2" charset="-78"/>
              </a:rPr>
              <a:t>تحقیق</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 </a:t>
            </a:r>
            <a:r>
              <a:rPr lang="fa-IR" sz="5400" b="1" dirty="0">
                <a:solidFill>
                  <a:srgbClr val="92D050"/>
                </a:solidFill>
                <a:effectLst>
                  <a:outerShdw blurRad="38100" dist="38100" dir="2700000" algn="tl">
                    <a:srgbClr val="000000">
                      <a:alpha val="43137"/>
                    </a:srgbClr>
                  </a:outerShdw>
                </a:effectLst>
                <a:latin typeface="Garamond"/>
                <a:cs typeface="2  Titr" pitchFamily="2" charset="-78"/>
              </a:rPr>
              <a:t>در</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 </a:t>
            </a:r>
            <a:r>
              <a:rPr lang="fa-IR" sz="5400" b="1" dirty="0">
                <a:solidFill>
                  <a:srgbClr val="FFFF00"/>
                </a:solidFill>
                <a:effectLst>
                  <a:outerShdw blurRad="38100" dist="38100" dir="2700000" algn="tl">
                    <a:srgbClr val="000000">
                      <a:alpha val="43137"/>
                    </a:srgbClr>
                  </a:outerShdw>
                </a:effectLst>
                <a:latin typeface="Garamond"/>
                <a:cs typeface="2  Titr" pitchFamily="2" charset="-78"/>
              </a:rPr>
              <a:t>عملیات</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 « </a:t>
            </a:r>
            <a:r>
              <a:rPr lang="fa-IR" sz="5400" b="1" dirty="0" smtClean="0">
                <a:solidFill>
                  <a:srgbClr val="FF0000"/>
                </a:solidFill>
                <a:effectLst>
                  <a:outerShdw blurRad="38100" dist="38100" dir="2700000" algn="tl">
                    <a:srgbClr val="000000">
                      <a:alpha val="43137"/>
                    </a:srgbClr>
                  </a:outerShdw>
                </a:effectLst>
                <a:latin typeface="Garamond"/>
                <a:cs typeface="2  Titr" pitchFamily="2" charset="-78"/>
              </a:rPr>
              <a:t>1</a:t>
            </a:r>
            <a:r>
              <a:rPr lang="fa-IR" sz="5400" b="1" dirty="0" smtClean="0">
                <a:solidFill>
                  <a:prstClr val="black"/>
                </a:solidFill>
                <a:effectLst>
                  <a:outerShdw blurRad="38100" dist="38100" dir="2700000" algn="tl">
                    <a:srgbClr val="000000">
                      <a:alpha val="43137"/>
                    </a:srgbClr>
                  </a:outerShdw>
                </a:effectLst>
                <a:latin typeface="Garamond"/>
                <a:cs typeface="2  Titr" pitchFamily="2" charset="-78"/>
              </a:rPr>
              <a:t> </a:t>
            </a:r>
            <a:r>
              <a:rPr lang="fa-IR" sz="5400" b="1" dirty="0">
                <a:solidFill>
                  <a:prstClr val="black"/>
                </a:solidFill>
                <a:effectLst>
                  <a:outerShdw blurRad="38100" dist="38100" dir="2700000" algn="tl">
                    <a:srgbClr val="000000">
                      <a:alpha val="43137"/>
                    </a:srgbClr>
                  </a:outerShdw>
                </a:effectLst>
                <a:latin typeface="Garamond"/>
                <a:cs typeface="2  Titr" pitchFamily="2" charset="-78"/>
              </a:rPr>
              <a:t>»</a:t>
            </a:r>
          </a:p>
        </p:txBody>
      </p:sp>
    </p:spTree>
    <p:extLst>
      <p:ext uri="{BB962C8B-B14F-4D97-AF65-F5344CB8AC3E}">
        <p14:creationId xmlns:p14="http://schemas.microsoft.com/office/powerpoint/2010/main" val="2875657060"/>
      </p:ext>
    </p:extLst>
  </p:cSld>
  <p:clrMapOvr>
    <a:masterClrMapping/>
  </p:clrMapOvr>
  <p:transition spd="slow" advClick="0">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579296" cy="6120720"/>
          </a:xfrm>
        </p:spPr>
        <p:txBody>
          <a:bodyPr>
            <a:normAutofit fontScale="92500" lnSpcReduction="20000"/>
          </a:bodyPr>
          <a:lstStyle/>
          <a:p>
            <a:pPr marL="548005" indent="0" algn="just">
              <a:lnSpc>
                <a:spcPct val="150000"/>
              </a:lnSpc>
              <a:buNone/>
            </a:pPr>
            <a:r>
              <a:rPr lang="fa-IR" b="1" dirty="0">
                <a:solidFill>
                  <a:schemeClr val="bg1"/>
                </a:solidFill>
                <a:latin typeface="Times New Roman"/>
                <a:ea typeface="Calibri"/>
                <a:cs typeface="2  Titr" pitchFamily="2" charset="-78"/>
              </a:rPr>
              <a:t>فضای مناسب بوجود آمده در قبول پژوهش عملیاتی و علم مدیریت از سوی صنایع در دهه 1950 موجب رشد سریع این علم گردید. انجمن های حرفه ای زیادی تشکیل شد که مهترین آنها انجمن پژوهش عملیاتی آمریکا (1952) "انیستیتو علم تصمیم" 1969 بودند.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در پایان این دهه، بسیاری از ابزارهای استاندارد پژوهش عملیاتی مانند « برنامه­ریزی خطی» « برنامه­ریزی پویا » « کنترل موجودی» و « تئوری صف» نسبتاً توسعه یافته­اند.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در دهه 1960 کوشش­های رسمی بیشتری حول مسائل برنامه­ریزی تولید انجام گرفت. برنامه­یزی آرمانی و مسائل برنامه­ریزی خطی با چندین تابع هدف در ارتباط با مسائل تصمیمی که اهدافی متعدد و گاه متضاد داشتند توسعه یافت.</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26FB38DA-0DF2-420C-B64A-1E18833DB953}" type="datetime8">
              <a:rPr lang="fa-IR" smtClean="0"/>
              <a:t>20/مارس/1</a:t>
            </a:fld>
            <a:endParaRPr lang="fa-IR"/>
          </a:p>
        </p:txBody>
      </p:sp>
    </p:spTree>
    <p:extLst>
      <p:ext uri="{BB962C8B-B14F-4D97-AF65-F5344CB8AC3E}">
        <p14:creationId xmlns:p14="http://schemas.microsoft.com/office/powerpoint/2010/main" val="597285502"/>
      </p:ext>
    </p:extLst>
  </p:cSld>
  <p:clrMapOvr>
    <a:masterClrMapping/>
  </p:clrMapOvr>
  <p:transition spd="slow" advClick="0">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640960" cy="6480720"/>
          </a:xfrm>
        </p:spPr>
        <p:txBody>
          <a:bodyPr>
            <a:noAutofit/>
          </a:bodyPr>
          <a:lstStyle/>
          <a:p>
            <a:pPr marL="548005" indent="0" algn="just">
              <a:lnSpc>
                <a:spcPct val="170000"/>
              </a:lnSpc>
              <a:buNone/>
            </a:pPr>
            <a:r>
              <a:rPr lang="fa-IR" sz="2000" dirty="0">
                <a:solidFill>
                  <a:schemeClr val="bg1"/>
                </a:solidFill>
                <a:latin typeface="Times New Roman"/>
                <a:ea typeface="Calibri"/>
                <a:cs typeface="2  Titr" pitchFamily="2" charset="-78"/>
              </a:rPr>
              <a:t>در دهه­های 1970، 1980 پژوهش عملیاتی بطور فزاینده در ارتباط با سیستم­های اطلاعاتی مدیریت قرار گرفت، داده­های کامپیوتری شده نقش اساسی در حمایت از مدل­های پژوهش عملیاتی پیدا کرد. از امتزاج پژوهش عملیاتی و سیستم­های اطلاعاتی مدیریت نوعی خاص از سیستم های اطلاعاتی به وجود آمد که سیستم پشتیبانی از تصمیم نام گرفت.</a:t>
            </a:r>
            <a:endParaRPr lang="en-US" sz="2000" dirty="0">
              <a:solidFill>
                <a:schemeClr val="bg1"/>
              </a:solidFill>
              <a:latin typeface="Times New Roman"/>
              <a:ea typeface="Calibri"/>
              <a:cs typeface="2  Titr" pitchFamily="2" charset="-78"/>
            </a:endParaRPr>
          </a:p>
          <a:p>
            <a:pPr marL="548005" indent="0">
              <a:lnSpc>
                <a:spcPct val="170000"/>
              </a:lnSpc>
              <a:buNone/>
            </a:pPr>
            <a:r>
              <a:rPr lang="fa-IR" sz="2000" dirty="0">
                <a:solidFill>
                  <a:schemeClr val="bg1"/>
                </a:solidFill>
                <a:latin typeface="Times New Roman"/>
                <a:ea typeface="Calibri"/>
                <a:cs typeface="2  Titr" pitchFamily="2" charset="-78"/>
              </a:rPr>
              <a:t>از دیگر توسعه­های اخیر در پژوهش عملیاتی بکارگیری هوش محاسباتی یا محاسبات نرم در مسائل تصمیم گیری است که الگو گرفته از عملکرد مغز انسان است. </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dirty="0">
                <a:solidFill>
                  <a:schemeClr val="bg1"/>
                </a:solidFill>
                <a:latin typeface="Times New Roman"/>
                <a:ea typeface="Calibri"/>
                <a:cs typeface="2  Titr" pitchFamily="2" charset="-78"/>
              </a:rPr>
              <a:t>اینکه در سال 1984 تنها تعداد اندکی نرم افزار تهیه شده بود، باید گفت در حال حاضر تعداد نرم افزارها کارآمد تحقیق در عملیات رشد فزاینده ای داشته و باعث شده است که فنون تحقیق در عملیات هر چه بیشتر از تئوری به عمل نزدیکتر شوند و دامنۀ آنها به مؤسسات تجاری و صنعتی بیش از پیش کشیده شود.</a:t>
            </a:r>
            <a:endParaRPr lang="en-US" sz="2000" dirty="0">
              <a:solidFill>
                <a:schemeClr val="bg1"/>
              </a:solidFill>
              <a:latin typeface="Times New Roman"/>
              <a:ea typeface="Calibri"/>
              <a:cs typeface="2  Titr" pitchFamily="2" charset="-78"/>
            </a:endParaRPr>
          </a:p>
          <a:p>
            <a:endParaRPr lang="fa-IR" sz="800" dirty="0"/>
          </a:p>
        </p:txBody>
      </p:sp>
      <p:sp>
        <p:nvSpPr>
          <p:cNvPr id="4" name="Date Placeholder 3"/>
          <p:cNvSpPr>
            <a:spLocks noGrp="1"/>
          </p:cNvSpPr>
          <p:nvPr>
            <p:ph type="dt" sz="half" idx="10"/>
          </p:nvPr>
        </p:nvSpPr>
        <p:spPr/>
        <p:txBody>
          <a:bodyPr/>
          <a:lstStyle/>
          <a:p>
            <a:fld id="{2761A33A-BCC1-4CE4-9CDA-924A4D5153A5}" type="datetime8">
              <a:rPr lang="fa-IR" smtClean="0"/>
              <a:t>20/مارس/1</a:t>
            </a:fld>
            <a:endParaRPr lang="fa-IR"/>
          </a:p>
        </p:txBody>
      </p:sp>
    </p:spTree>
    <p:extLst>
      <p:ext uri="{BB962C8B-B14F-4D97-AF65-F5344CB8AC3E}">
        <p14:creationId xmlns:p14="http://schemas.microsoft.com/office/powerpoint/2010/main" val="1528219778"/>
      </p:ext>
    </p:extLst>
  </p:cSld>
  <p:clrMapOvr>
    <a:masterClrMapping/>
  </p:clrMapOvr>
  <p:transition spd="slow" advClick="0">
    <p:cover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96944" cy="6336704"/>
          </a:xfrm>
        </p:spPr>
        <p:txBody>
          <a:bodyPr>
            <a:normAutofit/>
          </a:bodyPr>
          <a:lstStyle/>
          <a:p>
            <a:pPr marL="548005" indent="0">
              <a:lnSpc>
                <a:spcPct val="150000"/>
              </a:lnSpc>
              <a:buNone/>
            </a:pPr>
            <a:r>
              <a:rPr lang="fa-IR" b="1" dirty="0">
                <a:solidFill>
                  <a:srgbClr val="FFC000"/>
                </a:solidFill>
                <a:latin typeface="Times New Roman"/>
                <a:ea typeface="Calibri"/>
                <a:cs typeface="2  Titr" pitchFamily="2" charset="-78"/>
              </a:rPr>
              <a:t>هدف پژوهش در عملیات چیست ؟</a:t>
            </a:r>
            <a:endParaRPr lang="en-US" dirty="0">
              <a:solidFill>
                <a:srgbClr val="FFC000"/>
              </a:solidFill>
              <a:latin typeface="Times New Roman"/>
              <a:ea typeface="Calibri"/>
              <a:cs typeface="2  Titr" pitchFamily="2" charset="-78"/>
            </a:endParaRPr>
          </a:p>
          <a:p>
            <a:pPr marL="548005" indent="0">
              <a:lnSpc>
                <a:spcPct val="150000"/>
              </a:lnSpc>
              <a:buNone/>
            </a:pPr>
            <a:r>
              <a:rPr lang="fa-IR" b="1" dirty="0">
                <a:latin typeface="Times New Roman"/>
                <a:ea typeface="Calibri"/>
                <a:cs typeface="2  Titr" pitchFamily="2" charset="-78"/>
              </a:rPr>
              <a:t> 1-</a:t>
            </a:r>
            <a:r>
              <a:rPr lang="fa-IR" b="1" dirty="0">
                <a:solidFill>
                  <a:schemeClr val="bg1"/>
                </a:solidFill>
                <a:latin typeface="Times New Roman"/>
                <a:ea typeface="Calibri"/>
                <a:cs typeface="2  Titr" pitchFamily="2" charset="-78"/>
              </a:rPr>
              <a:t> </a:t>
            </a:r>
            <a:r>
              <a:rPr lang="fa-IR" b="1" dirty="0">
                <a:solidFill>
                  <a:srgbClr val="FF0000"/>
                </a:solidFill>
                <a:latin typeface="Times New Roman"/>
                <a:ea typeface="Calibri"/>
                <a:cs typeface="2  Titr" pitchFamily="2" charset="-78"/>
              </a:rPr>
              <a:t>حل مسائل عملیاتی . </a:t>
            </a:r>
            <a:endParaRPr lang="en-US" dirty="0">
              <a:solidFill>
                <a:srgbClr val="FF0000"/>
              </a:solidFill>
              <a:latin typeface="Times New Roman"/>
              <a:ea typeface="Calibri"/>
              <a:cs typeface="2  Titr" pitchFamily="2" charset="-78"/>
            </a:endParaRPr>
          </a:p>
          <a:p>
            <a:pPr marL="548005" indent="0">
              <a:lnSpc>
                <a:spcPct val="150000"/>
              </a:lnSpc>
              <a:buNone/>
            </a:pPr>
            <a:r>
              <a:rPr lang="fa-IR" b="1" dirty="0">
                <a:solidFill>
                  <a:schemeClr val="bg1"/>
                </a:solidFill>
                <a:latin typeface="Times New Roman"/>
                <a:ea typeface="Calibri"/>
                <a:cs typeface="2  Titr" pitchFamily="2" charset="-78"/>
              </a:rPr>
              <a:t>حل مسائل عملیات سیستمهایی شامل انسان ، ماشین ، مواد ، انرژی ، اطلاعات و پول </a:t>
            </a:r>
            <a:r>
              <a:rPr lang="fa-IR" b="1" dirty="0" smtClean="0">
                <a:solidFill>
                  <a:schemeClr val="bg1"/>
                </a:solidFill>
                <a:latin typeface="Times New Roman"/>
                <a:ea typeface="Calibri"/>
                <a:cs typeface="2  Titr" pitchFamily="2" charset="-78"/>
              </a:rPr>
              <a:t>.</a:t>
            </a:r>
            <a:endParaRPr lang="en-US" dirty="0">
              <a:solidFill>
                <a:schemeClr val="bg1"/>
              </a:solidFill>
              <a:latin typeface="Times New Roman"/>
              <a:ea typeface="Calibri"/>
              <a:cs typeface="2  Titr" pitchFamily="2" charset="-78"/>
            </a:endParaRPr>
          </a:p>
          <a:p>
            <a:pPr marL="548005" indent="0">
              <a:lnSpc>
                <a:spcPct val="150000"/>
              </a:lnSpc>
              <a:buNone/>
            </a:pPr>
            <a:r>
              <a:rPr lang="fa-IR" b="1" dirty="0">
                <a:solidFill>
                  <a:schemeClr val="bg1"/>
                </a:solidFill>
                <a:latin typeface="Times New Roman"/>
                <a:ea typeface="Calibri"/>
                <a:cs typeface="2  Titr" pitchFamily="2" charset="-78"/>
              </a:rPr>
              <a:t> </a:t>
            </a:r>
            <a:r>
              <a:rPr lang="fa-IR" b="1" dirty="0" smtClean="0">
                <a:latin typeface="Times New Roman"/>
                <a:ea typeface="Calibri"/>
                <a:cs typeface="2  Titr" pitchFamily="2" charset="-78"/>
              </a:rPr>
              <a:t>2-</a:t>
            </a:r>
            <a:r>
              <a:rPr lang="fa-IR" b="1" dirty="0" smtClean="0">
                <a:solidFill>
                  <a:schemeClr val="bg1"/>
                </a:solidFill>
                <a:latin typeface="Times New Roman"/>
                <a:ea typeface="Calibri"/>
                <a:cs typeface="2  Titr" pitchFamily="2" charset="-78"/>
              </a:rPr>
              <a:t> </a:t>
            </a:r>
            <a:r>
              <a:rPr lang="fa-IR" b="1" dirty="0">
                <a:solidFill>
                  <a:srgbClr val="FF0000"/>
                </a:solidFill>
                <a:latin typeface="Times New Roman"/>
                <a:ea typeface="Calibri"/>
                <a:cs typeface="2  Titr" pitchFamily="2" charset="-78"/>
              </a:rPr>
              <a:t>حل مسائل تصمیم گیری .</a:t>
            </a:r>
            <a:endParaRPr lang="en-US" dirty="0">
              <a:solidFill>
                <a:srgbClr val="FF00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مسائل مدیریتی در حوزه پژوهش عملیاتی </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 با مطالعه تاریخچه پژوهش عملیاتی انواع معینی از مسائل را می توان ملاحظه کرد که بارها پیش  روی مدیران قرار گرفته اند.</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BFE0CE31-3746-40C4-8507-09C5C79BD33A}" type="datetime8">
              <a:rPr lang="fa-IR" smtClean="0"/>
              <a:t>20/مارس/1</a:t>
            </a:fld>
            <a:endParaRPr lang="fa-IR"/>
          </a:p>
        </p:txBody>
      </p:sp>
    </p:spTree>
    <p:extLst>
      <p:ext uri="{BB962C8B-B14F-4D97-AF65-F5344CB8AC3E}">
        <p14:creationId xmlns:p14="http://schemas.microsoft.com/office/powerpoint/2010/main" val="3549649076"/>
      </p:ext>
    </p:extLst>
  </p:cSld>
  <p:clrMapOvr>
    <a:masterClrMapping/>
  </p:clrMapOvr>
  <p:transition spd="slow" advClick="0">
    <p:cover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640960" cy="6120720"/>
          </a:xfrm>
        </p:spPr>
        <p:txBody>
          <a:bodyPr>
            <a:normAutofit/>
          </a:bodyPr>
          <a:lstStyle/>
          <a:p>
            <a:pPr marL="548005" indent="0" algn="just">
              <a:lnSpc>
                <a:spcPct val="150000"/>
              </a:lnSpc>
              <a:buNone/>
            </a:pPr>
            <a:r>
              <a:rPr lang="fa-IR" dirty="0">
                <a:solidFill>
                  <a:srgbClr val="FF0000"/>
                </a:solidFill>
                <a:latin typeface="Times New Roman"/>
                <a:ea typeface="Calibri"/>
                <a:cs typeface="2  Titr" pitchFamily="2" charset="-78"/>
              </a:rPr>
              <a:t>مسائل تخصیص منابع </a:t>
            </a:r>
            <a:r>
              <a:rPr lang="fa-IR" dirty="0" smtClean="0">
                <a:solidFill>
                  <a:srgbClr val="FF0000"/>
                </a:solidFill>
                <a:latin typeface="Times New Roman"/>
                <a:ea typeface="Calibri"/>
                <a:cs typeface="2  Titr" pitchFamily="2" charset="-78"/>
              </a:rPr>
              <a:t>:</a:t>
            </a:r>
            <a:endParaRPr lang="fa-IR" dirty="0">
              <a:solidFill>
                <a:srgbClr val="FF0000"/>
              </a:solidFill>
              <a:latin typeface="Times New Roman"/>
              <a:ea typeface="Calibri"/>
              <a:cs typeface="2  Titr" pitchFamily="2" charset="-78"/>
            </a:endParaRPr>
          </a:p>
          <a:p>
            <a:pPr marL="1005205" indent="-457200" algn="just">
              <a:lnSpc>
                <a:spcPct val="150000"/>
              </a:lnSpc>
              <a:buFont typeface="Wingdings" pitchFamily="2" charset="2"/>
              <a:buChar char="ü"/>
            </a:pPr>
            <a:r>
              <a:rPr lang="fa-IR" dirty="0" smtClean="0">
                <a:solidFill>
                  <a:schemeClr val="bg1"/>
                </a:solidFill>
                <a:latin typeface="Times New Roman"/>
                <a:ea typeface="Calibri"/>
                <a:cs typeface="2  Titr" pitchFamily="2" charset="-78"/>
              </a:rPr>
              <a:t>این </a:t>
            </a:r>
            <a:r>
              <a:rPr lang="fa-IR" dirty="0">
                <a:solidFill>
                  <a:schemeClr val="bg1"/>
                </a:solidFill>
                <a:latin typeface="Times New Roman"/>
                <a:ea typeface="Calibri"/>
                <a:cs typeface="2  Titr" pitchFamily="2" charset="-78"/>
              </a:rPr>
              <a:t>منابع هنگامی بروز می کنند که </a:t>
            </a:r>
            <a:r>
              <a:rPr lang="fa-IR" dirty="0" smtClean="0">
                <a:solidFill>
                  <a:schemeClr val="bg1"/>
                </a:solidFill>
                <a:latin typeface="Times New Roman"/>
                <a:ea typeface="Calibri"/>
                <a:cs typeface="2  Titr" pitchFamily="2" charset="-78"/>
              </a:rPr>
              <a:t>، تعداد </a:t>
            </a:r>
            <a:r>
              <a:rPr lang="fa-IR" dirty="0">
                <a:solidFill>
                  <a:schemeClr val="bg1"/>
                </a:solidFill>
                <a:latin typeface="Times New Roman"/>
                <a:ea typeface="Calibri"/>
                <a:cs typeface="2  Titr" pitchFamily="2" charset="-78"/>
              </a:rPr>
              <a:t>ی فعالیت باید انجام پذیرند.</a:t>
            </a:r>
            <a:endParaRPr lang="en-US" dirty="0">
              <a:solidFill>
                <a:schemeClr val="bg1"/>
              </a:solidFill>
              <a:latin typeface="Times New Roman"/>
              <a:ea typeface="Calibri"/>
              <a:cs typeface="2  Titr" pitchFamily="2" charset="-78"/>
            </a:endParaRPr>
          </a:p>
          <a:p>
            <a:pPr marL="457200" indent="-457200" algn="just">
              <a:lnSpc>
                <a:spcPct val="150000"/>
              </a:lnSpc>
              <a:buFont typeface="Wingdings" pitchFamily="2" charset="2"/>
              <a:buChar char="ü"/>
            </a:pPr>
            <a:r>
              <a:rPr lang="fa-IR" dirty="0">
                <a:solidFill>
                  <a:schemeClr val="bg1"/>
                </a:solidFill>
                <a:latin typeface="Times New Roman"/>
                <a:ea typeface="Calibri"/>
                <a:cs typeface="2  Titr" pitchFamily="2" charset="-78"/>
              </a:rPr>
              <a:t>دو یا چند راه حل مختلف برای انجام این فعالیت ها وجود دارد. </a:t>
            </a:r>
            <a:endParaRPr lang="en-US" dirty="0">
              <a:solidFill>
                <a:schemeClr val="bg1"/>
              </a:solidFill>
              <a:latin typeface="Times New Roman"/>
              <a:ea typeface="Calibri"/>
              <a:cs typeface="2  Titr" pitchFamily="2" charset="-78"/>
            </a:endParaRPr>
          </a:p>
          <a:p>
            <a:pPr marL="457200" indent="-457200" algn="just">
              <a:lnSpc>
                <a:spcPct val="150000"/>
              </a:lnSpc>
              <a:buFont typeface="Wingdings" pitchFamily="2" charset="2"/>
              <a:buChar char="ü"/>
            </a:pPr>
            <a:r>
              <a:rPr lang="fa-IR" dirty="0">
                <a:solidFill>
                  <a:schemeClr val="bg1"/>
                </a:solidFill>
                <a:latin typeface="Times New Roman"/>
                <a:ea typeface="Calibri"/>
                <a:cs typeface="2  Titr" pitchFamily="2" charset="-78"/>
              </a:rPr>
              <a:t>منابع یا تجهیزات مورد نیاز محدود یا حتی کمیاب هستند.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dirty="0">
                <a:solidFill>
                  <a:schemeClr val="bg1"/>
                </a:solidFill>
                <a:latin typeface="Times New Roman"/>
                <a:ea typeface="Calibri"/>
                <a:cs typeface="2  Titr" pitchFamily="2" charset="-78"/>
              </a:rPr>
              <a:t>در مسائل تخصیص ، هدف </a:t>
            </a:r>
            <a:r>
              <a:rPr lang="fa-IR" dirty="0" smtClean="0">
                <a:solidFill>
                  <a:schemeClr val="bg1"/>
                </a:solidFill>
                <a:latin typeface="Times New Roman"/>
                <a:ea typeface="Calibri"/>
                <a:cs typeface="2  Titr" pitchFamily="2" charset="-78"/>
              </a:rPr>
              <a:t>یافتن </a:t>
            </a:r>
            <a:r>
              <a:rPr lang="fa-IR" dirty="0">
                <a:solidFill>
                  <a:schemeClr val="bg1"/>
                </a:solidFill>
                <a:latin typeface="Times New Roman"/>
                <a:ea typeface="Calibri"/>
                <a:cs typeface="2  Titr" pitchFamily="2" charset="-78"/>
              </a:rPr>
              <a:t>راهی برای استفاده بهینه از منابع است ، یعنی اینکه مشخص شود چه میزان فعالیت باید انجام  پذیرد تا اثر بخشی فعالیت ها به حداکثر ممکن برسد.</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F8A66AEC-FF1C-4466-BEA2-ADA3140C5DCA}" type="datetime8">
              <a:rPr lang="fa-IR" smtClean="0"/>
              <a:t>20/مارس/1</a:t>
            </a:fld>
            <a:endParaRPr lang="fa-IR"/>
          </a:p>
        </p:txBody>
      </p:sp>
    </p:spTree>
    <p:extLst>
      <p:ext uri="{BB962C8B-B14F-4D97-AF65-F5344CB8AC3E}">
        <p14:creationId xmlns:p14="http://schemas.microsoft.com/office/powerpoint/2010/main" val="1257343327"/>
      </p:ext>
    </p:extLst>
  </p:cSld>
  <p:clrMapOvr>
    <a:masterClrMapping/>
  </p:clrMapOvr>
  <p:transition spd="slow" advClick="0">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332656"/>
            <a:ext cx="8435280" cy="6120720"/>
          </a:xfrm>
        </p:spPr>
        <p:txBody>
          <a:bodyPr>
            <a:normAutofit fontScale="77500" lnSpcReduction="20000"/>
          </a:bodyPr>
          <a:lstStyle/>
          <a:p>
            <a:pPr marL="548005" indent="0" algn="just">
              <a:lnSpc>
                <a:spcPct val="160000"/>
              </a:lnSpc>
              <a:buNone/>
            </a:pPr>
            <a:r>
              <a:rPr lang="fa-IR" dirty="0">
                <a:solidFill>
                  <a:srgbClr val="FF0000"/>
                </a:solidFill>
                <a:latin typeface="Times New Roman"/>
                <a:ea typeface="Calibri"/>
                <a:cs typeface="2  Titr" pitchFamily="2" charset="-78"/>
              </a:rPr>
              <a:t>مسائل توزیع </a:t>
            </a:r>
            <a:r>
              <a:rPr lang="fa-IR" dirty="0" smtClean="0">
                <a:solidFill>
                  <a:srgbClr val="FF0000"/>
                </a:solidFill>
                <a:latin typeface="Times New Roman"/>
                <a:ea typeface="Calibri"/>
                <a:cs typeface="2  Titr" pitchFamily="2" charset="-78"/>
              </a:rPr>
              <a:t>:</a:t>
            </a:r>
            <a:endParaRPr lang="en-US" dirty="0">
              <a:solidFill>
                <a:srgbClr val="FF0000"/>
              </a:solidFill>
              <a:latin typeface="Times New Roman"/>
              <a:ea typeface="Calibri"/>
              <a:cs typeface="2  Titr" pitchFamily="2" charset="-78"/>
            </a:endParaRPr>
          </a:p>
          <a:p>
            <a:pPr marL="548005" indent="0" algn="just">
              <a:lnSpc>
                <a:spcPct val="160000"/>
              </a:lnSpc>
              <a:buNone/>
            </a:pPr>
            <a:r>
              <a:rPr lang="fa-IR" dirty="0">
                <a:solidFill>
                  <a:schemeClr val="bg1"/>
                </a:solidFill>
                <a:latin typeface="Times New Roman"/>
                <a:ea typeface="Calibri"/>
                <a:cs typeface="2  Titr" pitchFamily="2" charset="-78"/>
              </a:rPr>
              <a:t>انتقال یک کالا از چند مبداء به چندین مقصد با کمترین هزینه از جمله مسائل توزیع است . در چهارچوب مسائل توزیع انواع مختلفی از مسائل از قبیل مسئله زمان بندی تولید و مسئله به کار گماری مطرح می شود. در به کارگماری ، یک شخص و یا یک فعالیت به صورت متناظر به اقلام  دیگری مانند تجهیزات یا خدمات اختصاص داده می شود. هدف از این کار کمینه کردن هزینه یا بیشینه  کردن اثربخشی است.</a:t>
            </a:r>
            <a:endParaRPr lang="en-US" dirty="0">
              <a:solidFill>
                <a:schemeClr val="bg1"/>
              </a:solidFill>
              <a:latin typeface="Times New Roman"/>
              <a:ea typeface="Calibri"/>
              <a:cs typeface="2  Titr" pitchFamily="2" charset="-78"/>
            </a:endParaRPr>
          </a:p>
          <a:p>
            <a:pPr marL="548005" indent="0" algn="just">
              <a:lnSpc>
                <a:spcPct val="160000"/>
              </a:lnSpc>
              <a:buNone/>
            </a:pPr>
            <a:r>
              <a:rPr lang="fa-IR" dirty="0">
                <a:solidFill>
                  <a:srgbClr val="FF0000"/>
                </a:solidFill>
                <a:latin typeface="Times New Roman"/>
                <a:ea typeface="Calibri"/>
                <a:cs typeface="2  Titr" pitchFamily="2" charset="-78"/>
              </a:rPr>
              <a:t>مسائل شبکه </a:t>
            </a:r>
            <a:r>
              <a:rPr lang="fa-IR" dirty="0" smtClean="0">
                <a:solidFill>
                  <a:srgbClr val="FF0000"/>
                </a:solidFill>
                <a:latin typeface="Times New Roman"/>
                <a:ea typeface="Calibri"/>
                <a:cs typeface="2  Titr" pitchFamily="2" charset="-78"/>
              </a:rPr>
              <a:t>:</a:t>
            </a:r>
            <a:endParaRPr lang="en-US" dirty="0">
              <a:solidFill>
                <a:srgbClr val="FF0000"/>
              </a:solidFill>
              <a:latin typeface="Times New Roman"/>
              <a:ea typeface="Calibri"/>
              <a:cs typeface="2  Titr" pitchFamily="2" charset="-78"/>
            </a:endParaRPr>
          </a:p>
          <a:p>
            <a:pPr marL="548005" indent="0" algn="just">
              <a:lnSpc>
                <a:spcPct val="160000"/>
              </a:lnSpc>
              <a:buNone/>
            </a:pPr>
            <a:r>
              <a:rPr lang="fa-IR" dirty="0">
                <a:solidFill>
                  <a:schemeClr val="bg1"/>
                </a:solidFill>
                <a:latin typeface="Times New Roman"/>
                <a:ea typeface="Calibri"/>
                <a:cs typeface="2  Titr" pitchFamily="2" charset="-78"/>
              </a:rPr>
              <a:t>مسائل شبکه تشریح کننده جریان های گردش کالا ، فعالیت ها ، اطلاعات و منابع ، بین مکان های مختلف است. بعنوان مثال برای ساختن یک پل ، اطلاعات و منابع زیادی در گذر زمان به کار گرفته می شوندو مسئله اصلی پیدا کردن بهترین طرح برای چنین سیستم هایی است.</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B8A2A9A2-0FD0-4E2F-AE5F-4050E864A4D0}" type="datetime8">
              <a:rPr lang="fa-IR" smtClean="0"/>
              <a:t>20/مارس/1</a:t>
            </a:fld>
            <a:endParaRPr lang="fa-IR"/>
          </a:p>
        </p:txBody>
      </p:sp>
    </p:spTree>
    <p:extLst>
      <p:ext uri="{BB962C8B-B14F-4D97-AF65-F5344CB8AC3E}">
        <p14:creationId xmlns:p14="http://schemas.microsoft.com/office/powerpoint/2010/main" val="2023543898"/>
      </p:ext>
    </p:extLst>
  </p:cSld>
  <p:clrMapOvr>
    <a:masterClrMapping/>
  </p:clrMapOvr>
  <p:transition spd="slow" advClick="0">
    <p:cover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88640"/>
            <a:ext cx="8568952" cy="6408712"/>
          </a:xfrm>
        </p:spPr>
        <p:txBody>
          <a:bodyPr>
            <a:normAutofit fontScale="77500" lnSpcReduction="20000"/>
          </a:bodyPr>
          <a:lstStyle/>
          <a:p>
            <a:pPr marL="548005" indent="0" algn="just">
              <a:lnSpc>
                <a:spcPct val="170000"/>
              </a:lnSpc>
              <a:buNone/>
            </a:pPr>
            <a:r>
              <a:rPr lang="fa-IR" dirty="0">
                <a:solidFill>
                  <a:srgbClr val="FF0000"/>
                </a:solidFill>
                <a:latin typeface="Times New Roman"/>
                <a:ea typeface="Calibri"/>
                <a:cs typeface="2  Titr" pitchFamily="2" charset="-78"/>
              </a:rPr>
              <a:t>کنترل موجودی </a:t>
            </a:r>
            <a:r>
              <a:rPr lang="fa-IR" dirty="0" smtClean="0">
                <a:solidFill>
                  <a:srgbClr val="FF0000"/>
                </a:solidFill>
                <a:latin typeface="Times New Roman"/>
                <a:ea typeface="Calibri"/>
                <a:cs typeface="2  Titr" pitchFamily="2" charset="-78"/>
              </a:rPr>
              <a:t>:</a:t>
            </a:r>
            <a:endParaRPr lang="en-US" dirty="0">
              <a:solidFill>
                <a:srgbClr val="FF0000"/>
              </a:solidFill>
              <a:latin typeface="Times New Roman"/>
              <a:ea typeface="Calibri"/>
              <a:cs typeface="2  Titr" pitchFamily="2" charset="-78"/>
            </a:endParaRPr>
          </a:p>
          <a:p>
            <a:pPr marL="548005" indent="0" algn="just">
              <a:lnSpc>
                <a:spcPct val="170000"/>
              </a:lnSpc>
              <a:buNone/>
            </a:pPr>
            <a:r>
              <a:rPr lang="fa-IR" dirty="0">
                <a:solidFill>
                  <a:schemeClr val="bg1"/>
                </a:solidFill>
                <a:latin typeface="Times New Roman"/>
                <a:ea typeface="Calibri"/>
                <a:cs typeface="2  Titr" pitchFamily="2" charset="-78"/>
              </a:rPr>
              <a:t>تعیین میزان مناسب و سطح مطلوب موجودی مواد، پول ،کالاهای ساخته شده یا تعداد کارمندان یک اداره در بسیاری از سازمان ها مسئله مهمی است برای مثال هزینه نگهداری کالاها در انبار ها بسیار بالاست. ولی با در اختیار داشتن اطلاعاتی درباره موجودی کالا می توان به موقع کمبودها را رفع نمود. با خرید انبوه از تخفیف های قابل ملاحظه ای استفاده کرد، تغییر در سطوح تولید را از بین برد و هزینه های راه اندازی و سفارش کالا را کاهش داد.</a:t>
            </a:r>
            <a:endParaRPr lang="en-US" dirty="0">
              <a:solidFill>
                <a:schemeClr val="bg1"/>
              </a:solidFill>
              <a:latin typeface="Times New Roman"/>
              <a:ea typeface="Calibri"/>
              <a:cs typeface="2  Titr" pitchFamily="2" charset="-78"/>
            </a:endParaRPr>
          </a:p>
          <a:p>
            <a:pPr marL="548005" indent="0" algn="just">
              <a:lnSpc>
                <a:spcPct val="170000"/>
              </a:lnSpc>
              <a:buNone/>
            </a:pPr>
            <a:r>
              <a:rPr lang="fa-IR" dirty="0">
                <a:solidFill>
                  <a:srgbClr val="FF0000"/>
                </a:solidFill>
                <a:latin typeface="Times New Roman"/>
                <a:ea typeface="Calibri"/>
                <a:cs typeface="2  Titr" pitchFamily="2" charset="-78"/>
              </a:rPr>
              <a:t>مسائل خط انتظار  </a:t>
            </a:r>
            <a:r>
              <a:rPr lang="fa-IR" dirty="0" smtClean="0">
                <a:solidFill>
                  <a:srgbClr val="FF0000"/>
                </a:solidFill>
                <a:latin typeface="Times New Roman"/>
                <a:ea typeface="Calibri"/>
                <a:cs typeface="2  Titr" pitchFamily="2" charset="-78"/>
              </a:rPr>
              <a:t>:</a:t>
            </a:r>
            <a:endParaRPr lang="en-US" dirty="0">
              <a:solidFill>
                <a:srgbClr val="FF0000"/>
              </a:solidFill>
              <a:latin typeface="Times New Roman"/>
              <a:ea typeface="Calibri"/>
              <a:cs typeface="2  Titr" pitchFamily="2" charset="-78"/>
            </a:endParaRPr>
          </a:p>
          <a:p>
            <a:pPr marL="548005" indent="0" algn="just">
              <a:lnSpc>
                <a:spcPct val="170000"/>
              </a:lnSpc>
              <a:buNone/>
            </a:pPr>
            <a:r>
              <a:rPr lang="fa-IR" dirty="0">
                <a:solidFill>
                  <a:schemeClr val="bg1"/>
                </a:solidFill>
                <a:latin typeface="Times New Roman"/>
                <a:ea typeface="Calibri"/>
                <a:cs typeface="2  Titr" pitchFamily="2" charset="-78"/>
              </a:rPr>
              <a:t>خط انتظار یا صف ، در نوبت ماندن افراد یا اشیاء برای استفاده از ماشین آلات یا تجهیزات است. هرچه تجهیزات بیشتری در اختیار باشد انجام عملیات ، بیشتر هزینه بر خواهد بود، پس باید زمان انتظار یا ارائه خدمات ، کوتاه تر شده یا از بین برود.</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AACFCB9A-AFE7-44C2-8243-ADE4A154CF79}" type="datetime8">
              <a:rPr lang="fa-IR" smtClean="0"/>
              <a:t>20/مارس/1</a:t>
            </a:fld>
            <a:endParaRPr lang="fa-IR"/>
          </a:p>
        </p:txBody>
      </p:sp>
    </p:spTree>
    <p:extLst>
      <p:ext uri="{BB962C8B-B14F-4D97-AF65-F5344CB8AC3E}">
        <p14:creationId xmlns:p14="http://schemas.microsoft.com/office/powerpoint/2010/main" val="3113828471"/>
      </p:ext>
    </p:extLst>
  </p:cSld>
  <p:clrMapOvr>
    <a:masterClrMapping/>
  </p:clrMapOvr>
  <p:transition spd="slow" advClick="0">
    <p:cover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507288" cy="6264696"/>
          </a:xfrm>
        </p:spPr>
        <p:txBody>
          <a:bodyPr>
            <a:normAutofit fontScale="77500" lnSpcReduction="20000"/>
          </a:bodyPr>
          <a:lstStyle/>
          <a:p>
            <a:pPr marL="548005" indent="0" algn="just">
              <a:lnSpc>
                <a:spcPct val="150000"/>
              </a:lnSpc>
              <a:buNone/>
            </a:pPr>
            <a:r>
              <a:rPr lang="fa-IR" b="1" dirty="0">
                <a:solidFill>
                  <a:srgbClr val="FF0000"/>
                </a:solidFill>
                <a:latin typeface="Times New Roman"/>
                <a:ea typeface="Calibri"/>
                <a:cs typeface="2  Titr" pitchFamily="2" charset="-78"/>
              </a:rPr>
              <a:t>تعریف پژوهش عملیاتی </a:t>
            </a:r>
            <a:r>
              <a:rPr lang="fa-IR" b="1" dirty="0" smtClean="0">
                <a:solidFill>
                  <a:srgbClr val="FF0000"/>
                </a:solidFill>
                <a:latin typeface="Times New Roman"/>
                <a:ea typeface="Calibri"/>
                <a:cs typeface="2  Titr" pitchFamily="2" charset="-78"/>
              </a:rPr>
              <a:t>:</a:t>
            </a:r>
            <a:endParaRPr lang="en-US" dirty="0">
              <a:solidFill>
                <a:srgbClr val="FF00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پژوهش عملیاتی یا علم </a:t>
            </a:r>
            <a:r>
              <a:rPr lang="fa-IR" b="1" dirty="0" smtClean="0">
                <a:solidFill>
                  <a:schemeClr val="bg1"/>
                </a:solidFill>
                <a:latin typeface="Times New Roman"/>
                <a:ea typeface="Calibri"/>
                <a:cs typeface="2  Titr" pitchFamily="2" charset="-78"/>
              </a:rPr>
              <a:t>مدیریت با </a:t>
            </a:r>
            <a:r>
              <a:rPr lang="fa-IR" b="1" dirty="0">
                <a:solidFill>
                  <a:schemeClr val="bg1"/>
                </a:solidFill>
                <a:latin typeface="Times New Roman"/>
                <a:ea typeface="Calibri"/>
                <a:cs typeface="2  Titr" pitchFamily="2" charset="-78"/>
              </a:rPr>
              <a:t>«علم تصمیم» و کاربرد آن در ارتباط است. علم مدیریت را می­توان به عنوان شاخه­ای از حوزۀ مدیریت قلمداد کرد که رویۀ عقلایی، منطقی، سیستماتیک و علمی را در تحلیل فرایند مدیریت و مسائل مدیریتی بکار می گیرد. در پژوهش عملیاتی، مسائل بصورت سیستمی بررسی می شوند و در عمل برای عالمان مدیریت، مدل هایی را که نتایج فعالیت های مختلف در مسیرهای گوناگون است نمایان می سازند و عناصر شانس، ریسک و عدم اطمینان را برای کمک به مدیران برای گرفتن تصمیمات منطقی و انتخاب خط مش بهینه به هم در می آمیزند.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علم مدیریت شامل مجموعه ای از دانش ها و رویه­ای برای تجزیه و تحلیل مسائل مدیریت و رفع مشکلات مدیریتی است.</a:t>
            </a:r>
            <a:endParaRPr lang="en-US" dirty="0">
              <a:solidFill>
                <a:schemeClr val="bg1"/>
              </a:solidFill>
              <a:latin typeface="Times New Roman"/>
              <a:ea typeface="Calibri"/>
              <a:cs typeface="2  Titr" pitchFamily="2" charset="-78"/>
            </a:endParaRPr>
          </a:p>
          <a:p>
            <a:pPr marL="137160" indent="0">
              <a:lnSpc>
                <a:spcPct val="150000"/>
              </a:lnSpc>
              <a:buNone/>
            </a:pPr>
            <a:r>
              <a:rPr lang="fa-IR" b="1" dirty="0">
                <a:solidFill>
                  <a:schemeClr val="bg1"/>
                </a:solidFill>
                <a:latin typeface="Calibri"/>
                <a:ea typeface="Calibri"/>
                <a:cs typeface="2  Titr" pitchFamily="2" charset="-78"/>
              </a:rPr>
              <a:t>تحقیق در عملیاتی تقریباً به تناسب کاربران متفاوت آن دارای تعاریف متعددی است. </a:t>
            </a: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C4731F30-0DCC-497C-8D12-7CEA117540D4}" type="datetime8">
              <a:rPr lang="fa-IR" smtClean="0"/>
              <a:t>20/مارس/1</a:t>
            </a:fld>
            <a:endParaRPr lang="fa-IR"/>
          </a:p>
        </p:txBody>
      </p:sp>
    </p:spTree>
    <p:extLst>
      <p:ext uri="{BB962C8B-B14F-4D97-AF65-F5344CB8AC3E}">
        <p14:creationId xmlns:p14="http://schemas.microsoft.com/office/powerpoint/2010/main" val="3607561043"/>
      </p:ext>
    </p:extLst>
  </p:cSld>
  <p:clrMapOvr>
    <a:masterClrMapping/>
  </p:clrMapOvr>
  <p:transition spd="slow" advClick="0">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6192728"/>
          </a:xfrm>
        </p:spPr>
        <p:txBody>
          <a:bodyPr>
            <a:normAutofit fontScale="85000" lnSpcReduction="10000"/>
          </a:bodyPr>
          <a:lstStyle/>
          <a:p>
            <a:pPr marL="548005" indent="0" algn="just">
              <a:lnSpc>
                <a:spcPct val="150000"/>
              </a:lnSpc>
              <a:buNone/>
            </a:pPr>
            <a:r>
              <a:rPr lang="fa-IR" b="1" dirty="0">
                <a:solidFill>
                  <a:schemeClr val="bg1"/>
                </a:solidFill>
                <a:latin typeface="Times New Roman"/>
                <a:ea typeface="Calibri"/>
                <a:cs typeface="2  Titr" pitchFamily="2" charset="-78"/>
              </a:rPr>
              <a:t>این علم با توصیه به نوع کاربرد آن در سازمان ها توسط افراد مختلف تعریف شده است که مهمترین تعاریف از </a:t>
            </a:r>
            <a:r>
              <a:rPr lang="en-US" b="1" dirty="0">
                <a:solidFill>
                  <a:schemeClr val="bg1"/>
                </a:solidFill>
                <a:latin typeface="Times New Roman"/>
                <a:ea typeface="Calibri"/>
                <a:cs typeface="2  Titr" pitchFamily="2" charset="-78"/>
              </a:rPr>
              <a:t>OR</a:t>
            </a:r>
            <a:r>
              <a:rPr lang="en-US" b="1" dirty="0">
                <a:solidFill>
                  <a:schemeClr val="bg1"/>
                </a:solidFill>
                <a:latin typeface="B Nazanin"/>
                <a:ea typeface="Calibri"/>
                <a:cs typeface="2  Titr" pitchFamily="2" charset="-78"/>
              </a:rPr>
              <a:t> </a:t>
            </a:r>
            <a:r>
              <a:rPr lang="fa-IR" b="1" dirty="0">
                <a:solidFill>
                  <a:schemeClr val="bg1"/>
                </a:solidFill>
                <a:latin typeface="B Nazanin"/>
                <a:ea typeface="Calibri"/>
                <a:cs typeface="2  Titr" pitchFamily="2" charset="-78"/>
              </a:rPr>
              <a:t>(</a:t>
            </a:r>
            <a:r>
              <a:rPr lang="en-US" b="1" dirty="0">
                <a:solidFill>
                  <a:schemeClr val="bg1"/>
                </a:solidFill>
                <a:latin typeface="Times New Roman"/>
                <a:ea typeface="Calibri"/>
                <a:cs typeface="2  Titr" pitchFamily="2" charset="-78"/>
              </a:rPr>
              <a:t>Operations Research</a:t>
            </a:r>
            <a:r>
              <a:rPr lang="fa-IR" b="1" dirty="0">
                <a:solidFill>
                  <a:schemeClr val="bg1"/>
                </a:solidFill>
                <a:latin typeface="Times New Roman"/>
                <a:ea typeface="Calibri"/>
                <a:cs typeface="2  Titr" pitchFamily="2" charset="-78"/>
              </a:rPr>
              <a:t>)به شرح زیر است. </a:t>
            </a:r>
            <a:endParaRPr lang="en-US" b="1" dirty="0">
              <a:solidFill>
                <a:schemeClr val="bg1"/>
              </a:solidFill>
              <a:latin typeface="Times New Roman"/>
              <a:ea typeface="Calibri"/>
              <a:cs typeface="2  Titr" pitchFamily="2" charset="-78"/>
            </a:endParaRPr>
          </a:p>
          <a:p>
            <a:pPr marL="0" lvl="0" indent="0" algn="just">
              <a:lnSpc>
                <a:spcPct val="150000"/>
              </a:lnSpc>
              <a:buNone/>
            </a:pPr>
            <a:r>
              <a:rPr lang="fa-IR" b="1" dirty="0">
                <a:solidFill>
                  <a:schemeClr val="bg1"/>
                </a:solidFill>
                <a:latin typeface="Times New Roman"/>
                <a:ea typeface="Calibri"/>
                <a:cs typeface="2  Titr" pitchFamily="2" charset="-78"/>
              </a:rPr>
              <a:t>تحقیق در عملیات به مجموعه­ای از روش­های علمی و فنونی گفته می شود که جهت شناخت مسائل درون سیستم بکار می­روند و در صدد جواب بهینه برای مسائل هستند.</a:t>
            </a:r>
            <a:endParaRPr lang="en-US" b="1" dirty="0">
              <a:solidFill>
                <a:schemeClr val="bg1"/>
              </a:solidFill>
              <a:latin typeface="Times New Roman"/>
              <a:ea typeface="Calibri"/>
              <a:cs typeface="2  Titr" pitchFamily="2" charset="-78"/>
            </a:endParaRPr>
          </a:p>
          <a:p>
            <a:pPr marL="0" lvl="0" indent="0" algn="just">
              <a:lnSpc>
                <a:spcPct val="150000"/>
              </a:lnSpc>
              <a:buNone/>
            </a:pPr>
            <a:r>
              <a:rPr lang="fa-IR" b="1" dirty="0">
                <a:solidFill>
                  <a:schemeClr val="bg1"/>
                </a:solidFill>
                <a:latin typeface="Times New Roman"/>
                <a:ea typeface="Calibri"/>
                <a:cs typeface="2  Titr" pitchFamily="2" charset="-78"/>
              </a:rPr>
              <a:t>تحقیق در عملیات عبارتست از کاربرد روش­های علمی برای مطالعه و بررسی فعالیت­ها و عملیات پیچیده در سازمان­های </a:t>
            </a:r>
            <a:r>
              <a:rPr lang="fa-IR" b="1" dirty="0" smtClean="0">
                <a:solidFill>
                  <a:schemeClr val="bg1"/>
                </a:solidFill>
                <a:latin typeface="Times New Roman"/>
                <a:ea typeface="Calibri"/>
                <a:cs typeface="2  Titr" pitchFamily="2" charset="-78"/>
              </a:rPr>
              <a:t>بزرگ.</a:t>
            </a:r>
          </a:p>
          <a:p>
            <a:pPr marL="0" lvl="0" indent="0" algn="just">
              <a:lnSpc>
                <a:spcPct val="150000"/>
              </a:lnSpc>
              <a:buNone/>
            </a:pPr>
            <a:r>
              <a:rPr lang="fa-IR" b="1" dirty="0" smtClean="0">
                <a:solidFill>
                  <a:schemeClr val="bg1"/>
                </a:solidFill>
                <a:latin typeface="Times New Roman"/>
                <a:ea typeface="Calibri"/>
                <a:cs typeface="2  Titr" pitchFamily="2" charset="-78"/>
              </a:rPr>
              <a:t>شاید </a:t>
            </a:r>
            <a:r>
              <a:rPr lang="fa-IR" b="1" dirty="0">
                <a:solidFill>
                  <a:schemeClr val="bg1"/>
                </a:solidFill>
                <a:latin typeface="Times New Roman"/>
                <a:ea typeface="Calibri"/>
                <a:cs typeface="2  Titr" pitchFamily="2" charset="-78"/>
              </a:rPr>
              <a:t>بتوان مهمترین تعریف از تحقیق در عملیات را بصورت زیر بیان کرد :</a:t>
            </a:r>
            <a:endParaRPr lang="en-US" b="1"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 </a:t>
            </a:r>
            <a:r>
              <a:rPr lang="fa-IR" b="1" i="1" dirty="0">
                <a:solidFill>
                  <a:srgbClr val="FFC000"/>
                </a:solidFill>
                <a:latin typeface="Times New Roman"/>
                <a:ea typeface="Calibri"/>
                <a:cs typeface="2  Titr" pitchFamily="2" charset="-78"/>
              </a:rPr>
              <a:t>" کاربرد روش علمی برای تحلیل و حل مسائل و تصمیمات مدیریتی ". </a:t>
            </a:r>
            <a:endParaRPr lang="en-US" b="1" dirty="0">
              <a:solidFill>
                <a:srgbClr val="FFC000"/>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082C0A38-59A3-4050-8056-62B3803F995C}" type="datetime8">
              <a:rPr lang="fa-IR" smtClean="0"/>
              <a:t>20/مارس/1</a:t>
            </a:fld>
            <a:endParaRPr lang="fa-IR"/>
          </a:p>
        </p:txBody>
      </p:sp>
    </p:spTree>
    <p:extLst>
      <p:ext uri="{BB962C8B-B14F-4D97-AF65-F5344CB8AC3E}">
        <p14:creationId xmlns:p14="http://schemas.microsoft.com/office/powerpoint/2010/main" val="763501134"/>
      </p:ext>
    </p:extLst>
  </p:cSld>
  <p:clrMapOvr>
    <a:masterClrMapping/>
  </p:clrMapOvr>
  <p:transition spd="slow" advClick="0">
    <p:cover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6408712"/>
          </a:xfrm>
        </p:spPr>
        <p:txBody>
          <a:bodyPr>
            <a:normAutofit fontScale="77500" lnSpcReduction="20000"/>
          </a:bodyPr>
          <a:lstStyle/>
          <a:p>
            <a:pPr marL="548005" indent="0" algn="just">
              <a:lnSpc>
                <a:spcPct val="170000"/>
              </a:lnSpc>
              <a:buNone/>
            </a:pPr>
            <a:r>
              <a:rPr lang="fa-IR" dirty="0">
                <a:solidFill>
                  <a:srgbClr val="FFFF00"/>
                </a:solidFill>
                <a:latin typeface="Times New Roman"/>
                <a:ea typeface="Calibri"/>
                <a:cs typeface="2  Titr" pitchFamily="2" charset="-78"/>
              </a:rPr>
              <a:t>بطور خلاصه می توان گفت :</a:t>
            </a:r>
            <a:endParaRPr lang="en-US" dirty="0">
              <a:solidFill>
                <a:srgbClr val="FFFF00"/>
              </a:solidFill>
              <a:latin typeface="Times New Roman"/>
              <a:ea typeface="Calibri"/>
              <a:cs typeface="2  Titr" pitchFamily="2" charset="-78"/>
            </a:endParaRPr>
          </a:p>
          <a:p>
            <a:pPr marL="548005" indent="0" algn="just">
              <a:lnSpc>
                <a:spcPct val="170000"/>
              </a:lnSpc>
              <a:buNone/>
            </a:pPr>
            <a:r>
              <a:rPr lang="fa-IR" dirty="0">
                <a:solidFill>
                  <a:schemeClr val="bg1"/>
                </a:solidFill>
                <a:latin typeface="Times New Roman"/>
                <a:ea typeface="Calibri"/>
                <a:cs typeface="2  Titr" pitchFamily="2" charset="-78"/>
              </a:rPr>
              <a:t>"پژوهش عملیاتی، عبارتست از کاربرد روش­ها، تکنیک­ها و ابزار علمی می­باشد که به مدیران در جهت استفاده مؤثرتر از منابع محدود سازمان نشان یاری می­رساند" بنابراین پژوهش عملیاتی را می­توان یکی از ابزارها و فنون تصمیم­گیری برشمرد که به مدیریت در هدایت بهتر منابع سازمانش (مواد، نیروی انسانی، ماشین­آلات، زمین، ساختمان و...) یاری می­رساند. </a:t>
            </a:r>
            <a:endParaRPr lang="en-US" dirty="0">
              <a:solidFill>
                <a:schemeClr val="bg1"/>
              </a:solidFill>
              <a:latin typeface="Times New Roman"/>
              <a:ea typeface="Calibri"/>
              <a:cs typeface="2  Titr" pitchFamily="2" charset="-78"/>
            </a:endParaRPr>
          </a:p>
          <a:p>
            <a:pPr marL="548005" indent="0" algn="just">
              <a:lnSpc>
                <a:spcPct val="170000"/>
              </a:lnSpc>
              <a:buNone/>
            </a:pPr>
            <a:r>
              <a:rPr lang="fa-IR" dirty="0">
                <a:solidFill>
                  <a:schemeClr val="bg1"/>
                </a:solidFill>
                <a:latin typeface="Times New Roman"/>
                <a:ea typeface="Calibri"/>
                <a:cs typeface="2  Titr" pitchFamily="2" charset="-78"/>
              </a:rPr>
              <a:t>پژوهش عملیاتی با جمع­آوری داده­ها آغاز می­شود. این داده­ها پس از پردازش به اطلاعاتی تبدیل می­شوند که برای تصمیم­گیری با ارزش هستند. تبدیل داده­ها به اطلاعات، قلب پژوهش عملیاتی است. البته در حل مسائل بایستی مدیران عوامل کیفی و کمی را نیز در نظر بگیرند با توجه به اهمیت عوامل کیفی در تصمیم گیری نقش پژوهش عملیاتی و تکنیک های کمی در تصمیم گیری می تواند متغیر باشد. </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5CF40FC1-BF10-4C7F-9B7D-EADD3EBEC224}" type="datetime8">
              <a:rPr lang="fa-IR" smtClean="0"/>
              <a:t>20/مارس/1</a:t>
            </a:fld>
            <a:endParaRPr lang="fa-IR"/>
          </a:p>
        </p:txBody>
      </p:sp>
    </p:spTree>
    <p:extLst>
      <p:ext uri="{BB962C8B-B14F-4D97-AF65-F5344CB8AC3E}">
        <p14:creationId xmlns:p14="http://schemas.microsoft.com/office/powerpoint/2010/main" val="1803719697"/>
      </p:ext>
    </p:extLst>
  </p:cSld>
  <p:clrMapOvr>
    <a:masterClrMapping/>
  </p:clrMapOvr>
  <p:transition spd="slow" advClick="0">
    <p:cover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6048712"/>
          </a:xfrm>
        </p:spPr>
        <p:txBody>
          <a:bodyPr>
            <a:normAutofit fontScale="92500"/>
          </a:bodyPr>
          <a:lstStyle/>
          <a:p>
            <a:pPr marL="548005" indent="0" algn="just">
              <a:lnSpc>
                <a:spcPct val="150000"/>
              </a:lnSpc>
              <a:buNone/>
            </a:pPr>
            <a:r>
              <a:rPr lang="fa-IR" b="1" dirty="0" smtClean="0">
                <a:solidFill>
                  <a:schemeClr val="bg1"/>
                </a:solidFill>
                <a:latin typeface="Times New Roman"/>
                <a:ea typeface="Calibri"/>
                <a:cs typeface="2  Titr" pitchFamily="2" charset="-78"/>
              </a:rPr>
              <a:t>چنان </a:t>
            </a:r>
            <a:r>
              <a:rPr lang="fa-IR" b="1" dirty="0">
                <a:solidFill>
                  <a:schemeClr val="bg1"/>
                </a:solidFill>
                <a:latin typeface="Times New Roman"/>
                <a:ea typeface="Calibri"/>
                <a:cs typeface="2  Titr" pitchFamily="2" charset="-78"/>
              </a:rPr>
              <a:t>چه می دانیم یک تصمیم نتیجه ی انتخاب یک گزینه ی بهتر از بین دو یا چند گزینه ی متفاوت است  که ما را جهت رسیدن به مقصود مان یاری می کند که این فرآیند را تصمیم گیری می نامند. در واقع باید اذعان کرد مدیریت چیزی جز "تصمیم گیری "در مراحل مختلف نیست. و برنامه ریزی برای یک سازمان نیز مجموعه ای از تصمیم گیری هاست از جمله اینکه چه کاری باید انجام شود؟چه وقت؟چگونه؟کجا؟و توسط چه کسی؟ و مهمترین کاربرد  تحقیق در عملیات نیز کمک به مدیر در جهت" برنامه ریزی صحیح و سیستماتیک در سازمان" است.</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442FE0C6-2AE5-44ED-B149-C38C77B14AC0}" type="datetime8">
              <a:rPr lang="fa-IR" smtClean="0"/>
              <a:t>20/مارس/1</a:t>
            </a:fld>
            <a:endParaRPr lang="fa-IR"/>
          </a:p>
        </p:txBody>
      </p:sp>
    </p:spTree>
    <p:extLst>
      <p:ext uri="{BB962C8B-B14F-4D97-AF65-F5344CB8AC3E}">
        <p14:creationId xmlns:p14="http://schemas.microsoft.com/office/powerpoint/2010/main" val="182327297"/>
      </p:ext>
    </p:extLst>
  </p:cSld>
  <p:clrMapOvr>
    <a:masterClrMapping/>
  </p:clrMapOvr>
  <p:transition spd="slow" advClick="0">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8285760-7B90-47C2-A937-DE47A4745963}" type="datetime8">
              <a:rPr lang="fa-IR" smtClean="0"/>
              <a:t>20/مارس/1</a:t>
            </a:fld>
            <a:endParaRPr lang="fa-IR"/>
          </a:p>
        </p:txBody>
      </p:sp>
      <p:sp>
        <p:nvSpPr>
          <p:cNvPr id="5" name="Rectangle 4"/>
          <p:cNvSpPr/>
          <p:nvPr/>
        </p:nvSpPr>
        <p:spPr>
          <a:xfrm>
            <a:off x="539552" y="2828836"/>
            <a:ext cx="7848872" cy="646331"/>
          </a:xfrm>
          <a:prstGeom prst="rect">
            <a:avLst/>
          </a:prstGeom>
        </p:spPr>
        <p:txBody>
          <a:bodyPr wrap="square">
            <a:spAutoFit/>
          </a:bodyPr>
          <a:lstStyle/>
          <a:p>
            <a:pPr lvl="0" algn="ctr"/>
            <a:r>
              <a:rPr lang="fa-IR" sz="3600" b="1" i="1" dirty="0">
                <a:solidFill>
                  <a:srgbClr val="FF0066"/>
                </a:solidFill>
                <a:effectLst>
                  <a:outerShdw blurRad="38100" dist="38100" dir="2700000" algn="tl">
                    <a:srgbClr val="000000">
                      <a:alpha val="43137"/>
                    </a:srgbClr>
                  </a:outerShdw>
                </a:effectLst>
                <a:latin typeface="Garamond"/>
                <a:cs typeface="2  Titr" pitchFamily="2" charset="-78"/>
              </a:rPr>
              <a:t>دانشکده فنی حرفه ای شهرستان محمودآباد</a:t>
            </a:r>
            <a:endParaRPr lang="fa-IR" sz="2400" dirty="0">
              <a:solidFill>
                <a:srgbClr val="FF0066"/>
              </a:solidFill>
              <a:latin typeface="Garamond"/>
              <a:cs typeface="2  Titr" pitchFamily="2" charset="-78"/>
            </a:endParaRPr>
          </a:p>
        </p:txBody>
      </p:sp>
    </p:spTree>
    <p:extLst>
      <p:ext uri="{BB962C8B-B14F-4D97-AF65-F5344CB8AC3E}">
        <p14:creationId xmlns:p14="http://schemas.microsoft.com/office/powerpoint/2010/main" val="2245892646"/>
      </p:ext>
    </p:extLst>
  </p:cSld>
  <p:clrMapOvr>
    <a:masterClrMapping/>
  </p:clrMapOvr>
  <mc:AlternateContent xmlns:mc="http://schemas.openxmlformats.org/markup-compatibility/2006" xmlns:p14="http://schemas.microsoft.com/office/powerpoint/2010/main">
    <mc:Choice Requires="p14">
      <p:transition p14:dur="10" advClick="0">
        <p:cover dir="r"/>
      </p:transition>
    </mc:Choice>
    <mc:Fallback xmlns="">
      <p:transition advClick="0">
        <p:cover dir="r"/>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507288" cy="6048712"/>
          </a:xfrm>
        </p:spPr>
        <p:txBody>
          <a:bodyPr>
            <a:normAutofit fontScale="85000" lnSpcReduction="10000"/>
          </a:bodyPr>
          <a:lstStyle/>
          <a:p>
            <a:pPr marL="548005" indent="0" algn="just">
              <a:lnSpc>
                <a:spcPct val="150000"/>
              </a:lnSpc>
              <a:buNone/>
            </a:pPr>
            <a:r>
              <a:rPr lang="fa-IR" b="1" dirty="0">
                <a:solidFill>
                  <a:srgbClr val="FF0000"/>
                </a:solidFill>
                <a:latin typeface="Times New Roman"/>
                <a:ea typeface="Calibri"/>
                <a:cs typeface="2  Titr" pitchFamily="2" charset="-78"/>
              </a:rPr>
              <a:t>ویژگیهای تحقیق در </a:t>
            </a:r>
            <a:r>
              <a:rPr lang="fa-IR" b="1" dirty="0" smtClean="0">
                <a:solidFill>
                  <a:srgbClr val="FF0000"/>
                </a:solidFill>
                <a:latin typeface="Times New Roman"/>
                <a:ea typeface="Calibri"/>
                <a:cs typeface="2  Titr" pitchFamily="2" charset="-78"/>
              </a:rPr>
              <a:t>عملیات :</a:t>
            </a:r>
            <a:endParaRPr lang="en-US" dirty="0">
              <a:solidFill>
                <a:srgbClr val="FF00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 ازمهمترین ویژگی های تحقیق در عملیات می توان به موارد به زیر اشاره کرد:</a:t>
            </a:r>
            <a:endParaRPr lang="en-US" dirty="0">
              <a:solidFill>
                <a:schemeClr val="bg1"/>
              </a:solidFill>
              <a:latin typeface="Times New Roman"/>
              <a:ea typeface="Calibri"/>
              <a:cs typeface="2  Titr" pitchFamily="2" charset="-78"/>
            </a:endParaRPr>
          </a:p>
          <a:p>
            <a:pPr indent="0" algn="just">
              <a:lnSpc>
                <a:spcPct val="150000"/>
              </a:lnSpc>
              <a:buNone/>
            </a:pPr>
            <a:r>
              <a:rPr lang="fa-IR" b="1" dirty="0">
                <a:solidFill>
                  <a:schemeClr val="bg1"/>
                </a:solidFill>
                <a:latin typeface="Times New Roman"/>
                <a:ea typeface="Calibri"/>
                <a:cs typeface="2  Titr" pitchFamily="2" charset="-78"/>
              </a:rPr>
              <a:t>تمرکز اصلی و اولیه تحقیق در عملیات بر تصمیم گیری مدیران است.</a:t>
            </a:r>
            <a:endParaRPr lang="en-US" dirty="0">
              <a:solidFill>
                <a:schemeClr val="bg1"/>
              </a:solidFill>
              <a:latin typeface="Times New Roman"/>
              <a:ea typeface="Calibri"/>
              <a:cs typeface="2  Titr" pitchFamily="2" charset="-78"/>
            </a:endParaRPr>
          </a:p>
          <a:p>
            <a:pPr marL="514350" indent="-514350" algn="just">
              <a:lnSpc>
                <a:spcPct val="150000"/>
              </a:lnSpc>
              <a:buFont typeface="+mj-lt"/>
              <a:buAutoNum type="arabicParenR"/>
            </a:pPr>
            <a:r>
              <a:rPr lang="fa-IR" b="1" dirty="0">
                <a:solidFill>
                  <a:schemeClr val="bg1"/>
                </a:solidFill>
                <a:latin typeface="Times New Roman"/>
                <a:ea typeface="Calibri"/>
                <a:cs typeface="2  Titr" pitchFamily="2" charset="-78"/>
              </a:rPr>
              <a:t>بکارگیری روش های عملی در تحقیق در عملیات</a:t>
            </a:r>
            <a:endParaRPr lang="en-US" dirty="0">
              <a:solidFill>
                <a:schemeClr val="bg1"/>
              </a:solidFill>
              <a:latin typeface="Times New Roman"/>
              <a:ea typeface="Calibri"/>
              <a:cs typeface="2  Titr" pitchFamily="2" charset="-78"/>
            </a:endParaRPr>
          </a:p>
          <a:p>
            <a:pPr marL="514350" indent="-514350" algn="just">
              <a:lnSpc>
                <a:spcPct val="150000"/>
              </a:lnSpc>
              <a:buFont typeface="+mj-lt"/>
              <a:buAutoNum type="arabicParenR"/>
            </a:pPr>
            <a:r>
              <a:rPr lang="fa-IR" b="1" dirty="0">
                <a:solidFill>
                  <a:schemeClr val="bg1"/>
                </a:solidFill>
                <a:latin typeface="Times New Roman"/>
                <a:ea typeface="Calibri"/>
                <a:cs typeface="2  Titr" pitchFamily="2" charset="-78"/>
              </a:rPr>
              <a:t>در تحقیق در عملیات مسائل و تصمیمات با نگاه سیستمی بررسی می شوند.</a:t>
            </a:r>
            <a:endParaRPr lang="en-US" dirty="0">
              <a:solidFill>
                <a:schemeClr val="bg1"/>
              </a:solidFill>
              <a:latin typeface="Times New Roman"/>
              <a:ea typeface="Calibri"/>
              <a:cs typeface="2  Titr" pitchFamily="2" charset="-78"/>
            </a:endParaRPr>
          </a:p>
          <a:p>
            <a:pPr marL="514350" indent="-514350" algn="just">
              <a:lnSpc>
                <a:spcPct val="150000"/>
              </a:lnSpc>
              <a:buFont typeface="+mj-lt"/>
              <a:buAutoNum type="arabicParenR"/>
            </a:pPr>
            <a:r>
              <a:rPr lang="fa-IR" b="1" dirty="0">
                <a:solidFill>
                  <a:schemeClr val="bg1"/>
                </a:solidFill>
                <a:latin typeface="Times New Roman"/>
                <a:ea typeface="Calibri"/>
                <a:cs typeface="2  Titr" pitchFamily="2" charset="-78"/>
              </a:rPr>
              <a:t>رشته تحقیق در عملیات یک رشته از ترکیب چندین رشته مستقل است. به عبارت دیگر تحقیق در عملیات یک " </a:t>
            </a:r>
            <a:r>
              <a:rPr lang="fa-IR" b="1" i="1" dirty="0">
                <a:solidFill>
                  <a:schemeClr val="bg1"/>
                </a:solidFill>
                <a:latin typeface="Times New Roman"/>
                <a:ea typeface="Calibri"/>
                <a:cs typeface="2  Titr" pitchFamily="2" charset="-78"/>
              </a:rPr>
              <a:t>دانش بین رشته ای</a:t>
            </a:r>
            <a:r>
              <a:rPr lang="fa-IR" b="1" dirty="0">
                <a:solidFill>
                  <a:schemeClr val="bg1"/>
                </a:solidFill>
                <a:latin typeface="Times New Roman"/>
                <a:ea typeface="Calibri"/>
                <a:cs typeface="2  Titr" pitchFamily="2" charset="-78"/>
              </a:rPr>
              <a:t>" است. </a:t>
            </a:r>
            <a:endParaRPr lang="en-US" dirty="0">
              <a:solidFill>
                <a:schemeClr val="bg1"/>
              </a:solidFill>
              <a:latin typeface="Times New Roman"/>
              <a:ea typeface="Calibri"/>
              <a:cs typeface="2  Titr" pitchFamily="2" charset="-78"/>
            </a:endParaRPr>
          </a:p>
          <a:p>
            <a:pPr marL="514350" indent="-514350" algn="just">
              <a:lnSpc>
                <a:spcPct val="150000"/>
              </a:lnSpc>
              <a:buFont typeface="+mj-lt"/>
              <a:buAutoNum type="arabicParenR"/>
            </a:pPr>
            <a:r>
              <a:rPr lang="fa-IR" b="1" dirty="0">
                <a:solidFill>
                  <a:schemeClr val="bg1"/>
                </a:solidFill>
                <a:latin typeface="Times New Roman"/>
                <a:ea typeface="Calibri"/>
                <a:cs typeface="2  Titr" pitchFamily="2" charset="-78"/>
              </a:rPr>
              <a:t>در تحقیق در عملیات  از مدل های ریاضی استفاده می شود.</a:t>
            </a:r>
            <a:endParaRPr lang="en-US" dirty="0">
              <a:solidFill>
                <a:schemeClr val="bg1"/>
              </a:solidFill>
              <a:latin typeface="Times New Roman"/>
              <a:ea typeface="Calibri"/>
              <a:cs typeface="2  Titr" pitchFamily="2" charset="-78"/>
            </a:endParaRPr>
          </a:p>
          <a:p>
            <a:pPr marL="514350" indent="-514350" algn="just">
              <a:lnSpc>
                <a:spcPct val="150000"/>
              </a:lnSpc>
              <a:buFont typeface="+mj-lt"/>
              <a:buAutoNum type="arabicParenR"/>
            </a:pPr>
            <a:r>
              <a:rPr lang="fa-IR" b="1" dirty="0">
                <a:solidFill>
                  <a:schemeClr val="bg1"/>
                </a:solidFill>
                <a:latin typeface="Times New Roman"/>
                <a:ea typeface="Calibri"/>
                <a:cs typeface="2  Titr" pitchFamily="2" charset="-78"/>
              </a:rPr>
              <a:t>در تحقیق در عملیات از رایانه به وفور استفاده می شود.</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B998E430-1649-4A37-A3DF-75F28C70A8F1}" type="datetime8">
              <a:rPr lang="fa-IR" smtClean="0"/>
              <a:t>20/مارس/1</a:t>
            </a:fld>
            <a:endParaRPr lang="fa-IR"/>
          </a:p>
        </p:txBody>
      </p:sp>
    </p:spTree>
    <p:extLst>
      <p:ext uri="{BB962C8B-B14F-4D97-AF65-F5344CB8AC3E}">
        <p14:creationId xmlns:p14="http://schemas.microsoft.com/office/powerpoint/2010/main" val="4136577124"/>
      </p:ext>
    </p:extLst>
  </p:cSld>
  <p:clrMapOvr>
    <a:masterClrMapping/>
  </p:clrMapOvr>
  <p:transition spd="slow" advClick="0">
    <p:cover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120720"/>
          </a:xfrm>
        </p:spPr>
        <p:txBody>
          <a:bodyPr>
            <a:noAutofit/>
          </a:bodyPr>
          <a:lstStyle/>
          <a:p>
            <a:pPr marL="548005" indent="0" algn="just">
              <a:lnSpc>
                <a:spcPct val="170000"/>
              </a:lnSpc>
              <a:buNone/>
            </a:pPr>
            <a:r>
              <a:rPr lang="fa-IR" sz="2000" b="1" dirty="0">
                <a:solidFill>
                  <a:schemeClr val="bg1"/>
                </a:solidFill>
                <a:latin typeface="Times New Roman"/>
                <a:ea typeface="Calibri"/>
                <a:cs typeface="2  Titr" pitchFamily="2" charset="-78"/>
              </a:rPr>
              <a:t>حال به تشریح هریک از این ویژگی ها پرداخته می </a:t>
            </a:r>
            <a:r>
              <a:rPr lang="fa-IR" sz="2000" b="1" dirty="0" smtClean="0">
                <a:solidFill>
                  <a:schemeClr val="bg1"/>
                </a:solidFill>
                <a:latin typeface="Times New Roman"/>
                <a:ea typeface="Calibri"/>
                <a:cs typeface="2  Titr" pitchFamily="2" charset="-78"/>
              </a:rPr>
              <a:t>شود:</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b="1" dirty="0">
                <a:latin typeface="Times New Roman"/>
                <a:ea typeface="Calibri"/>
                <a:cs typeface="2  Titr" pitchFamily="2" charset="-78"/>
              </a:rPr>
              <a:t>1) </a:t>
            </a:r>
            <a:r>
              <a:rPr lang="fa-IR" sz="2000" b="1" dirty="0">
                <a:solidFill>
                  <a:srgbClr val="FF0000"/>
                </a:solidFill>
                <a:latin typeface="Times New Roman"/>
                <a:ea typeface="Calibri"/>
                <a:cs typeface="2  Titr" pitchFamily="2" charset="-78"/>
              </a:rPr>
              <a:t>بکارگیری روش های علمی در تحقیق در عملیات</a:t>
            </a:r>
            <a:endParaRPr lang="en-US" sz="2000" dirty="0">
              <a:solidFill>
                <a:srgbClr val="FF0000"/>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تصمیم­گیری فرآیند انتخاب یک گزینه بهتر از بین چند گزینه است. مهمترین وظیفه مدیران تصمیم­گیری برای حل مشکل یا مساله است، تصمیم­گیری در قالب یک فرآیند مرحله­ای و منظم صورت می­پذیرد.</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در تحقیق در عملیات امر تصمیم­گیری و بررسی مسائل در قالب یک فرآیند سیستماتیک مورد توجه قرار می­گیرد این فرآیند دارای مراحل زیر است: </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 تعریف مساله </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 شناخت راه حل های ممکن = فرموله کردن فرضیه </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 ارزیابی راه حل های ممکن = آزمون فرضیه </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 انتخاب یک راه حل = کسب نتایج </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 </a:t>
            </a:r>
            <a:endParaRPr lang="en-US" sz="2000"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8FBAA778-C91D-41A3-A294-3B819BD72164}" type="datetime8">
              <a:rPr lang="fa-IR" smtClean="0"/>
              <a:t>20/مارس/1</a:t>
            </a:fld>
            <a:endParaRPr lang="fa-IR"/>
          </a:p>
        </p:txBody>
      </p:sp>
    </p:spTree>
    <p:extLst>
      <p:ext uri="{BB962C8B-B14F-4D97-AF65-F5344CB8AC3E}">
        <p14:creationId xmlns:p14="http://schemas.microsoft.com/office/powerpoint/2010/main" val="1251827001"/>
      </p:ext>
    </p:extLst>
  </p:cSld>
  <p:clrMapOvr>
    <a:masterClrMapping/>
  </p:clrMapOvr>
  <p:transition spd="slow" advClick="0">
    <p:cover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435280" cy="6120720"/>
          </a:xfrm>
        </p:spPr>
        <p:txBody>
          <a:bodyPr>
            <a:normAutofit fontScale="85000" lnSpcReduction="10000"/>
          </a:bodyPr>
          <a:lstStyle/>
          <a:p>
            <a:pPr marL="548005" indent="0">
              <a:lnSpc>
                <a:spcPct val="150000"/>
              </a:lnSpc>
              <a:buNone/>
            </a:pPr>
            <a:r>
              <a:rPr lang="fa-IR" b="1" dirty="0" smtClean="0">
                <a:latin typeface="Times New Roman"/>
                <a:ea typeface="Calibri"/>
                <a:cs typeface="2  Titr" pitchFamily="2" charset="-78"/>
              </a:rPr>
              <a:t>2)</a:t>
            </a:r>
            <a:r>
              <a:rPr lang="fa-IR" dirty="0" smtClean="0">
                <a:latin typeface="Times New Roman"/>
                <a:ea typeface="Calibri"/>
                <a:cs typeface="2  Titr" pitchFamily="2" charset="-78"/>
              </a:rPr>
              <a:t> </a:t>
            </a:r>
            <a:r>
              <a:rPr lang="fa-IR" b="1" dirty="0" smtClean="0">
                <a:solidFill>
                  <a:srgbClr val="FF0000"/>
                </a:solidFill>
                <a:latin typeface="Times New Roman"/>
                <a:ea typeface="Calibri"/>
                <a:cs typeface="2  Titr" pitchFamily="2" charset="-78"/>
              </a:rPr>
              <a:t>رویکرد </a:t>
            </a:r>
            <a:r>
              <a:rPr lang="fa-IR" b="1" dirty="0">
                <a:solidFill>
                  <a:srgbClr val="FF0000"/>
                </a:solidFill>
                <a:latin typeface="Times New Roman"/>
                <a:ea typeface="Calibri"/>
                <a:cs typeface="2  Titr" pitchFamily="2" charset="-78"/>
              </a:rPr>
              <a:t>سیستمی </a:t>
            </a:r>
            <a:r>
              <a:rPr lang="fa-IR" b="1" dirty="0" smtClean="0">
                <a:solidFill>
                  <a:srgbClr val="FF0000"/>
                </a:solidFill>
                <a:latin typeface="Times New Roman"/>
                <a:ea typeface="Calibri"/>
                <a:cs typeface="2  Titr" pitchFamily="2" charset="-78"/>
              </a:rPr>
              <a:t>:</a:t>
            </a:r>
          </a:p>
          <a:p>
            <a:pPr marL="548005" indent="0" algn="just">
              <a:lnSpc>
                <a:spcPct val="150000"/>
              </a:lnSpc>
              <a:buNone/>
            </a:pPr>
            <a:r>
              <a:rPr lang="fa-IR" b="1" dirty="0" smtClean="0">
                <a:solidFill>
                  <a:schemeClr val="bg1"/>
                </a:solidFill>
                <a:latin typeface="Times New Roman"/>
                <a:ea typeface="Calibri"/>
                <a:cs typeface="2  Titr" pitchFamily="2" charset="-78"/>
              </a:rPr>
              <a:t>ویژگی  </a:t>
            </a:r>
            <a:r>
              <a:rPr lang="fa-IR" b="1" dirty="0">
                <a:solidFill>
                  <a:schemeClr val="bg1"/>
                </a:solidFill>
                <a:latin typeface="Times New Roman"/>
                <a:ea typeface="Calibri"/>
                <a:cs typeface="2  Titr" pitchFamily="2" charset="-78"/>
              </a:rPr>
              <a:t>کوشش آگاهانه برای درک روابط متقابل بین بخش های مختلف سازمان و نقش آنها در پشتیبانی از  پژوهش عملیاتی عملکرد کل سازمان است.</a:t>
            </a:r>
            <a:endParaRPr lang="en-US" dirty="0">
              <a:solidFill>
                <a:schemeClr val="bg1"/>
              </a:solidFill>
              <a:latin typeface="Times New Roman"/>
              <a:ea typeface="Calibri"/>
              <a:cs typeface="2  Titr" pitchFamily="2" charset="-78"/>
            </a:endParaRPr>
          </a:p>
          <a:p>
            <a:pPr indent="0" algn="just">
              <a:lnSpc>
                <a:spcPct val="150000"/>
              </a:lnSpc>
              <a:buNone/>
            </a:pPr>
            <a:r>
              <a:rPr lang="fa-IR" b="1" dirty="0">
                <a:solidFill>
                  <a:schemeClr val="bg1"/>
                </a:solidFill>
                <a:latin typeface="Times New Roman"/>
                <a:ea typeface="Calibri"/>
                <a:cs typeface="2  Titr" pitchFamily="2" charset="-78"/>
              </a:rPr>
              <a:t>قبل از حل مسئله ای در هر حوزۀ وظیفه ای با هر سطح سازمانی، یا هر بخش خاص سازمان، مدیر باید درکی کامل از چگونگی واکنش کل سیستم در مقابل تغییر هر جزء از آن سیستم داشته باشد.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به طور خلاصه، رویکرد سیستمی مبتنی بر این اعتقاد است که قبل از اجرای هر عمل، باید اثر نهایی آنرا بر کل سیستم سنجید، علاوه بر آن، فرآیند تعریف و فرموله کردن مسئله در سطح پایین تر سازمان، تا آن جا که ممکن است، باید در محدوده اهداف تعیین شدۀ سطح بالاتر باشد.</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B8EBC890-B4C1-4F84-BD01-27FD53B30725}" type="datetime8">
              <a:rPr lang="fa-IR" smtClean="0"/>
              <a:t>20/مارس/1</a:t>
            </a:fld>
            <a:endParaRPr lang="fa-IR"/>
          </a:p>
        </p:txBody>
      </p:sp>
    </p:spTree>
    <p:extLst>
      <p:ext uri="{BB962C8B-B14F-4D97-AF65-F5344CB8AC3E}">
        <p14:creationId xmlns:p14="http://schemas.microsoft.com/office/powerpoint/2010/main" val="1565141349"/>
      </p:ext>
    </p:extLst>
  </p:cSld>
  <p:clrMapOvr>
    <a:masterClrMapping/>
  </p:clrMapOvr>
  <p:transition spd="slow" advClick="0">
    <p:cover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435280" cy="6192728"/>
          </a:xfrm>
        </p:spPr>
        <p:txBody>
          <a:bodyPr>
            <a:normAutofit fontScale="85000" lnSpcReduction="20000"/>
          </a:bodyPr>
          <a:lstStyle/>
          <a:p>
            <a:pPr marL="548005" indent="0" algn="just">
              <a:lnSpc>
                <a:spcPct val="150000"/>
              </a:lnSpc>
              <a:buNone/>
            </a:pPr>
            <a:r>
              <a:rPr lang="fa-IR" dirty="0">
                <a:latin typeface="Times New Roman"/>
                <a:ea typeface="Calibri"/>
                <a:cs typeface="2  Titr" pitchFamily="2" charset="-78"/>
              </a:rPr>
              <a:t>3) </a:t>
            </a:r>
            <a:r>
              <a:rPr lang="fa-IR" dirty="0">
                <a:solidFill>
                  <a:srgbClr val="FF0000"/>
                </a:solidFill>
                <a:latin typeface="Times New Roman"/>
                <a:ea typeface="Calibri"/>
                <a:cs typeface="2  Titr" pitchFamily="2" charset="-78"/>
              </a:rPr>
              <a:t>تحقیق در عملیات،یک دانش بین رشته ای </a:t>
            </a:r>
            <a:r>
              <a:rPr lang="fa-IR" dirty="0" smtClean="0">
                <a:solidFill>
                  <a:srgbClr val="FF0000"/>
                </a:solidFill>
                <a:latin typeface="Times New Roman"/>
                <a:ea typeface="Calibri"/>
                <a:cs typeface="2  Titr" pitchFamily="2" charset="-78"/>
              </a:rPr>
              <a:t>:</a:t>
            </a:r>
            <a:endParaRPr lang="en-US" dirty="0">
              <a:solidFill>
                <a:srgbClr val="FF0000"/>
              </a:solidFill>
              <a:latin typeface="Times New Roman"/>
              <a:ea typeface="Calibri"/>
              <a:cs typeface="2  Titr" pitchFamily="2" charset="-78"/>
            </a:endParaRPr>
          </a:p>
          <a:p>
            <a:pPr marL="548005" indent="0" algn="just">
              <a:lnSpc>
                <a:spcPct val="150000"/>
              </a:lnSpc>
              <a:buNone/>
            </a:pPr>
            <a:r>
              <a:rPr lang="fa-IR" dirty="0">
                <a:solidFill>
                  <a:schemeClr val="bg1"/>
                </a:solidFill>
                <a:latin typeface="Times New Roman"/>
                <a:ea typeface="Calibri"/>
                <a:cs typeface="2  Titr" pitchFamily="2" charset="-78"/>
              </a:rPr>
              <a:t>بسیاری از مسایل مدیریتی دارای جنبه های اقتصادی ، اجتماعی ،روانشناسی ، مهندسی ، ریاضی و … هستند و در بیشتر مواقع تنها با تشکیل یک گروه از افراد با تخصص های متفاوت است که می توان به راه حل های نو و پیشرفته برای مسایل مختلف سازمانها دست یافت.</a:t>
            </a:r>
            <a:endParaRPr lang="en-US" dirty="0">
              <a:solidFill>
                <a:schemeClr val="bg1"/>
              </a:solidFill>
              <a:latin typeface="Times New Roman"/>
              <a:ea typeface="Calibri"/>
              <a:cs typeface="2  Titr" pitchFamily="2" charset="-78"/>
            </a:endParaRPr>
          </a:p>
          <a:p>
            <a:pPr indent="0" algn="just">
              <a:lnSpc>
                <a:spcPct val="150000"/>
              </a:lnSpc>
              <a:buNone/>
            </a:pPr>
            <a:r>
              <a:rPr lang="fa-IR" dirty="0">
                <a:solidFill>
                  <a:schemeClr val="bg1"/>
                </a:solidFill>
                <a:latin typeface="Times New Roman"/>
                <a:ea typeface="Calibri"/>
                <a:cs typeface="2  Titr" pitchFamily="2" charset="-78"/>
              </a:rPr>
              <a:t>برآیند راه حل های مختلف و بررسیهای متعدد ، منجر به یک راه حل واقعی برای مساله خواهد شد. بر این اساس بسیاری از مسایل در تحقیق در عملیات توسط گروه های چند رشته ای و به طور متوسط سه نفره مورد بررسی  قرار می گیرند.</a:t>
            </a:r>
            <a:endParaRPr lang="en-US" dirty="0">
              <a:solidFill>
                <a:schemeClr val="bg1"/>
              </a:solidFill>
              <a:latin typeface="Times New Roman"/>
              <a:ea typeface="Calibri"/>
              <a:cs typeface="2  Titr" pitchFamily="2" charset="-78"/>
            </a:endParaRPr>
          </a:p>
          <a:p>
            <a:pPr indent="0" algn="just">
              <a:lnSpc>
                <a:spcPct val="150000"/>
              </a:lnSpc>
              <a:buNone/>
            </a:pPr>
            <a:r>
              <a:rPr lang="fa-IR" dirty="0">
                <a:solidFill>
                  <a:schemeClr val="bg1"/>
                </a:solidFill>
                <a:latin typeface="Times New Roman"/>
                <a:ea typeface="Calibri"/>
                <a:cs typeface="2  Titr" pitchFamily="2" charset="-78"/>
              </a:rPr>
              <a:t>در بسیاری از موارد که مساله از ابعاد ساده تری برخوردار است، می توان از یک فرد متخصص که دارای اطلاعات لازم از رشته های مورد نیاز باشد نیز استفاده کرد.</a:t>
            </a:r>
            <a:endParaRPr lang="en-US" dirty="0">
              <a:solidFill>
                <a:schemeClr val="bg1"/>
              </a:solidFill>
              <a:latin typeface="Times New Roman"/>
              <a:ea typeface="Calibri"/>
              <a:cs typeface="2  Titr" pitchFamily="2" charset="-78"/>
            </a:endParaRPr>
          </a:p>
          <a:p>
            <a:pPr algn="just"/>
            <a:endParaRPr lang="fa-IR" dirty="0"/>
          </a:p>
        </p:txBody>
      </p:sp>
      <p:sp>
        <p:nvSpPr>
          <p:cNvPr id="4" name="Date Placeholder 3"/>
          <p:cNvSpPr>
            <a:spLocks noGrp="1"/>
          </p:cNvSpPr>
          <p:nvPr>
            <p:ph type="dt" sz="half" idx="10"/>
          </p:nvPr>
        </p:nvSpPr>
        <p:spPr/>
        <p:txBody>
          <a:bodyPr/>
          <a:lstStyle/>
          <a:p>
            <a:fld id="{AEBAC75C-E888-4CDD-95EF-95303CE96328}" type="datetime8">
              <a:rPr lang="fa-IR" smtClean="0"/>
              <a:t>20/مارس/1</a:t>
            </a:fld>
            <a:endParaRPr lang="fa-IR"/>
          </a:p>
        </p:txBody>
      </p:sp>
    </p:spTree>
    <p:extLst>
      <p:ext uri="{BB962C8B-B14F-4D97-AF65-F5344CB8AC3E}">
        <p14:creationId xmlns:p14="http://schemas.microsoft.com/office/powerpoint/2010/main" val="1631311591"/>
      </p:ext>
    </p:extLst>
  </p:cSld>
  <p:clrMapOvr>
    <a:masterClrMapping/>
  </p:clrMapOvr>
  <p:transition spd="slow" advClick="0">
    <p:cover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120720"/>
          </a:xfrm>
        </p:spPr>
        <p:txBody>
          <a:bodyPr>
            <a:normAutofit fontScale="85000" lnSpcReduction="20000"/>
          </a:bodyPr>
          <a:lstStyle/>
          <a:p>
            <a:pPr marL="548005" indent="0" algn="just">
              <a:lnSpc>
                <a:spcPct val="150000"/>
              </a:lnSpc>
              <a:buNone/>
              <a:tabLst>
                <a:tab pos="1724025" algn="l"/>
                <a:tab pos="5760085" algn="r"/>
              </a:tabLst>
            </a:pPr>
            <a:r>
              <a:rPr lang="fa-IR" dirty="0">
                <a:latin typeface="Times New Roman"/>
                <a:ea typeface="Calibri"/>
                <a:cs typeface="2  Titr" pitchFamily="2" charset="-78"/>
              </a:rPr>
              <a:t>4) </a:t>
            </a:r>
            <a:r>
              <a:rPr lang="fa-IR" dirty="0" smtClean="0">
                <a:solidFill>
                  <a:srgbClr val="FF0000"/>
                </a:solidFill>
                <a:latin typeface="Times New Roman"/>
                <a:ea typeface="Calibri"/>
                <a:cs typeface="2  Titr" pitchFamily="2" charset="-78"/>
              </a:rPr>
              <a:t>در </a:t>
            </a:r>
            <a:r>
              <a:rPr lang="fa-IR" dirty="0">
                <a:solidFill>
                  <a:srgbClr val="FF0000"/>
                </a:solidFill>
                <a:latin typeface="Times New Roman"/>
                <a:ea typeface="Calibri"/>
                <a:cs typeface="2  Titr" pitchFamily="2" charset="-78"/>
              </a:rPr>
              <a:t>تحقیق در عملیات از مدل های ریاضی استفاده می شود </a:t>
            </a:r>
            <a:r>
              <a:rPr lang="fa-IR" dirty="0" smtClean="0">
                <a:solidFill>
                  <a:srgbClr val="FF0000"/>
                </a:solidFill>
                <a:latin typeface="Times New Roman"/>
                <a:ea typeface="Calibri"/>
                <a:cs typeface="2  Titr" pitchFamily="2" charset="-78"/>
              </a:rPr>
              <a:t>:</a:t>
            </a:r>
          </a:p>
          <a:p>
            <a:pPr marL="548005" indent="0" algn="just">
              <a:lnSpc>
                <a:spcPct val="150000"/>
              </a:lnSpc>
              <a:buNone/>
              <a:tabLst>
                <a:tab pos="1724025" algn="l"/>
                <a:tab pos="5760085" algn="r"/>
              </a:tabLst>
            </a:pPr>
            <a:r>
              <a:rPr lang="fa-IR" dirty="0" smtClean="0">
                <a:solidFill>
                  <a:schemeClr val="bg1"/>
                </a:solidFill>
                <a:latin typeface="Times New Roman"/>
                <a:ea typeface="Calibri"/>
                <a:cs typeface="2  Titr" pitchFamily="2" charset="-78"/>
              </a:rPr>
              <a:t> مدل </a:t>
            </a:r>
            <a:r>
              <a:rPr lang="fa-IR" dirty="0">
                <a:solidFill>
                  <a:schemeClr val="bg1"/>
                </a:solidFill>
                <a:latin typeface="Times New Roman"/>
                <a:ea typeface="Calibri"/>
                <a:cs typeface="2  Titr" pitchFamily="2" charset="-78"/>
              </a:rPr>
              <a:t>نمایشی خاص از یک واقعیت است، بر « خاص» تأکید می­کنیم زیرا مدیران بسته به علاقه و گرایش خود نسبت به مسائل ممکنست از مسائل مشابه درک متفاوتی داشته باشند.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dirty="0">
                <a:solidFill>
                  <a:schemeClr val="bg1"/>
                </a:solidFill>
                <a:latin typeface="Times New Roman"/>
                <a:ea typeface="Calibri"/>
                <a:cs typeface="2  Titr" pitchFamily="2" charset="-78"/>
              </a:rPr>
              <a:t>در جهان ما بسیاری از انواع مدل­ها با بسیاری از فعالیت­ها همراه شده­اند. مهندسان، مدل­های هواپیما و طراحان شهرسازی و مدل­های شهرها را می­سازند. طراحان لباس، مدل­های لباس را درست می­کنند و مدیران صحنه، مدل­های آنرا می­سازند. فیزیکدان­ها مدل هایی از جهان طبیعت، اقتصاددانان مدل هایی از اقتصاد عرضه می دارند و مدیران بازرگانی و طراحان شرکتها با مدل هایی که از محیط خودشان الهام می گیرند، پیوند می خورند. وجه مشترک مدل ها، علی رغم گوناگونی آن ها، ساده کردن «واقعیت» است. </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9B723BBD-5947-4F4B-A67E-2D54F42B89D1}" type="datetime8">
              <a:rPr lang="fa-IR" smtClean="0"/>
              <a:t>20/مارس/1</a:t>
            </a:fld>
            <a:endParaRPr lang="fa-IR"/>
          </a:p>
        </p:txBody>
      </p:sp>
    </p:spTree>
    <p:extLst>
      <p:ext uri="{BB962C8B-B14F-4D97-AF65-F5344CB8AC3E}">
        <p14:creationId xmlns:p14="http://schemas.microsoft.com/office/powerpoint/2010/main" val="4032938282"/>
      </p:ext>
    </p:extLst>
  </p:cSld>
  <p:clrMapOvr>
    <a:masterClrMapping/>
  </p:clrMapOvr>
  <p:transition spd="slow" advClick="0">
    <p:cover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048712"/>
          </a:xfrm>
        </p:spPr>
        <p:txBody>
          <a:bodyPr/>
          <a:lstStyle/>
          <a:p>
            <a:pPr indent="0" algn="just">
              <a:lnSpc>
                <a:spcPct val="150000"/>
              </a:lnSpc>
              <a:buNone/>
            </a:pPr>
            <a:r>
              <a:rPr lang="fa-IR" b="1" dirty="0" smtClean="0">
                <a:latin typeface="Times New Roman"/>
                <a:ea typeface="Calibri"/>
                <a:cs typeface="2  Titr" pitchFamily="2" charset="-78"/>
              </a:rPr>
              <a:t>5 ) </a:t>
            </a:r>
            <a:r>
              <a:rPr lang="fa-IR" b="1" dirty="0">
                <a:solidFill>
                  <a:srgbClr val="FF0000"/>
                </a:solidFill>
                <a:latin typeface="Times New Roman"/>
                <a:ea typeface="Calibri"/>
                <a:cs typeface="2  Titr" pitchFamily="2" charset="-78"/>
              </a:rPr>
              <a:t>استفاده از رایانه در تحقیق در عملیات </a:t>
            </a:r>
            <a:endParaRPr lang="en-US" dirty="0">
              <a:solidFill>
                <a:srgbClr val="FF00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پیشرفت رایانه منجر به تهیه نرم افزارهایی برای حل مساله پیچیده تحقیق در عملیات است، مسائل پیچیده ای که غالباً در تحقیق در عملیات به آنها سروکار داریم نیازمند انجام محاسبات فوق العاده زیادی هستند که اغلب اوقات انجام این عملیات به روش دستی امکان پذیر نیست، انواع نرم افزارهای مختلفی که برای تحقیق در عملیات ساخته شده است حل این گونه مسائل را بسیار ساده کرده است. </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135B0051-D599-41DC-9289-BDF9696F7584}" type="datetime8">
              <a:rPr lang="fa-IR" smtClean="0"/>
              <a:t>20/مارس/1</a:t>
            </a:fld>
            <a:endParaRPr lang="fa-IR"/>
          </a:p>
        </p:txBody>
      </p:sp>
    </p:spTree>
    <p:extLst>
      <p:ext uri="{BB962C8B-B14F-4D97-AF65-F5344CB8AC3E}">
        <p14:creationId xmlns:p14="http://schemas.microsoft.com/office/powerpoint/2010/main" val="453114985"/>
      </p:ext>
    </p:extLst>
  </p:cSld>
  <p:clrMapOvr>
    <a:masterClrMapping/>
  </p:clrMapOvr>
  <p:transition spd="slow" advClick="0">
    <p:cover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704"/>
          </a:xfrm>
        </p:spPr>
        <p:txBody>
          <a:bodyPr/>
          <a:lstStyle/>
          <a:p>
            <a:pPr marL="548005" indent="0" algn="just">
              <a:lnSpc>
                <a:spcPct val="150000"/>
              </a:lnSpc>
              <a:buNone/>
            </a:pPr>
            <a:r>
              <a:rPr lang="fa-IR" dirty="0">
                <a:solidFill>
                  <a:srgbClr val="FFC000"/>
                </a:solidFill>
                <a:latin typeface="Times New Roman"/>
                <a:ea typeface="Calibri"/>
                <a:cs typeface="2  Titr" pitchFamily="2" charset="-78"/>
              </a:rPr>
              <a:t>رویکرد ، تحقیق در عملیات برای حل مساله </a:t>
            </a:r>
            <a:r>
              <a:rPr lang="fa-IR" dirty="0" smtClean="0">
                <a:solidFill>
                  <a:srgbClr val="FFC000"/>
                </a:solidFill>
                <a:latin typeface="Times New Roman"/>
                <a:ea typeface="Calibri"/>
                <a:cs typeface="2  Titr" pitchFamily="2" charset="-78"/>
              </a:rPr>
              <a:t>:</a:t>
            </a:r>
            <a:endParaRPr lang="en-US" dirty="0">
              <a:solidFill>
                <a:srgbClr val="FFC000"/>
              </a:solidFill>
              <a:latin typeface="Times New Roman"/>
              <a:ea typeface="Calibri"/>
              <a:cs typeface="2  Titr" pitchFamily="2" charset="-78"/>
            </a:endParaRPr>
          </a:p>
          <a:p>
            <a:pPr marL="548005" indent="0" algn="just">
              <a:lnSpc>
                <a:spcPct val="150000"/>
              </a:lnSpc>
              <a:buNone/>
            </a:pPr>
            <a:r>
              <a:rPr lang="fa-IR" dirty="0">
                <a:solidFill>
                  <a:schemeClr val="bg1"/>
                </a:solidFill>
                <a:latin typeface="Times New Roman"/>
                <a:ea typeface="Calibri"/>
                <a:cs typeface="2  Titr" pitchFamily="2" charset="-78"/>
              </a:rPr>
              <a:t>ویژگی اصلی تحقیق در عملیات  و نوع آن تأکید بر رویکرد سیستماتیک و منطقی در حل مسائل بود. بواسطه داشتن این ویژگی است که فنون آن را در قالب "روش علمی" معرفی می­کنند. این رویکرد همچنانکه در شکل آمده دارای مراحل زیر است : </a:t>
            </a:r>
            <a:endParaRPr lang="en-US" dirty="0">
              <a:solidFill>
                <a:schemeClr val="bg1"/>
              </a:solidFill>
              <a:latin typeface="Times New Roman"/>
              <a:ea typeface="Calibri"/>
              <a:cs typeface="2  Titr" pitchFamily="2" charset="-78"/>
            </a:endParaRPr>
          </a:p>
          <a:p>
            <a:pPr marL="137160" indent="0">
              <a:buNone/>
            </a:pP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F5C056B2-857B-430F-BC09-B641E0B57740}" type="datetime8">
              <a:rPr lang="fa-IR" smtClean="0"/>
              <a:t>20/مارس/1</a:t>
            </a:fld>
            <a:endParaRPr lang="fa-IR"/>
          </a:p>
        </p:txBody>
      </p:sp>
    </p:spTree>
    <p:extLst>
      <p:ext uri="{BB962C8B-B14F-4D97-AF65-F5344CB8AC3E}">
        <p14:creationId xmlns:p14="http://schemas.microsoft.com/office/powerpoint/2010/main" val="397778518"/>
      </p:ext>
    </p:extLst>
  </p:cSld>
  <p:clrMapOvr>
    <a:masterClrMapping/>
  </p:clrMapOvr>
  <p:transition spd="slow" advClick="0">
    <p:cover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6632"/>
            <a:ext cx="8229600" cy="6480720"/>
          </a:xfrm>
        </p:spPr>
        <p:txBody>
          <a:bodyPr>
            <a:noAutofit/>
          </a:bodyPr>
          <a:lstStyle/>
          <a:p>
            <a:pPr marL="0" lvl="0" indent="0" algn="just">
              <a:lnSpc>
                <a:spcPct val="170000"/>
              </a:lnSpc>
              <a:buNone/>
            </a:pPr>
            <a:r>
              <a:rPr lang="fa-IR" sz="2000" dirty="0" smtClean="0">
                <a:latin typeface="Times New Roman"/>
                <a:ea typeface="Calibri"/>
                <a:cs typeface="2  Titr" pitchFamily="2" charset="-78"/>
              </a:rPr>
              <a:t>1.  </a:t>
            </a:r>
            <a:r>
              <a:rPr lang="fa-IR" dirty="0" smtClean="0">
                <a:solidFill>
                  <a:srgbClr val="FFFF00"/>
                </a:solidFill>
                <a:latin typeface="Times New Roman"/>
                <a:ea typeface="Calibri"/>
                <a:cs typeface="2  Titr" pitchFamily="2" charset="-78"/>
              </a:rPr>
              <a:t>مشاهده :</a:t>
            </a:r>
            <a:endParaRPr lang="en-US" dirty="0">
              <a:solidFill>
                <a:srgbClr val="FFFF00"/>
              </a:solidFill>
              <a:latin typeface="Times New Roman"/>
              <a:ea typeface="Calibri"/>
              <a:cs typeface="2  Titr" pitchFamily="2" charset="-78"/>
            </a:endParaRPr>
          </a:p>
          <a:p>
            <a:pPr marL="548005" indent="0" algn="just">
              <a:lnSpc>
                <a:spcPct val="170000"/>
              </a:lnSpc>
              <a:buNone/>
            </a:pPr>
            <a:r>
              <a:rPr lang="fa-IR" sz="2000" dirty="0">
                <a:solidFill>
                  <a:schemeClr val="bg1"/>
                </a:solidFill>
                <a:latin typeface="Times New Roman"/>
                <a:ea typeface="Calibri"/>
                <a:cs typeface="2  Titr" pitchFamily="2" charset="-78"/>
              </a:rPr>
              <a:t>اولین قدم در فرآیند تحقیق در عملیات تعریف مساله ای است که در سیستم یا سازمان وجود دارد. هر سیستم بطور مداوم در معرض مسائل و مشکلاتی است که مانع رسیدن آن سیستم به اهداف خود می شوند.</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dirty="0">
                <a:solidFill>
                  <a:schemeClr val="bg1"/>
                </a:solidFill>
                <a:latin typeface="Times New Roman"/>
                <a:ea typeface="Calibri"/>
                <a:cs typeface="2  Titr" pitchFamily="2" charset="-78"/>
              </a:rPr>
              <a:t>مدیر باید خود و یا متخصصانی داشته باشد تا به مشاهده عوامل سازمان و روابط در تعامل با هم پردازد تا بتواند به «آسیب شناسی» سازمانی و تعریف مساله دست یابد. بسیاری از سازمان ها سعی می کنند علاوه بر گروه های آسیب شناسی درون سازمان از مشاوران خارج از سازمان نیز استفاده کنند.</a:t>
            </a:r>
            <a:endParaRPr lang="en-US" sz="2000" dirty="0">
              <a:solidFill>
                <a:schemeClr val="bg1"/>
              </a:solidFill>
              <a:latin typeface="Times New Roman"/>
              <a:ea typeface="Calibri"/>
              <a:cs typeface="2  Titr" pitchFamily="2" charset="-78"/>
            </a:endParaRPr>
          </a:p>
          <a:p>
            <a:pPr marL="548005" indent="0" algn="just">
              <a:lnSpc>
                <a:spcPct val="170000"/>
              </a:lnSpc>
              <a:buNone/>
            </a:pPr>
            <a:r>
              <a:rPr lang="fa-IR" sz="2000" dirty="0">
                <a:solidFill>
                  <a:schemeClr val="bg1"/>
                </a:solidFill>
                <a:latin typeface="Times New Roman"/>
                <a:ea typeface="Calibri"/>
                <a:cs typeface="2  Titr" pitchFamily="2" charset="-78"/>
              </a:rPr>
              <a:t>مشاوران خارج از سازمان کمک می کنند که بسیاری از مسائل را که از نظر افراد درون سازمانی جزء لاینفک عملیات محسوب می شود، شناسایی و تعریف کننده تمام تلاش مدیران و گروه های مشاور در سازمان شناسایی مساله بر اساس مشاهده به عمل آمده از فرآیند عملیات در سازمان و محیط می باشد.</a:t>
            </a:r>
            <a:endParaRPr lang="en-US" sz="2000" dirty="0">
              <a:solidFill>
                <a:schemeClr val="bg1"/>
              </a:solidFill>
              <a:latin typeface="Times New Roman"/>
              <a:ea typeface="Calibri"/>
              <a:cs typeface="2  Titr" pitchFamily="2" charset="-78"/>
            </a:endParaRPr>
          </a:p>
          <a:p>
            <a:pPr marL="137160" indent="0">
              <a:lnSpc>
                <a:spcPct val="170000"/>
              </a:lnSpc>
              <a:buNone/>
            </a:pPr>
            <a:endParaRPr lang="fa-IR" sz="2000"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5356A51E-F29B-4F95-BBF4-E469C32C6A61}" type="datetime8">
              <a:rPr lang="fa-IR" smtClean="0"/>
              <a:t>20/مارس/1</a:t>
            </a:fld>
            <a:endParaRPr lang="fa-IR"/>
          </a:p>
        </p:txBody>
      </p:sp>
    </p:spTree>
    <p:extLst>
      <p:ext uri="{BB962C8B-B14F-4D97-AF65-F5344CB8AC3E}">
        <p14:creationId xmlns:p14="http://schemas.microsoft.com/office/powerpoint/2010/main" val="1988626840"/>
      </p:ext>
    </p:extLst>
  </p:cSld>
  <p:clrMapOvr>
    <a:masterClrMapping/>
  </p:clrMapOvr>
  <p:transition spd="slow" advClick="0">
    <p:cover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120720"/>
          </a:xfrm>
        </p:spPr>
        <p:txBody>
          <a:bodyPr>
            <a:normAutofit fontScale="92500"/>
          </a:bodyPr>
          <a:lstStyle/>
          <a:p>
            <a:pPr marL="548005" indent="0" algn="just">
              <a:lnSpc>
                <a:spcPct val="150000"/>
              </a:lnSpc>
              <a:buNone/>
            </a:pPr>
            <a:r>
              <a:rPr lang="fa-IR" b="1" dirty="0" smtClean="0">
                <a:latin typeface="Times New Roman"/>
                <a:ea typeface="Calibri"/>
                <a:cs typeface="2  Titr"/>
              </a:rPr>
              <a:t> 2.  </a:t>
            </a:r>
            <a:r>
              <a:rPr lang="fa-IR" b="1" dirty="0" smtClean="0">
                <a:solidFill>
                  <a:srgbClr val="FFFF00"/>
                </a:solidFill>
                <a:latin typeface="Times New Roman"/>
                <a:ea typeface="Calibri"/>
                <a:cs typeface="2  Titr" pitchFamily="2" charset="-78"/>
              </a:rPr>
              <a:t>تعریف </a:t>
            </a:r>
            <a:r>
              <a:rPr lang="fa-IR" b="1" dirty="0">
                <a:solidFill>
                  <a:srgbClr val="FFFF00"/>
                </a:solidFill>
                <a:latin typeface="Times New Roman"/>
                <a:ea typeface="Calibri"/>
                <a:cs typeface="2  Titr" pitchFamily="2" charset="-78"/>
              </a:rPr>
              <a:t>مساله </a:t>
            </a:r>
            <a:r>
              <a:rPr lang="fa-IR" b="1" dirty="0" smtClean="0">
                <a:solidFill>
                  <a:srgbClr val="FFFF00"/>
                </a:solidFill>
                <a:latin typeface="Times New Roman"/>
                <a:ea typeface="Calibri"/>
                <a:cs typeface="2  Titr" pitchFamily="2" charset="-78"/>
              </a:rPr>
              <a:t>:</a:t>
            </a:r>
            <a:endParaRPr lang="en-US" dirty="0">
              <a:solidFill>
                <a:srgbClr val="FFFF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 هر گاه مشخص شده که در سازمان مسئله ای وجود دارد باید آنرا به دقت و وضوح تعریف کرد. تعریف نادرست و نامشخص مساله می تواند موجب ساده انگاری آن گردد و منجر به جواب نامناسبی برای آن شود.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از آنجا که وجود مساله در سازمان موجب خواهد شد که هدف سازمان به خوبی حاصل نشود، پس تعریف روش حصول اهداف و آرمان های سازمانی ضروری است توجه به هدف موجب می شود که توجه به آنچه واقعاً مساله است معطوف گردد.</a:t>
            </a:r>
            <a:endParaRPr lang="en-US" dirty="0">
              <a:solidFill>
                <a:schemeClr val="bg1"/>
              </a:solidFill>
              <a:latin typeface="Times New Roman"/>
              <a:ea typeface="Calibri"/>
              <a:cs typeface="2  Titr" pitchFamily="2" charset="-78"/>
            </a:endParaRPr>
          </a:p>
          <a:p>
            <a:pPr marL="137160" indent="0">
              <a:buNone/>
            </a:pPr>
            <a:endParaRPr lang="fa-IR" dirty="0"/>
          </a:p>
        </p:txBody>
      </p:sp>
      <p:sp>
        <p:nvSpPr>
          <p:cNvPr id="4" name="Date Placeholder 3"/>
          <p:cNvSpPr>
            <a:spLocks noGrp="1"/>
          </p:cNvSpPr>
          <p:nvPr>
            <p:ph type="dt" sz="half" idx="10"/>
          </p:nvPr>
        </p:nvSpPr>
        <p:spPr/>
        <p:txBody>
          <a:bodyPr/>
          <a:lstStyle/>
          <a:p>
            <a:fld id="{D0E5CE74-C97A-4EDE-A00B-900E489B624F}" type="datetime8">
              <a:rPr lang="fa-IR" smtClean="0"/>
              <a:t>20/مارس/1</a:t>
            </a:fld>
            <a:endParaRPr lang="fa-IR"/>
          </a:p>
        </p:txBody>
      </p:sp>
    </p:spTree>
    <p:extLst>
      <p:ext uri="{BB962C8B-B14F-4D97-AF65-F5344CB8AC3E}">
        <p14:creationId xmlns:p14="http://schemas.microsoft.com/office/powerpoint/2010/main" val="3291025629"/>
      </p:ext>
    </p:extLst>
  </p:cSld>
  <p:clrMapOvr>
    <a:masterClrMapping/>
  </p:clrMapOvr>
  <p:transition spd="slow" advClick="0">
    <p:cover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76704"/>
          </a:xfrm>
        </p:spPr>
        <p:txBody>
          <a:bodyPr/>
          <a:lstStyle/>
          <a:p>
            <a:pPr indent="0" algn="just">
              <a:lnSpc>
                <a:spcPct val="150000"/>
              </a:lnSpc>
              <a:buNone/>
            </a:pPr>
            <a:r>
              <a:rPr lang="fa-IR" b="1" dirty="0">
                <a:latin typeface="Times New Roman"/>
                <a:ea typeface="Calibri"/>
                <a:cs typeface="2  Titr" pitchFamily="2" charset="-78"/>
              </a:rPr>
              <a:t>3. </a:t>
            </a:r>
            <a:r>
              <a:rPr lang="fa-IR" b="1" dirty="0">
                <a:solidFill>
                  <a:srgbClr val="FFFF00"/>
                </a:solidFill>
                <a:latin typeface="Times New Roman"/>
                <a:ea typeface="Calibri"/>
                <a:cs typeface="2  Titr" pitchFamily="2" charset="-78"/>
              </a:rPr>
              <a:t>ساختن مدل </a:t>
            </a:r>
            <a:endParaRPr lang="en-US" b="1" dirty="0">
              <a:solidFill>
                <a:srgbClr val="FFFF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مدل در تحقیق در عملیات بیان خلاصه از یک مساله در دنیای واقعی و سازمانی است. مدل می تواند در قالب یک شکل یا نمودار بیان گردد اما اغلب در تحقیق در عملیات مدل شامل مجموعه ای از روابط ریاضی خواهد بود. روابط ریاضی مدل در تحقیق در عملیات از اعداد و نمادها تشکیل یافته است.</a:t>
            </a:r>
            <a:endParaRPr lang="en-US" b="1" dirty="0">
              <a:solidFill>
                <a:schemeClr val="bg1"/>
              </a:solidFill>
              <a:latin typeface="Times New Roman"/>
              <a:ea typeface="Calibri"/>
              <a:cs typeface="2  Titr" pitchFamily="2" charset="-78"/>
            </a:endParaRPr>
          </a:p>
          <a:p>
            <a:endParaRPr lang="fa-IR" b="1" dirty="0">
              <a:cs typeface="2  Titr" pitchFamily="2" charset="-78"/>
            </a:endParaRPr>
          </a:p>
        </p:txBody>
      </p:sp>
      <p:sp>
        <p:nvSpPr>
          <p:cNvPr id="4" name="Date Placeholder 3"/>
          <p:cNvSpPr>
            <a:spLocks noGrp="1"/>
          </p:cNvSpPr>
          <p:nvPr>
            <p:ph type="dt" sz="half" idx="10"/>
          </p:nvPr>
        </p:nvSpPr>
        <p:spPr/>
        <p:txBody>
          <a:bodyPr/>
          <a:lstStyle/>
          <a:p>
            <a:fld id="{DFD139CD-3FBD-4469-9D42-FDE424FDEF2D}" type="datetime8">
              <a:rPr lang="fa-IR" smtClean="0"/>
              <a:t>20/مارس/1</a:t>
            </a:fld>
            <a:endParaRPr lang="fa-IR"/>
          </a:p>
        </p:txBody>
      </p:sp>
    </p:spTree>
    <p:extLst>
      <p:ext uri="{BB962C8B-B14F-4D97-AF65-F5344CB8AC3E}">
        <p14:creationId xmlns:p14="http://schemas.microsoft.com/office/powerpoint/2010/main" val="3543117503"/>
      </p:ext>
    </p:extLst>
  </p:cSld>
  <p:clrMapOvr>
    <a:masterClrMapping/>
  </p:clrMapOvr>
  <p:transition spd="slow" advClick="0">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628800"/>
            <a:ext cx="8229600" cy="4709160"/>
          </a:xfrm>
        </p:spPr>
        <p:txBody>
          <a:bodyPr>
            <a:normAutofit/>
          </a:bodyPr>
          <a:lstStyle/>
          <a:p>
            <a:pPr marL="137160" indent="0">
              <a:buNone/>
            </a:pPr>
            <a:r>
              <a:rPr lang="fa-IR" sz="5400" b="1" dirty="0" smtClean="0">
                <a:solidFill>
                  <a:srgbClr val="FF0000"/>
                </a:solidFill>
                <a:effectLst>
                  <a:outerShdw blurRad="38100" dist="38100" dir="2700000" algn="tl">
                    <a:srgbClr val="000000">
                      <a:alpha val="43137"/>
                    </a:srgbClr>
                  </a:outerShdw>
                </a:effectLst>
                <a:cs typeface="2  Titr" pitchFamily="2" charset="-78"/>
              </a:rPr>
              <a:t>مدرس :   </a:t>
            </a:r>
          </a:p>
          <a:p>
            <a:pPr marL="137160" indent="0" algn="ctr">
              <a:buNone/>
            </a:pPr>
            <a:r>
              <a:rPr lang="fa-IR" sz="5400" b="1" dirty="0" smtClean="0">
                <a:solidFill>
                  <a:srgbClr val="FF0000"/>
                </a:solidFill>
                <a:effectLst>
                  <a:outerShdw blurRad="38100" dist="38100" dir="2700000" algn="tl">
                    <a:srgbClr val="000000">
                      <a:alpha val="43137"/>
                    </a:srgbClr>
                  </a:outerShdw>
                </a:effectLst>
                <a:cs typeface="2  Titr" pitchFamily="2" charset="-78"/>
              </a:rPr>
              <a:t>  </a:t>
            </a:r>
            <a:r>
              <a:rPr lang="fa-IR" sz="5400" b="1" dirty="0" smtClean="0">
                <a:solidFill>
                  <a:srgbClr val="FFFF00"/>
                </a:solidFill>
                <a:cs typeface="2  Roya" pitchFamily="2" charset="-78"/>
              </a:rPr>
              <a:t>سیروس کلوانی </a:t>
            </a:r>
            <a:endParaRPr lang="fa-IR" sz="5400" b="1" dirty="0">
              <a:solidFill>
                <a:srgbClr val="FFFF00"/>
              </a:solidFill>
              <a:cs typeface="2  Roya" pitchFamily="2" charset="-78"/>
            </a:endParaRPr>
          </a:p>
        </p:txBody>
      </p:sp>
    </p:spTree>
    <p:extLst>
      <p:ext uri="{BB962C8B-B14F-4D97-AF65-F5344CB8AC3E}">
        <p14:creationId xmlns:p14="http://schemas.microsoft.com/office/powerpoint/2010/main" val="217744756"/>
      </p:ext>
    </p:extLst>
  </p:cSld>
  <p:clrMapOvr>
    <a:masterClrMapping/>
  </p:clrMapOvr>
  <p:transition spd="slow" advClick="0">
    <p:cover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048712"/>
          </a:xfrm>
        </p:spPr>
        <p:txBody>
          <a:bodyPr>
            <a:noAutofit/>
          </a:bodyPr>
          <a:lstStyle/>
          <a:p>
            <a:pPr marL="548005" indent="0" algn="just">
              <a:lnSpc>
                <a:spcPct val="150000"/>
              </a:lnSpc>
              <a:buNone/>
            </a:pPr>
            <a:r>
              <a:rPr lang="fa-IR" sz="2400" b="1" dirty="0">
                <a:solidFill>
                  <a:schemeClr val="bg1"/>
                </a:solidFill>
                <a:latin typeface="Times New Roman"/>
                <a:ea typeface="Calibri"/>
                <a:cs typeface="2  Titr" panose="00000700000000000000" pitchFamily="2" charset="-78"/>
              </a:rPr>
              <a:t>بعنوان مثال فرض کنید یک موسسه تجاری کالایی را می خواهد بفروش برساند، هزینه تولید کالا 5 ریال و قیمت فروش 20 ریال می باشد. مدلی که بیانگر کل سود حاصل از فروش باشد، عبارت است از : </a:t>
            </a:r>
            <a:endParaRPr lang="en-US" sz="2400" b="1" dirty="0">
              <a:solidFill>
                <a:schemeClr val="bg1"/>
              </a:solidFill>
              <a:latin typeface="Times New Roman"/>
              <a:ea typeface="Calibri"/>
              <a:cs typeface="2  Titr" panose="00000700000000000000" pitchFamily="2" charset="-78"/>
            </a:endParaRPr>
          </a:p>
          <a:p>
            <a:pPr marL="548005" indent="0" algn="l">
              <a:lnSpc>
                <a:spcPct val="150000"/>
              </a:lnSpc>
              <a:buNone/>
            </a:pPr>
            <a:r>
              <a:rPr lang="en-US" sz="2400" b="1" dirty="0">
                <a:solidFill>
                  <a:schemeClr val="bg1"/>
                </a:solidFill>
                <a:latin typeface="Times New Roman"/>
                <a:ea typeface="Calibri"/>
                <a:cs typeface="2  Titr" panose="00000700000000000000" pitchFamily="2" charset="-78"/>
              </a:rPr>
              <a:t>Z = 20 x – 5x</a:t>
            </a:r>
            <a:r>
              <a:rPr lang="en-US" sz="2400" b="1" dirty="0">
                <a:solidFill>
                  <a:schemeClr val="bg1"/>
                </a:solidFill>
                <a:latin typeface="B Nazanin"/>
                <a:ea typeface="Calibri"/>
                <a:cs typeface="2  Titr" panose="00000700000000000000" pitchFamily="2" charset="-78"/>
              </a:rPr>
              <a:t> </a:t>
            </a:r>
            <a:endParaRPr lang="en-US" sz="2400" b="1" dirty="0">
              <a:solidFill>
                <a:schemeClr val="bg1"/>
              </a:solidFill>
              <a:latin typeface="Times New Roman"/>
              <a:ea typeface="Calibri"/>
              <a:cs typeface="2  Titr" panose="00000700000000000000" pitchFamily="2" charset="-78"/>
            </a:endParaRPr>
          </a:p>
          <a:p>
            <a:pPr marL="548005" indent="0" algn="just">
              <a:lnSpc>
                <a:spcPct val="150000"/>
              </a:lnSpc>
              <a:buNone/>
            </a:pPr>
            <a:r>
              <a:rPr lang="fa-IR" sz="2400" b="1" dirty="0">
                <a:solidFill>
                  <a:schemeClr val="bg1"/>
                </a:solidFill>
                <a:latin typeface="Times New Roman"/>
                <a:ea typeface="Calibri"/>
                <a:cs typeface="2  Titr" panose="00000700000000000000" pitchFamily="2" charset="-78"/>
              </a:rPr>
              <a:t>در این مدل : </a:t>
            </a:r>
            <a:endParaRPr lang="en-US" sz="2400" b="1" dirty="0">
              <a:solidFill>
                <a:schemeClr val="bg1"/>
              </a:solidFill>
              <a:latin typeface="Times New Roman"/>
              <a:ea typeface="Calibri"/>
              <a:cs typeface="2  Titr" panose="00000700000000000000" pitchFamily="2" charset="-78"/>
            </a:endParaRPr>
          </a:p>
          <a:p>
            <a:pPr marL="548005" indent="0" algn="just">
              <a:lnSpc>
                <a:spcPct val="150000"/>
              </a:lnSpc>
              <a:buNone/>
            </a:pPr>
            <a:r>
              <a:rPr lang="en-US" sz="2400" b="1" dirty="0">
                <a:solidFill>
                  <a:schemeClr val="bg1"/>
                </a:solidFill>
                <a:latin typeface="Times New Roman"/>
                <a:ea typeface="Calibri"/>
                <a:cs typeface="2  Titr" panose="00000700000000000000" pitchFamily="2" charset="-78"/>
              </a:rPr>
              <a:t>X</a:t>
            </a:r>
            <a:r>
              <a:rPr lang="fa-IR" sz="2400" b="1" dirty="0">
                <a:solidFill>
                  <a:schemeClr val="bg1"/>
                </a:solidFill>
                <a:latin typeface="Times New Roman"/>
                <a:ea typeface="Calibri"/>
                <a:cs typeface="2  Titr" panose="00000700000000000000" pitchFamily="2" charset="-78"/>
              </a:rPr>
              <a:t> : نشان دهنده تعداد محصولاتی است که فروش خواهد رفت. </a:t>
            </a:r>
            <a:endParaRPr lang="en-US" sz="2400" b="1" dirty="0">
              <a:solidFill>
                <a:schemeClr val="bg1"/>
              </a:solidFill>
              <a:latin typeface="Times New Roman"/>
              <a:ea typeface="Calibri"/>
              <a:cs typeface="2  Titr" panose="00000700000000000000" pitchFamily="2" charset="-78"/>
            </a:endParaRPr>
          </a:p>
          <a:p>
            <a:pPr marL="548005" indent="0" algn="just">
              <a:lnSpc>
                <a:spcPct val="150000"/>
              </a:lnSpc>
              <a:buNone/>
            </a:pPr>
            <a:r>
              <a:rPr lang="en-US" sz="2400" b="1" dirty="0">
                <a:solidFill>
                  <a:schemeClr val="bg1"/>
                </a:solidFill>
                <a:latin typeface="Times New Roman"/>
                <a:ea typeface="Calibri"/>
                <a:cs typeface="2  Titr" panose="00000700000000000000" pitchFamily="2" charset="-78"/>
              </a:rPr>
              <a:t>Z</a:t>
            </a:r>
            <a:r>
              <a:rPr lang="fa-IR" sz="2400" b="1" dirty="0">
                <a:solidFill>
                  <a:schemeClr val="bg1"/>
                </a:solidFill>
                <a:latin typeface="Times New Roman"/>
                <a:ea typeface="Calibri"/>
                <a:cs typeface="2  Titr" panose="00000700000000000000" pitchFamily="2" charset="-78"/>
              </a:rPr>
              <a:t> : کل سود حاصل از این تجارت خواهد بود. </a:t>
            </a:r>
            <a:endParaRPr lang="en-US" sz="2400" b="1" dirty="0">
              <a:solidFill>
                <a:schemeClr val="bg1"/>
              </a:solidFill>
              <a:latin typeface="Times New Roman"/>
              <a:ea typeface="Calibri"/>
              <a:cs typeface="2  Titr" panose="00000700000000000000" pitchFamily="2" charset="-78"/>
            </a:endParaRPr>
          </a:p>
          <a:p>
            <a:pPr marL="548005" indent="0" algn="just">
              <a:lnSpc>
                <a:spcPct val="150000"/>
              </a:lnSpc>
              <a:buNone/>
            </a:pPr>
            <a:r>
              <a:rPr lang="fa-IR" sz="2400" b="1" dirty="0">
                <a:solidFill>
                  <a:schemeClr val="bg1"/>
                </a:solidFill>
                <a:latin typeface="Times New Roman"/>
                <a:ea typeface="Calibri"/>
                <a:cs typeface="2  Titr" panose="00000700000000000000" pitchFamily="2" charset="-78"/>
              </a:rPr>
              <a:t>نمادهای </a:t>
            </a:r>
            <a:r>
              <a:rPr lang="en-US" sz="2400" b="1" dirty="0">
                <a:solidFill>
                  <a:schemeClr val="bg1"/>
                </a:solidFill>
                <a:latin typeface="Times New Roman"/>
                <a:ea typeface="Calibri"/>
                <a:cs typeface="2  Titr" panose="00000700000000000000" pitchFamily="2" charset="-78"/>
              </a:rPr>
              <a:t>x</a:t>
            </a:r>
            <a:r>
              <a:rPr lang="fa-IR" sz="2400" b="1" dirty="0">
                <a:solidFill>
                  <a:schemeClr val="bg1"/>
                </a:solidFill>
                <a:latin typeface="Times New Roman"/>
                <a:ea typeface="Calibri"/>
                <a:cs typeface="2  Titr" panose="00000700000000000000" pitchFamily="2" charset="-78"/>
              </a:rPr>
              <a:t> و </a:t>
            </a:r>
            <a:r>
              <a:rPr lang="en-US" sz="2400" b="1" dirty="0" smtClean="0">
                <a:solidFill>
                  <a:schemeClr val="bg1"/>
                </a:solidFill>
                <a:latin typeface="Times New Roman"/>
                <a:ea typeface="Calibri"/>
                <a:cs typeface="2  Titr" panose="00000700000000000000" pitchFamily="2" charset="-78"/>
              </a:rPr>
              <a:t>z</a:t>
            </a:r>
            <a:r>
              <a:rPr lang="fa-IR" sz="2400" b="1" dirty="0" smtClean="0">
                <a:solidFill>
                  <a:schemeClr val="bg1"/>
                </a:solidFill>
                <a:latin typeface="Times New Roman"/>
                <a:ea typeface="Calibri"/>
                <a:cs typeface="2  Titr" panose="00000700000000000000" pitchFamily="2" charset="-78"/>
              </a:rPr>
              <a:t> </a:t>
            </a:r>
            <a:r>
              <a:rPr lang="fa-IR" sz="2400" b="1" dirty="0">
                <a:solidFill>
                  <a:schemeClr val="bg1"/>
                </a:solidFill>
                <a:latin typeface="Times New Roman"/>
                <a:ea typeface="Calibri"/>
                <a:cs typeface="2  Titr" panose="00000700000000000000" pitchFamily="2" charset="-78"/>
              </a:rPr>
              <a:t>متغیر خوانده می شود. </a:t>
            </a:r>
            <a:endParaRPr lang="en-US" sz="2400" b="1" dirty="0">
              <a:solidFill>
                <a:schemeClr val="bg1"/>
              </a:solidFill>
              <a:latin typeface="Times New Roman"/>
              <a:ea typeface="Calibri"/>
              <a:cs typeface="2  Titr" panose="00000700000000000000" pitchFamily="2" charset="-78"/>
            </a:endParaRPr>
          </a:p>
          <a:p>
            <a:endParaRPr lang="fa-IR" sz="1800" dirty="0">
              <a:cs typeface="2  Titr" panose="00000700000000000000" pitchFamily="2" charset="-78"/>
            </a:endParaRPr>
          </a:p>
        </p:txBody>
      </p:sp>
      <p:sp>
        <p:nvSpPr>
          <p:cNvPr id="4" name="Date Placeholder 3"/>
          <p:cNvSpPr>
            <a:spLocks noGrp="1"/>
          </p:cNvSpPr>
          <p:nvPr>
            <p:ph type="dt" sz="half" idx="10"/>
          </p:nvPr>
        </p:nvSpPr>
        <p:spPr/>
        <p:txBody>
          <a:bodyPr/>
          <a:lstStyle/>
          <a:p>
            <a:fld id="{B6F64F76-5047-4146-8615-CBB43673F97F}" type="datetime8">
              <a:rPr lang="fa-IR" smtClean="0"/>
              <a:t>20/مارس/1</a:t>
            </a:fld>
            <a:endParaRPr lang="fa-IR"/>
          </a:p>
        </p:txBody>
      </p:sp>
    </p:spTree>
    <p:extLst>
      <p:ext uri="{BB962C8B-B14F-4D97-AF65-F5344CB8AC3E}">
        <p14:creationId xmlns:p14="http://schemas.microsoft.com/office/powerpoint/2010/main" val="1638226553"/>
      </p:ext>
    </p:extLst>
  </p:cSld>
  <p:clrMapOvr>
    <a:masterClrMapping/>
  </p:clrMapOvr>
  <p:transition spd="slow" advClick="0">
    <p:cover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976704"/>
          </a:xfrm>
        </p:spPr>
        <p:txBody>
          <a:bodyPr>
            <a:normAutofit/>
          </a:bodyPr>
          <a:lstStyle/>
          <a:p>
            <a:pPr marL="548005" lvl="0" indent="0" algn="just">
              <a:lnSpc>
                <a:spcPct val="150000"/>
              </a:lnSpc>
              <a:buClr>
                <a:srgbClr val="72A376"/>
              </a:buClr>
              <a:buNone/>
            </a:pPr>
            <a:r>
              <a:rPr lang="fa-IR" b="1" dirty="0">
                <a:solidFill>
                  <a:schemeClr val="bg1"/>
                </a:solidFill>
                <a:latin typeface="Times New Roman"/>
                <a:ea typeface="Calibri"/>
                <a:cs typeface="2  Titr" panose="00000700000000000000" pitchFamily="2" charset="-78"/>
              </a:rPr>
              <a:t>علت اینکه از اصطلاح متغیر استفاده می شود این است که هیچ عدد مشخص و از قبل تعریف شده ای برای </a:t>
            </a:r>
            <a:r>
              <a:rPr lang="en-US" b="1" dirty="0">
                <a:solidFill>
                  <a:schemeClr val="bg1"/>
                </a:solidFill>
                <a:latin typeface="Times New Roman"/>
                <a:ea typeface="Calibri"/>
                <a:cs typeface="2  Titr" panose="00000700000000000000" pitchFamily="2" charset="-78"/>
              </a:rPr>
              <a:t>x</a:t>
            </a:r>
            <a:r>
              <a:rPr lang="fa-IR" b="1" dirty="0">
                <a:solidFill>
                  <a:schemeClr val="bg1"/>
                </a:solidFill>
                <a:latin typeface="Times New Roman"/>
                <a:ea typeface="Calibri"/>
                <a:cs typeface="2  Titr" panose="00000700000000000000" pitchFamily="2" charset="-78"/>
              </a:rPr>
              <a:t> و </a:t>
            </a:r>
            <a:r>
              <a:rPr lang="en-US" b="1" dirty="0">
                <a:solidFill>
                  <a:schemeClr val="bg1"/>
                </a:solidFill>
                <a:latin typeface="Times New Roman"/>
                <a:ea typeface="Calibri"/>
                <a:cs typeface="2  Titr" panose="00000700000000000000" pitchFamily="2" charset="-78"/>
              </a:rPr>
              <a:t>z</a:t>
            </a:r>
            <a:r>
              <a:rPr lang="fa-IR" b="1" dirty="0">
                <a:solidFill>
                  <a:schemeClr val="bg1"/>
                </a:solidFill>
                <a:latin typeface="Times New Roman"/>
                <a:ea typeface="Calibri"/>
                <a:cs typeface="2  Titr" panose="00000700000000000000" pitchFamily="2" charset="-78"/>
              </a:rPr>
              <a:t> در نظر گرفته نشده است. این مقدار می تواند تغییر کنند. این متغیر کاملاً از هم متمایز هستند. </a:t>
            </a:r>
            <a:endParaRPr lang="en-US" dirty="0">
              <a:solidFill>
                <a:schemeClr val="bg1"/>
              </a:solidFill>
              <a:latin typeface="Times New Roman"/>
              <a:ea typeface="Calibri"/>
              <a:cs typeface="2  Titr" panose="00000700000000000000" pitchFamily="2" charset="-78"/>
            </a:endParaRPr>
          </a:p>
          <a:p>
            <a:pPr marL="548005" lvl="0" indent="0" algn="just">
              <a:lnSpc>
                <a:spcPct val="150000"/>
              </a:lnSpc>
              <a:buClr>
                <a:srgbClr val="72A376"/>
              </a:buClr>
              <a:buNone/>
            </a:pPr>
            <a:r>
              <a:rPr lang="fa-IR" b="1" dirty="0">
                <a:solidFill>
                  <a:schemeClr val="bg1"/>
                </a:solidFill>
                <a:latin typeface="Times New Roman"/>
                <a:ea typeface="Calibri"/>
                <a:cs typeface="2  Titr" panose="00000700000000000000" pitchFamily="2" charset="-78"/>
              </a:rPr>
              <a:t>متغیر </a:t>
            </a:r>
            <a:r>
              <a:rPr lang="en-US" b="1" dirty="0">
                <a:solidFill>
                  <a:schemeClr val="bg1"/>
                </a:solidFill>
                <a:latin typeface="Times New Roman"/>
                <a:ea typeface="Calibri"/>
                <a:cs typeface="2  Titr" panose="00000700000000000000" pitchFamily="2" charset="-78"/>
              </a:rPr>
              <a:t>z</a:t>
            </a:r>
            <a:r>
              <a:rPr lang="fa-IR" b="1" dirty="0">
                <a:solidFill>
                  <a:schemeClr val="bg1"/>
                </a:solidFill>
                <a:latin typeface="Times New Roman"/>
                <a:ea typeface="Calibri"/>
                <a:cs typeface="2  Titr" panose="00000700000000000000" pitchFamily="2" charset="-78"/>
              </a:rPr>
              <a:t> یک متغیر وابسته است زیرا مقدار آن وابسته به تعداد واحدهای فروش رفته است. متغیر </a:t>
            </a:r>
            <a:r>
              <a:rPr lang="en-US" b="1" dirty="0">
                <a:solidFill>
                  <a:schemeClr val="bg1"/>
                </a:solidFill>
                <a:latin typeface="Times New Roman"/>
                <a:ea typeface="Calibri"/>
                <a:cs typeface="2  Titr" panose="00000700000000000000" pitchFamily="2" charset="-78"/>
              </a:rPr>
              <a:t>x</a:t>
            </a:r>
            <a:r>
              <a:rPr lang="fa-IR" b="1" dirty="0">
                <a:solidFill>
                  <a:schemeClr val="bg1"/>
                </a:solidFill>
                <a:latin typeface="Times New Roman"/>
                <a:ea typeface="Calibri"/>
                <a:cs typeface="2  Titr" panose="00000700000000000000" pitchFamily="2" charset="-78"/>
              </a:rPr>
              <a:t> یک متغیر مستقل است زیرا تعداد واحدهای فروش رفته به هیچ چیز دیگر در این معادله وابسته نیست.</a:t>
            </a:r>
            <a:endParaRPr lang="en-US" dirty="0">
              <a:solidFill>
                <a:schemeClr val="bg1"/>
              </a:solidFill>
              <a:latin typeface="Times New Roman"/>
              <a:ea typeface="Calibri"/>
              <a:cs typeface="2  Titr" panose="00000700000000000000" pitchFamily="2" charset="-78"/>
            </a:endParaRPr>
          </a:p>
          <a:p>
            <a:endParaRPr lang="fa-IR" sz="4000"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2FEDC7DA-9E6E-41ED-BFFC-7B3A41C3E121}" type="datetime8">
              <a:rPr lang="fa-IR" smtClean="0"/>
              <a:t>20/مارس/1</a:t>
            </a:fld>
            <a:endParaRPr lang="fa-IR"/>
          </a:p>
        </p:txBody>
      </p:sp>
    </p:spTree>
    <p:extLst>
      <p:ext uri="{BB962C8B-B14F-4D97-AF65-F5344CB8AC3E}">
        <p14:creationId xmlns:p14="http://schemas.microsoft.com/office/powerpoint/2010/main" val="1944671612"/>
      </p:ext>
    </p:extLst>
  </p:cSld>
  <p:clrMapOvr>
    <a:masterClrMapping/>
  </p:clrMapOvr>
  <p:transition spd="slow" advClick="0">
    <p:cover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229600" cy="6048712"/>
          </a:xfrm>
        </p:spPr>
        <p:txBody>
          <a:bodyPr>
            <a:normAutofit fontScale="92500" lnSpcReduction="10000"/>
          </a:bodyPr>
          <a:lstStyle/>
          <a:p>
            <a:pPr marL="548005" indent="0" algn="just">
              <a:lnSpc>
                <a:spcPct val="150000"/>
              </a:lnSpc>
              <a:buNone/>
            </a:pPr>
            <a:r>
              <a:rPr lang="fa-IR" b="1" dirty="0">
                <a:solidFill>
                  <a:schemeClr val="bg1"/>
                </a:solidFill>
                <a:latin typeface="Times New Roman"/>
                <a:ea typeface="Calibri"/>
                <a:cs typeface="2  Titr" pitchFamily="2" charset="-78"/>
              </a:rPr>
              <a:t>اعداد 5 و 20 ریال در معادله «پارامتر» گفته می شود. پارامترها مقادیر ثابتی هستند که عموماً ضرایب متغیرها (نمادها) در یک معادله می­باشند. پارامترها معمولاً در طول فرآیند حل یک مساله خاص ثابت باقی می­مانند، مقدار پارامترها از داده­های حاصل از محیط بدست می­آیند.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حال فرض کنید که این محصول از آهن ساخته می­شود. و مؤسسه 100 کیلوگرم آهن در دسترس دارد. برای تولید هر واحد محصول </a:t>
            </a:r>
            <a:r>
              <a:rPr lang="en-US" b="1" dirty="0">
                <a:solidFill>
                  <a:schemeClr val="bg1"/>
                </a:solidFill>
                <a:latin typeface="Times New Roman"/>
                <a:ea typeface="Calibri"/>
                <a:cs typeface="2  Titr" pitchFamily="2" charset="-78"/>
              </a:rPr>
              <a:t>x</a:t>
            </a:r>
            <a:r>
              <a:rPr lang="fa-IR" b="1" dirty="0">
                <a:solidFill>
                  <a:schemeClr val="bg1"/>
                </a:solidFill>
                <a:latin typeface="Times New Roman"/>
                <a:ea typeface="Calibri"/>
                <a:cs typeface="2  Titr" pitchFamily="2" charset="-78"/>
              </a:rPr>
              <a:t>4 کیلوگرم آهن لازم است. حال ما می­توانیم یک رابطه ریاضی دیگری برای بیان مصرف محصول از آن به صرت زیر تعریف کنیم : </a:t>
            </a:r>
            <a:endParaRPr lang="en-US" dirty="0">
              <a:solidFill>
                <a:schemeClr val="bg1"/>
              </a:solidFill>
              <a:latin typeface="Times New Roman"/>
              <a:ea typeface="Calibri"/>
              <a:cs typeface="2  Titr" pitchFamily="2" charset="-78"/>
            </a:endParaRPr>
          </a:p>
          <a:p>
            <a:pPr marL="548005" indent="0" algn="l">
              <a:lnSpc>
                <a:spcPct val="150000"/>
              </a:lnSpc>
              <a:buNone/>
            </a:pPr>
            <a:r>
              <a:rPr lang="fa-IR" b="1" dirty="0">
                <a:solidFill>
                  <a:schemeClr val="bg1"/>
                </a:solidFill>
                <a:latin typeface="Times New Roman"/>
                <a:ea typeface="Calibri"/>
                <a:cs typeface="2  Titr" pitchFamily="2" charset="-78"/>
              </a:rPr>
              <a:t>          کیلوگرم      100 = </a:t>
            </a:r>
            <a:r>
              <a:rPr lang="en-US" b="1" dirty="0">
                <a:solidFill>
                  <a:schemeClr val="bg1"/>
                </a:solidFill>
                <a:latin typeface="Times New Roman"/>
                <a:ea typeface="Calibri"/>
                <a:cs typeface="2  Titr" pitchFamily="2" charset="-78"/>
              </a:rPr>
              <a:t>x</a:t>
            </a:r>
            <a:r>
              <a:rPr lang="fa-IR" b="1" dirty="0">
                <a:solidFill>
                  <a:schemeClr val="bg1"/>
                </a:solidFill>
                <a:latin typeface="Times New Roman"/>
                <a:ea typeface="Calibri"/>
                <a:cs typeface="2  Titr" pitchFamily="2" charset="-78"/>
              </a:rPr>
              <a:t>4 </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4C0D3488-EA5C-4707-9467-F18FD7CA2BF1}" type="datetime8">
              <a:rPr lang="fa-IR" smtClean="0"/>
              <a:t>20/مارس/1</a:t>
            </a:fld>
            <a:endParaRPr lang="fa-IR"/>
          </a:p>
        </p:txBody>
      </p:sp>
    </p:spTree>
    <p:extLst>
      <p:ext uri="{BB962C8B-B14F-4D97-AF65-F5344CB8AC3E}">
        <p14:creationId xmlns:p14="http://schemas.microsoft.com/office/powerpoint/2010/main" val="2463977870"/>
      </p:ext>
    </p:extLst>
  </p:cSld>
  <p:clrMapOvr>
    <a:masterClrMapping/>
  </p:clrMapOvr>
  <p:transition spd="slow" advClick="0">
    <p:cover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6048712"/>
          </a:xfrm>
        </p:spPr>
        <p:txBody>
          <a:bodyPr>
            <a:normAutofit fontScale="85000" lnSpcReduction="10000"/>
          </a:bodyPr>
          <a:lstStyle/>
          <a:p>
            <a:pPr marL="548005" indent="0" algn="just">
              <a:lnSpc>
                <a:spcPct val="150000"/>
              </a:lnSpc>
              <a:buNone/>
            </a:pPr>
            <a:r>
              <a:rPr lang="fa-IR" b="1" dirty="0">
                <a:solidFill>
                  <a:schemeClr val="bg1"/>
                </a:solidFill>
                <a:latin typeface="Times New Roman"/>
                <a:ea typeface="Calibri"/>
                <a:cs typeface="2  Titr" pitchFamily="2" charset="-78"/>
              </a:rPr>
              <a:t>معادله بیانگر این واقعیت است که هر واحد محصول تولیدی 4 کیلوگرم از 100 کیلوگرم آهن موجود را مصرف خواهد کرد. بنابراین مدل شامل دو رابطه به صورت زیر است : </a:t>
            </a:r>
            <a:endParaRPr lang="en-US" dirty="0">
              <a:solidFill>
                <a:schemeClr val="bg1"/>
              </a:solidFill>
              <a:latin typeface="Times New Roman"/>
              <a:ea typeface="Calibri"/>
              <a:cs typeface="2  Titr" pitchFamily="2" charset="-78"/>
            </a:endParaRPr>
          </a:p>
          <a:p>
            <a:pPr marL="548005" indent="0" algn="l">
              <a:lnSpc>
                <a:spcPct val="150000"/>
              </a:lnSpc>
              <a:buNone/>
            </a:pPr>
            <a:r>
              <a:rPr lang="fa-IR" b="1" dirty="0">
                <a:solidFill>
                  <a:schemeClr val="bg1"/>
                </a:solidFill>
                <a:latin typeface="Times New Roman"/>
                <a:ea typeface="Calibri"/>
                <a:cs typeface="2  Titr" pitchFamily="2" charset="-78"/>
              </a:rPr>
              <a:t>                  </a:t>
            </a:r>
            <a:r>
              <a:rPr lang="en-US" b="1" dirty="0">
                <a:solidFill>
                  <a:schemeClr val="bg1"/>
                </a:solidFill>
                <a:latin typeface="Times New Roman"/>
                <a:ea typeface="Calibri"/>
                <a:cs typeface="2  Titr" pitchFamily="2" charset="-78"/>
              </a:rPr>
              <a:t>Z= 20x – 5x</a:t>
            </a:r>
            <a:r>
              <a:rPr lang="en-US" b="1" dirty="0">
                <a:solidFill>
                  <a:schemeClr val="bg1"/>
                </a:solidFill>
                <a:latin typeface="B Nazanin"/>
                <a:ea typeface="Calibri"/>
                <a:cs typeface="2  Titr" pitchFamily="2" charset="-78"/>
              </a:rPr>
              <a:t> </a:t>
            </a:r>
            <a:r>
              <a:rPr lang="fa-IR" b="1" dirty="0">
                <a:solidFill>
                  <a:schemeClr val="bg1"/>
                </a:solidFill>
                <a:latin typeface="B Nazanin"/>
                <a:ea typeface="Calibri"/>
                <a:cs typeface="2  Titr" pitchFamily="2" charset="-78"/>
              </a:rPr>
              <a:t>       </a:t>
            </a:r>
            <a:endParaRPr lang="en-US" dirty="0">
              <a:solidFill>
                <a:schemeClr val="bg1"/>
              </a:solidFill>
              <a:latin typeface="Times New Roman"/>
              <a:ea typeface="Calibri"/>
              <a:cs typeface="2  Titr" pitchFamily="2" charset="-78"/>
            </a:endParaRPr>
          </a:p>
          <a:p>
            <a:pPr marL="548005" indent="0" algn="l">
              <a:lnSpc>
                <a:spcPct val="150000"/>
              </a:lnSpc>
              <a:buNone/>
            </a:pPr>
            <a:r>
              <a:rPr lang="fa-IR" b="1" dirty="0">
                <a:solidFill>
                  <a:schemeClr val="bg1"/>
                </a:solidFill>
                <a:latin typeface="Times New Roman"/>
                <a:ea typeface="Calibri"/>
                <a:cs typeface="2  Titr" pitchFamily="2" charset="-78"/>
              </a:rPr>
              <a:t>                </a:t>
            </a:r>
            <a:r>
              <a:rPr lang="en-US" b="1" dirty="0">
                <a:solidFill>
                  <a:schemeClr val="bg1"/>
                </a:solidFill>
                <a:latin typeface="Times New Roman"/>
                <a:ea typeface="Calibri"/>
                <a:cs typeface="2  Titr" pitchFamily="2" charset="-78"/>
              </a:rPr>
              <a:t>4x = 100     </a:t>
            </a:r>
            <a:r>
              <a:rPr lang="en-US" b="1" dirty="0">
                <a:solidFill>
                  <a:schemeClr val="bg1"/>
                </a:solidFill>
                <a:latin typeface="B Nazanin"/>
                <a:ea typeface="Calibri"/>
                <a:cs typeface="2  Titr" pitchFamily="2" charset="-78"/>
              </a:rPr>
              <a:t> </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رابطه سود در معادله فوق "تابع هدف" خوانده می­شود. و به رابطه مربوط به مصرف کالا از آهن یک "محدودیت" گفته می­شود.</a:t>
            </a:r>
            <a:endParaRPr lang="en-US" dirty="0">
              <a:solidFill>
                <a:schemeClr val="bg1"/>
              </a:solidFill>
              <a:latin typeface="Times New Roman"/>
              <a:ea typeface="Calibri"/>
              <a:cs typeface="2  Titr" pitchFamily="2" charset="-78"/>
            </a:endParaRPr>
          </a:p>
          <a:p>
            <a:pPr marL="137160" indent="0" algn="just">
              <a:lnSpc>
                <a:spcPct val="150000"/>
              </a:lnSpc>
              <a:buNone/>
            </a:pPr>
            <a:r>
              <a:rPr lang="fa-IR" b="1" dirty="0">
                <a:solidFill>
                  <a:schemeClr val="bg1"/>
                </a:solidFill>
                <a:latin typeface="Calibri"/>
                <a:ea typeface="Calibri"/>
                <a:cs typeface="2  Titr" pitchFamily="2" charset="-78"/>
              </a:rPr>
              <a:t>به عبارت دیگر، مؤسسه در تلاش است تا جایی که امکان دارد، سود خود را حداکثر کند ولی ناچار است که سود خود را تا جایی که آهن در دسترس اجازه می­دهد، افزایش دهد، یعنی میزان افزایش در سود محدود به منابع در دسترس (100 کیلوگرم آهن) خواهد بود. </a:t>
            </a: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281AF18E-30CE-42C3-A046-3B1E4BFDEE87}" type="datetime8">
              <a:rPr lang="fa-IR" smtClean="0"/>
              <a:t>20/مارس/1</a:t>
            </a:fld>
            <a:endParaRPr lang="fa-IR"/>
          </a:p>
        </p:txBody>
      </p:sp>
    </p:spTree>
    <p:extLst>
      <p:ext uri="{BB962C8B-B14F-4D97-AF65-F5344CB8AC3E}">
        <p14:creationId xmlns:p14="http://schemas.microsoft.com/office/powerpoint/2010/main" val="3952867910"/>
      </p:ext>
    </p:extLst>
  </p:cSld>
  <p:clrMapOvr>
    <a:masterClrMapping/>
  </p:clrMapOvr>
  <p:transition spd="slow" advClick="0">
    <p:cover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408712"/>
          </a:xfrm>
        </p:spPr>
        <p:txBody>
          <a:bodyPr>
            <a:noAutofit/>
          </a:bodyPr>
          <a:lstStyle/>
          <a:p>
            <a:pPr marL="548005" indent="0" algn="just">
              <a:lnSpc>
                <a:spcPct val="170000"/>
              </a:lnSpc>
              <a:buNone/>
            </a:pPr>
            <a:r>
              <a:rPr lang="fa-IR" sz="1800" b="1" dirty="0">
                <a:solidFill>
                  <a:schemeClr val="bg1"/>
                </a:solidFill>
                <a:latin typeface="Times New Roman"/>
                <a:ea typeface="Calibri"/>
                <a:cs typeface="2  Titr" pitchFamily="2" charset="-78"/>
              </a:rPr>
              <a:t>. با توجه به مفاهیم بیان شده می توان دو معادله فوق را بصورت زیر نمادگذاری کنیم : </a:t>
            </a:r>
            <a:endParaRPr lang="en-US" sz="1800" dirty="0">
              <a:solidFill>
                <a:schemeClr val="bg1"/>
              </a:solidFill>
              <a:latin typeface="Times New Roman"/>
              <a:ea typeface="Calibri"/>
              <a:cs typeface="2  Titr" pitchFamily="2" charset="-78"/>
            </a:endParaRPr>
          </a:p>
          <a:p>
            <a:pPr marL="548005" indent="0" algn="ctr">
              <a:lnSpc>
                <a:spcPct val="170000"/>
              </a:lnSpc>
              <a:buNone/>
            </a:pPr>
            <a:r>
              <a:rPr lang="fa-IR" sz="1800" b="1" dirty="0">
                <a:solidFill>
                  <a:schemeClr val="bg1"/>
                </a:solidFill>
                <a:latin typeface="Times New Roman"/>
                <a:ea typeface="Calibri"/>
                <a:cs typeface="2  Titr" pitchFamily="2" charset="-78"/>
              </a:rPr>
              <a:t>     </a:t>
            </a:r>
            <a:r>
              <a:rPr lang="en-US" sz="1800" b="1" dirty="0">
                <a:solidFill>
                  <a:schemeClr val="bg1"/>
                </a:solidFill>
                <a:latin typeface="Times New Roman"/>
                <a:ea typeface="Calibri"/>
                <a:cs typeface="2  Titr" pitchFamily="2" charset="-78"/>
              </a:rPr>
              <a:t>Z = 20x – 5x → Max Z = 20 x – 5x       </a:t>
            </a:r>
            <a:r>
              <a:rPr lang="en-US" sz="1800" b="1" dirty="0">
                <a:solidFill>
                  <a:schemeClr val="bg1"/>
                </a:solidFill>
                <a:latin typeface="B Nazanin"/>
                <a:ea typeface="Calibri"/>
                <a:cs typeface="2  Titr" pitchFamily="2" charset="-78"/>
              </a:rPr>
              <a:t> </a:t>
            </a:r>
            <a:r>
              <a:rPr lang="fa-IR" sz="1800" b="1" dirty="0">
                <a:solidFill>
                  <a:schemeClr val="bg1"/>
                </a:solidFill>
                <a:latin typeface="B Nazanin"/>
                <a:ea typeface="Calibri"/>
                <a:cs typeface="2  Titr" pitchFamily="2" charset="-78"/>
              </a:rPr>
              <a:t> حداکثر سازی </a:t>
            </a:r>
            <a:endParaRPr lang="en-US" sz="1800" dirty="0">
              <a:solidFill>
                <a:schemeClr val="bg1"/>
              </a:solidFill>
              <a:latin typeface="Times New Roman"/>
              <a:ea typeface="Calibri"/>
              <a:cs typeface="2  Titr" pitchFamily="2" charset="-78"/>
            </a:endParaRPr>
          </a:p>
          <a:p>
            <a:pPr marL="548005" indent="0" algn="ctr">
              <a:lnSpc>
                <a:spcPct val="170000"/>
              </a:lnSpc>
              <a:buNone/>
            </a:pPr>
            <a:r>
              <a:rPr lang="fa-IR" sz="1800" b="1" dirty="0">
                <a:solidFill>
                  <a:schemeClr val="bg1"/>
                </a:solidFill>
                <a:latin typeface="Times New Roman"/>
                <a:ea typeface="Calibri"/>
                <a:cs typeface="2  Titr" pitchFamily="2" charset="-78"/>
              </a:rPr>
              <a:t> </a:t>
            </a:r>
            <a:r>
              <a:rPr lang="en-US" sz="1800" b="1" dirty="0">
                <a:solidFill>
                  <a:schemeClr val="bg1"/>
                </a:solidFill>
                <a:latin typeface="Times New Roman"/>
                <a:ea typeface="Calibri"/>
                <a:cs typeface="2  Titr" pitchFamily="2" charset="-78"/>
              </a:rPr>
              <a:t>: 4x = 100    →    Subject to : 4x = 100     </a:t>
            </a:r>
            <a:r>
              <a:rPr lang="en-US" sz="1800" b="1" dirty="0">
                <a:solidFill>
                  <a:schemeClr val="bg1"/>
                </a:solidFill>
                <a:latin typeface="B Nazanin"/>
                <a:ea typeface="Calibri"/>
                <a:cs typeface="2  Titr" pitchFamily="2" charset="-78"/>
              </a:rPr>
              <a:t>   </a:t>
            </a:r>
            <a:r>
              <a:rPr lang="fa-IR" sz="1800" b="1" dirty="0">
                <a:solidFill>
                  <a:schemeClr val="bg1"/>
                </a:solidFill>
                <a:latin typeface="B Nazanin"/>
                <a:ea typeface="Calibri"/>
                <a:cs typeface="2  Titr" pitchFamily="2" charset="-78"/>
              </a:rPr>
              <a:t>به شرطی اینکه </a:t>
            </a:r>
            <a:endParaRPr lang="en-US" sz="1800" dirty="0">
              <a:solidFill>
                <a:schemeClr val="bg1"/>
              </a:solidFill>
              <a:latin typeface="Times New Roman"/>
              <a:ea typeface="Calibri"/>
              <a:cs typeface="2  Titr" pitchFamily="2" charset="-78"/>
            </a:endParaRPr>
          </a:p>
          <a:p>
            <a:pPr marL="548005" indent="0" algn="just">
              <a:lnSpc>
                <a:spcPct val="170000"/>
              </a:lnSpc>
              <a:buNone/>
            </a:pPr>
            <a:r>
              <a:rPr lang="fa-IR" sz="1800" b="1" dirty="0">
                <a:solidFill>
                  <a:schemeClr val="bg1"/>
                </a:solidFill>
                <a:latin typeface="Times New Roman"/>
                <a:ea typeface="Calibri"/>
                <a:cs typeface="2  Titr" pitchFamily="2" charset="-78"/>
              </a:rPr>
              <a:t>از این به بعد برای نوشتن مدل بجای کلمات فارسی و یا واژه های کامل انگلیسی از خلاصه زیر استفاده می­شود : </a:t>
            </a:r>
            <a:endParaRPr lang="en-US" sz="1800" dirty="0">
              <a:solidFill>
                <a:schemeClr val="bg1"/>
              </a:solidFill>
              <a:latin typeface="Times New Roman"/>
              <a:ea typeface="Calibri"/>
              <a:cs typeface="2  Titr" pitchFamily="2" charset="-78"/>
            </a:endParaRPr>
          </a:p>
          <a:p>
            <a:pPr marL="548005" indent="0" algn="l">
              <a:lnSpc>
                <a:spcPct val="170000"/>
              </a:lnSpc>
              <a:buNone/>
            </a:pPr>
            <a:r>
              <a:rPr lang="fa-IR" sz="1800" b="1" dirty="0">
                <a:solidFill>
                  <a:schemeClr val="bg1"/>
                </a:solidFill>
                <a:latin typeface="Times New Roman"/>
                <a:ea typeface="Calibri"/>
                <a:cs typeface="2  Titr" pitchFamily="2" charset="-78"/>
              </a:rPr>
              <a:t>                                </a:t>
            </a:r>
            <a:r>
              <a:rPr lang="en-US" sz="1800" b="1" dirty="0">
                <a:solidFill>
                  <a:schemeClr val="bg1"/>
                </a:solidFill>
                <a:latin typeface="Times New Roman"/>
                <a:ea typeface="Calibri"/>
                <a:cs typeface="2  Titr" pitchFamily="2" charset="-78"/>
              </a:rPr>
              <a:t>Max    Z = 20x – 5x </a:t>
            </a:r>
            <a:endParaRPr lang="en-US" sz="1800" dirty="0">
              <a:solidFill>
                <a:schemeClr val="bg1"/>
              </a:solidFill>
              <a:latin typeface="Times New Roman"/>
              <a:ea typeface="Calibri"/>
              <a:cs typeface="2  Titr" pitchFamily="2" charset="-78"/>
            </a:endParaRPr>
          </a:p>
          <a:p>
            <a:pPr marL="548005" indent="0" algn="l">
              <a:lnSpc>
                <a:spcPct val="170000"/>
              </a:lnSpc>
              <a:buNone/>
            </a:pPr>
            <a:r>
              <a:rPr lang="fa-IR" sz="1800" b="1" dirty="0">
                <a:solidFill>
                  <a:schemeClr val="bg1"/>
                </a:solidFill>
                <a:latin typeface="Times New Roman"/>
                <a:ea typeface="Calibri"/>
                <a:cs typeface="2  Titr" pitchFamily="2" charset="-78"/>
              </a:rPr>
              <a:t>                             </a:t>
            </a:r>
            <a:r>
              <a:rPr lang="en-US" sz="1800" b="1" dirty="0">
                <a:solidFill>
                  <a:schemeClr val="bg1"/>
                </a:solidFill>
                <a:latin typeface="Times New Roman"/>
                <a:ea typeface="Calibri"/>
                <a:cs typeface="2  Titr" pitchFamily="2" charset="-78"/>
              </a:rPr>
              <a:t>S.T  : 4x = 100      </a:t>
            </a:r>
            <a:r>
              <a:rPr lang="en-US" sz="1800" b="1" dirty="0">
                <a:solidFill>
                  <a:schemeClr val="bg1"/>
                </a:solidFill>
                <a:latin typeface="B Nazanin"/>
                <a:ea typeface="Calibri"/>
                <a:cs typeface="2  Titr" pitchFamily="2" charset="-78"/>
              </a:rPr>
              <a:t> </a:t>
            </a:r>
            <a:endParaRPr lang="en-US" sz="1800" dirty="0">
              <a:solidFill>
                <a:schemeClr val="bg1"/>
              </a:solidFill>
              <a:latin typeface="Times New Roman"/>
              <a:ea typeface="Calibri"/>
              <a:cs typeface="2  Titr" pitchFamily="2" charset="-78"/>
            </a:endParaRPr>
          </a:p>
          <a:p>
            <a:pPr marL="548005" indent="0" algn="just">
              <a:lnSpc>
                <a:spcPct val="170000"/>
              </a:lnSpc>
              <a:buNone/>
            </a:pPr>
            <a:r>
              <a:rPr lang="fa-IR" sz="1800" b="1" dirty="0">
                <a:solidFill>
                  <a:schemeClr val="bg1"/>
                </a:solidFill>
                <a:latin typeface="Times New Roman"/>
                <a:ea typeface="Calibri"/>
                <a:cs typeface="2  Titr" pitchFamily="2" charset="-78"/>
              </a:rPr>
              <a:t> این مدل بیانگر یک مساله مدیریتی است که درصدد تعیین تعداد تولید مؤسسه خود است، بنابراین متغیر </a:t>
            </a:r>
            <a:r>
              <a:rPr lang="en-US" sz="1800" b="1" dirty="0">
                <a:solidFill>
                  <a:schemeClr val="bg1"/>
                </a:solidFill>
                <a:latin typeface="Times New Roman"/>
                <a:ea typeface="Calibri"/>
                <a:cs typeface="2  Titr" pitchFamily="2" charset="-78"/>
              </a:rPr>
              <a:t>x</a:t>
            </a:r>
            <a:r>
              <a:rPr lang="fa-IR" sz="1800" b="1" dirty="0">
                <a:solidFill>
                  <a:schemeClr val="bg1"/>
                </a:solidFill>
                <a:latin typeface="Times New Roman"/>
                <a:ea typeface="Calibri"/>
                <a:cs typeface="2  Titr" pitchFamily="2" charset="-78"/>
              </a:rPr>
              <a:t> مقدار "تصمیم بالقوه" مدیر را بیان می­کند و </a:t>
            </a:r>
            <a:r>
              <a:rPr lang="en-US" sz="1800" b="1" dirty="0">
                <a:solidFill>
                  <a:schemeClr val="bg1"/>
                </a:solidFill>
                <a:latin typeface="Times New Roman"/>
                <a:ea typeface="Calibri"/>
                <a:cs typeface="2  Titr" pitchFamily="2" charset="-78"/>
              </a:rPr>
              <a:t>x</a:t>
            </a:r>
            <a:r>
              <a:rPr lang="fa-IR" sz="1800" b="1" dirty="0">
                <a:solidFill>
                  <a:schemeClr val="bg1"/>
                </a:solidFill>
                <a:latin typeface="Times New Roman"/>
                <a:ea typeface="Calibri"/>
                <a:cs typeface="2  Titr" pitchFamily="2" charset="-78"/>
              </a:rPr>
              <a:t> را به عنوان متغیر تصمیم می­شناسند. پس از تکمیل مدل، باید آنرا از نظر اینکه نشان دهند، عملیات سیستم باشند، مورد بازبینی قرار داد. مدیر باید اطمینان حاصل کند که مدل ساخته شده بیانگر رفتار واقعی سیستم است.</a:t>
            </a:r>
            <a:endParaRPr lang="en-US" sz="1800"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96C6B09C-7CE3-4EBE-867F-B1EAA4F63D43}" type="datetime8">
              <a:rPr lang="fa-IR" smtClean="0"/>
              <a:t>20/مارس/1</a:t>
            </a:fld>
            <a:endParaRPr lang="fa-IR"/>
          </a:p>
        </p:txBody>
      </p:sp>
    </p:spTree>
    <p:extLst>
      <p:ext uri="{BB962C8B-B14F-4D97-AF65-F5344CB8AC3E}">
        <p14:creationId xmlns:p14="http://schemas.microsoft.com/office/powerpoint/2010/main" val="1544285814"/>
      </p:ext>
    </p:extLst>
  </p:cSld>
  <p:clrMapOvr>
    <a:masterClrMapping/>
  </p:clrMapOvr>
  <p:transition spd="slow" advClick="0">
    <p:cover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6192728"/>
          </a:xfrm>
        </p:spPr>
        <p:txBody>
          <a:bodyPr/>
          <a:lstStyle/>
          <a:p>
            <a:pPr marL="548005" indent="0" algn="just">
              <a:lnSpc>
                <a:spcPct val="150000"/>
              </a:lnSpc>
              <a:buNone/>
            </a:pPr>
            <a:r>
              <a:rPr lang="fa-IR" b="1" dirty="0">
                <a:latin typeface="Times New Roman"/>
                <a:ea typeface="Calibri"/>
                <a:cs typeface="2  Titr"/>
              </a:rPr>
              <a:t>4. </a:t>
            </a:r>
            <a:r>
              <a:rPr lang="fa-IR" b="1" dirty="0">
                <a:solidFill>
                  <a:srgbClr val="FFFF00"/>
                </a:solidFill>
                <a:latin typeface="Times New Roman"/>
                <a:ea typeface="Calibri"/>
                <a:cs typeface="2  Titr" pitchFamily="2" charset="-78"/>
              </a:rPr>
              <a:t>حل مدل </a:t>
            </a:r>
            <a:endParaRPr lang="en-US" dirty="0">
              <a:solidFill>
                <a:srgbClr val="FFFF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 مساله فرموله شده در قالب یک مدل تحقیق در عملیات باید بر اساس فنون مورد استفاده در تحقیق در عملیات حل شود. هر یک از فنون تحقیق در عملیات برای حل یک مدل خاص کاربرد دارند. بنابراین نوع مدل و فن حل مدل دو بخش مجزا در تحقیق در عملیات می باشند ما به راحتی می توانیم تشخیص دهیم که آیا مدل ساخته شده قابل حل خواهد بود یا خیر. با توجه به اینکه مدل بیانگر مساله است، پس حل آن به معنی حل مساله مورد توجه مدیریت خواهند بود.</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3F2E8BB0-23DA-4BD4-8FAB-EE6C8D6033FB}" type="datetime8">
              <a:rPr lang="fa-IR" smtClean="0"/>
              <a:t>20/مارس/1</a:t>
            </a:fld>
            <a:endParaRPr lang="fa-IR"/>
          </a:p>
        </p:txBody>
      </p:sp>
    </p:spTree>
    <p:extLst>
      <p:ext uri="{BB962C8B-B14F-4D97-AF65-F5344CB8AC3E}">
        <p14:creationId xmlns:p14="http://schemas.microsoft.com/office/powerpoint/2010/main" val="4018476897"/>
      </p:ext>
    </p:extLst>
  </p:cSld>
  <p:clrMapOvr>
    <a:masterClrMapping/>
  </p:clrMapOvr>
  <p:transition spd="slow" advClick="0">
    <p:cover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377280"/>
            <a:ext cx="8712968" cy="6480720"/>
          </a:xfrm>
        </p:spPr>
        <p:txBody>
          <a:bodyPr>
            <a:noAutofit/>
          </a:bodyPr>
          <a:lstStyle/>
          <a:p>
            <a:pPr marL="548005" indent="0" algn="just">
              <a:lnSpc>
                <a:spcPct val="170000"/>
              </a:lnSpc>
              <a:buNone/>
            </a:pPr>
            <a:r>
              <a:rPr lang="fa-IR" sz="1800" b="1" dirty="0">
                <a:solidFill>
                  <a:schemeClr val="bg1"/>
                </a:solidFill>
                <a:latin typeface="Times New Roman"/>
                <a:ea typeface="Calibri"/>
                <a:cs typeface="2  Titr" pitchFamily="2" charset="-78"/>
              </a:rPr>
              <a:t>برای مثال مدل تعریف شده در بخش قبل، یعنی : </a:t>
            </a:r>
            <a:endParaRPr lang="en-US" sz="1800" b="1" dirty="0">
              <a:solidFill>
                <a:schemeClr val="bg1"/>
              </a:solidFill>
              <a:latin typeface="Times New Roman"/>
              <a:ea typeface="Calibri"/>
              <a:cs typeface="2  Titr" pitchFamily="2" charset="-78"/>
            </a:endParaRPr>
          </a:p>
          <a:p>
            <a:pPr marL="548005" indent="0" algn="l">
              <a:lnSpc>
                <a:spcPct val="170000"/>
              </a:lnSpc>
              <a:buNone/>
            </a:pPr>
            <a:r>
              <a:rPr lang="fa-IR" sz="1800" b="1" dirty="0">
                <a:solidFill>
                  <a:schemeClr val="bg1"/>
                </a:solidFill>
                <a:latin typeface="Times New Roman"/>
                <a:ea typeface="Calibri"/>
                <a:cs typeface="2  Titr" pitchFamily="2" charset="-78"/>
              </a:rPr>
              <a:t>                                </a:t>
            </a:r>
            <a:r>
              <a:rPr lang="en-US" sz="1800" b="1" dirty="0">
                <a:solidFill>
                  <a:schemeClr val="bg1"/>
                </a:solidFill>
                <a:latin typeface="Times New Roman"/>
                <a:ea typeface="Calibri"/>
                <a:cs typeface="2  Titr" pitchFamily="2" charset="-78"/>
              </a:rPr>
              <a:t>Max    Z = 20x – 5x </a:t>
            </a:r>
          </a:p>
          <a:p>
            <a:pPr marL="548005" indent="0" algn="l">
              <a:lnSpc>
                <a:spcPct val="170000"/>
              </a:lnSpc>
              <a:buNone/>
            </a:pPr>
            <a:r>
              <a:rPr lang="fa-IR" sz="1800" b="1" dirty="0">
                <a:solidFill>
                  <a:schemeClr val="bg1"/>
                </a:solidFill>
                <a:latin typeface="Times New Roman"/>
                <a:ea typeface="Calibri"/>
                <a:cs typeface="2  Titr" pitchFamily="2" charset="-78"/>
              </a:rPr>
              <a:t>                             </a:t>
            </a:r>
            <a:r>
              <a:rPr lang="en-US" sz="1800" b="1" dirty="0">
                <a:solidFill>
                  <a:schemeClr val="bg1"/>
                </a:solidFill>
                <a:latin typeface="Times New Roman"/>
                <a:ea typeface="Calibri"/>
                <a:cs typeface="2  Titr" pitchFamily="2" charset="-78"/>
              </a:rPr>
              <a:t>S.T  : 4x = 100      </a:t>
            </a:r>
            <a:r>
              <a:rPr lang="en-US" sz="1800" b="1" dirty="0">
                <a:solidFill>
                  <a:schemeClr val="bg1"/>
                </a:solidFill>
                <a:latin typeface="B Nazanin"/>
                <a:ea typeface="Calibri"/>
                <a:cs typeface="2  Titr" pitchFamily="2" charset="-78"/>
              </a:rPr>
              <a:t> </a:t>
            </a:r>
            <a:endParaRPr lang="en-US" sz="1800" b="1" dirty="0">
              <a:solidFill>
                <a:schemeClr val="bg1"/>
              </a:solidFill>
              <a:latin typeface="Times New Roman"/>
              <a:ea typeface="Calibri"/>
              <a:cs typeface="2  Titr" pitchFamily="2" charset="-78"/>
            </a:endParaRPr>
          </a:p>
          <a:p>
            <a:pPr marL="548005" indent="0" algn="just">
              <a:lnSpc>
                <a:spcPct val="170000"/>
              </a:lnSpc>
              <a:buNone/>
            </a:pPr>
            <a:r>
              <a:rPr lang="fa-IR" sz="1800" b="1" dirty="0">
                <a:solidFill>
                  <a:schemeClr val="bg1"/>
                </a:solidFill>
                <a:latin typeface="Times New Roman"/>
                <a:ea typeface="Calibri"/>
                <a:cs typeface="2  Titr" pitchFamily="2" charset="-78"/>
              </a:rPr>
              <a:t>با استفاده از عملیات جبری قابل حل است : </a:t>
            </a:r>
            <a:endParaRPr lang="en-US" sz="1800" b="1" dirty="0">
              <a:solidFill>
                <a:schemeClr val="bg1"/>
              </a:solidFill>
              <a:latin typeface="Times New Roman"/>
              <a:ea typeface="Calibri"/>
              <a:cs typeface="2  Titr" pitchFamily="2" charset="-78"/>
            </a:endParaRPr>
          </a:p>
          <a:p>
            <a:pPr marL="548005" indent="0" algn="l">
              <a:lnSpc>
                <a:spcPct val="170000"/>
              </a:lnSpc>
              <a:buNone/>
            </a:pPr>
            <a:r>
              <a:rPr lang="fa-IR" sz="1800" b="1" dirty="0">
                <a:solidFill>
                  <a:schemeClr val="bg1"/>
                </a:solidFill>
                <a:latin typeface="Times New Roman"/>
                <a:ea typeface="Calibri"/>
                <a:cs typeface="2  Titr" pitchFamily="2" charset="-78"/>
              </a:rPr>
              <a:t>          واحد   </a:t>
            </a:r>
            <a:r>
              <a:rPr lang="en-US" sz="1800" b="1" dirty="0">
                <a:solidFill>
                  <a:schemeClr val="bg1"/>
                </a:solidFill>
                <a:latin typeface="Times New Roman"/>
                <a:ea typeface="Calibri"/>
                <a:cs typeface="2  Titr" pitchFamily="2" charset="-78"/>
              </a:rPr>
              <a:t>4x = 100    =&gt;    X = 100 / 4 = 25 </a:t>
            </a:r>
            <a:r>
              <a:rPr lang="en-US" sz="1800" b="1" dirty="0">
                <a:solidFill>
                  <a:schemeClr val="bg1"/>
                </a:solidFill>
                <a:latin typeface="B Nazanin"/>
                <a:ea typeface="Calibri"/>
                <a:cs typeface="2  Titr" pitchFamily="2" charset="-78"/>
              </a:rPr>
              <a:t> </a:t>
            </a:r>
            <a:r>
              <a:rPr lang="fa-IR" sz="1800" b="1" dirty="0">
                <a:solidFill>
                  <a:schemeClr val="bg1"/>
                </a:solidFill>
                <a:latin typeface="B Nazanin"/>
                <a:ea typeface="Calibri"/>
                <a:cs typeface="2  Titr" pitchFamily="2" charset="-78"/>
              </a:rPr>
              <a:t>  </a:t>
            </a:r>
            <a:endParaRPr lang="en-US" sz="1800" b="1" dirty="0">
              <a:solidFill>
                <a:schemeClr val="bg1"/>
              </a:solidFill>
              <a:latin typeface="Times New Roman"/>
              <a:ea typeface="Calibri"/>
              <a:cs typeface="2  Titr" pitchFamily="2" charset="-78"/>
            </a:endParaRPr>
          </a:p>
          <a:p>
            <a:pPr marL="548005" indent="0" algn="just">
              <a:lnSpc>
                <a:spcPct val="170000"/>
              </a:lnSpc>
              <a:buNone/>
            </a:pPr>
            <a:r>
              <a:rPr lang="fa-IR" sz="1800" b="1" dirty="0">
                <a:solidFill>
                  <a:schemeClr val="bg1"/>
                </a:solidFill>
                <a:latin typeface="Times New Roman"/>
                <a:ea typeface="Calibri"/>
                <a:cs typeface="2  Titr" pitchFamily="2" charset="-78"/>
              </a:rPr>
              <a:t> </a:t>
            </a:r>
            <a:endParaRPr lang="en-US" sz="1800" b="1" dirty="0">
              <a:solidFill>
                <a:schemeClr val="bg1"/>
              </a:solidFill>
              <a:latin typeface="Times New Roman"/>
              <a:ea typeface="Calibri"/>
              <a:cs typeface="2  Titr" pitchFamily="2" charset="-78"/>
            </a:endParaRPr>
          </a:p>
          <a:p>
            <a:pPr marL="548005" indent="0" algn="just">
              <a:lnSpc>
                <a:spcPct val="170000"/>
              </a:lnSpc>
              <a:buNone/>
            </a:pPr>
            <a:r>
              <a:rPr lang="fa-IR" sz="1800" b="1" dirty="0">
                <a:solidFill>
                  <a:schemeClr val="bg1"/>
                </a:solidFill>
                <a:latin typeface="Times New Roman"/>
                <a:ea typeface="Calibri"/>
                <a:cs typeface="2  Titr" pitchFamily="2" charset="-78"/>
              </a:rPr>
              <a:t>جایگزین کردن مقدار 25 برای </a:t>
            </a:r>
            <a:r>
              <a:rPr lang="en-US" sz="1800" b="1" dirty="0">
                <a:solidFill>
                  <a:schemeClr val="bg1"/>
                </a:solidFill>
                <a:latin typeface="Times New Roman"/>
                <a:ea typeface="Calibri"/>
                <a:cs typeface="2  Titr" pitchFamily="2" charset="-78"/>
              </a:rPr>
              <a:t>x</a:t>
            </a:r>
            <a:r>
              <a:rPr lang="fa-IR" sz="1800" b="1" dirty="0">
                <a:solidFill>
                  <a:schemeClr val="bg1"/>
                </a:solidFill>
                <a:latin typeface="Times New Roman"/>
                <a:ea typeface="Calibri"/>
                <a:cs typeface="2  Titr" pitchFamily="2" charset="-78"/>
              </a:rPr>
              <a:t> در معادله سود باعث می شود : </a:t>
            </a:r>
            <a:endParaRPr lang="en-US" sz="1800" b="1" dirty="0">
              <a:solidFill>
                <a:schemeClr val="bg1"/>
              </a:solidFill>
              <a:latin typeface="Times New Roman"/>
              <a:ea typeface="Calibri"/>
              <a:cs typeface="2  Titr" pitchFamily="2" charset="-78"/>
            </a:endParaRPr>
          </a:p>
          <a:p>
            <a:pPr marL="548005" indent="0" algn="l">
              <a:lnSpc>
                <a:spcPct val="170000"/>
              </a:lnSpc>
              <a:buNone/>
            </a:pPr>
            <a:r>
              <a:rPr lang="fa-IR" sz="1800" b="1" dirty="0">
                <a:solidFill>
                  <a:schemeClr val="bg1"/>
                </a:solidFill>
                <a:latin typeface="Times New Roman"/>
                <a:ea typeface="Calibri"/>
                <a:cs typeface="2  Titr" pitchFamily="2" charset="-78"/>
              </a:rPr>
              <a:t>           </a:t>
            </a:r>
            <a:r>
              <a:rPr lang="en-US" sz="1800" b="1" dirty="0">
                <a:solidFill>
                  <a:schemeClr val="bg1"/>
                </a:solidFill>
                <a:latin typeface="Times New Roman"/>
                <a:ea typeface="Calibri"/>
                <a:cs typeface="2  Titr" pitchFamily="2" charset="-78"/>
              </a:rPr>
              <a:t>Z = 20x – 5x = 20 (25) - 5(25 ) = &gt;  Z = 375 </a:t>
            </a:r>
          </a:p>
          <a:p>
            <a:pPr marL="548005" indent="0" algn="just">
              <a:lnSpc>
                <a:spcPct val="170000"/>
              </a:lnSpc>
              <a:buNone/>
            </a:pPr>
            <a:r>
              <a:rPr lang="fa-IR" sz="1800" b="1" dirty="0">
                <a:solidFill>
                  <a:schemeClr val="bg1"/>
                </a:solidFill>
                <a:latin typeface="Times New Roman"/>
                <a:ea typeface="Calibri"/>
                <a:cs typeface="2  Titr" pitchFamily="2" charset="-78"/>
              </a:rPr>
              <a:t>بنابراین اگر مدیر تصمیم به تولید 25 واحد از محصول بگیرد مؤسسه سودی معادل 375 ریال کسب خواهد کرد.</a:t>
            </a:r>
            <a:endParaRPr lang="en-US" sz="1800" b="1" dirty="0">
              <a:solidFill>
                <a:schemeClr val="bg1"/>
              </a:solidFill>
              <a:latin typeface="Times New Roman"/>
              <a:ea typeface="Calibri"/>
              <a:cs typeface="2  Titr" pitchFamily="2" charset="-78"/>
            </a:endParaRPr>
          </a:p>
          <a:p>
            <a:pPr marL="548005" indent="0" algn="just">
              <a:lnSpc>
                <a:spcPct val="170000"/>
              </a:lnSpc>
              <a:buNone/>
            </a:pPr>
            <a:r>
              <a:rPr lang="fa-IR" sz="1800" b="1" dirty="0">
                <a:solidFill>
                  <a:schemeClr val="bg1"/>
                </a:solidFill>
                <a:latin typeface="Times New Roman"/>
                <a:ea typeface="Calibri"/>
                <a:cs typeface="2  Titr" pitchFamily="2" charset="-78"/>
              </a:rPr>
              <a:t>توجه داشته باشید که مقدار متغیر تصمیم بیانگر تصمیم واقعی مدیر نیست بلکه به منزله اطلاعات است که مدیر را در اتخاذ تصمیم واقعی یاری خواهد داد، پس اطلاعات بیانگر داده های پرازش شده توسط مدل خطی شده می باشند. </a:t>
            </a:r>
            <a:endParaRPr lang="en-US" sz="1800" b="1"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8BD55500-F4FA-4A68-A838-D8AAFC8459F8}" type="datetime8">
              <a:rPr lang="fa-IR" smtClean="0"/>
              <a:t>20/مارس/1</a:t>
            </a:fld>
            <a:endParaRPr lang="fa-IR"/>
          </a:p>
        </p:txBody>
      </p:sp>
    </p:spTree>
    <p:extLst>
      <p:ext uri="{BB962C8B-B14F-4D97-AF65-F5344CB8AC3E}">
        <p14:creationId xmlns:p14="http://schemas.microsoft.com/office/powerpoint/2010/main" val="2112811460"/>
      </p:ext>
    </p:extLst>
  </p:cSld>
  <p:clrMapOvr>
    <a:masterClrMapping/>
  </p:clrMapOvr>
  <p:transition spd="slow" advClick="0">
    <p:cover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048712"/>
          </a:xfrm>
        </p:spPr>
        <p:txBody>
          <a:bodyPr>
            <a:normAutofit fontScale="92500" lnSpcReduction="20000"/>
          </a:bodyPr>
          <a:lstStyle/>
          <a:p>
            <a:pPr marL="548005" indent="0" algn="just">
              <a:lnSpc>
                <a:spcPct val="150000"/>
              </a:lnSpc>
              <a:buNone/>
            </a:pPr>
            <a:r>
              <a:rPr lang="fa-IR" b="1" dirty="0">
                <a:latin typeface="Times New Roman"/>
                <a:ea typeface="Calibri"/>
                <a:cs typeface="2  Titr" pitchFamily="2" charset="-78"/>
              </a:rPr>
              <a:t>5. </a:t>
            </a:r>
            <a:r>
              <a:rPr lang="fa-IR" b="1" dirty="0">
                <a:solidFill>
                  <a:srgbClr val="FFFF00"/>
                </a:solidFill>
                <a:latin typeface="Times New Roman"/>
                <a:ea typeface="Calibri"/>
                <a:cs typeface="2  Titr" pitchFamily="2" charset="-78"/>
              </a:rPr>
              <a:t>اجرای نتایج </a:t>
            </a:r>
            <a:endParaRPr lang="en-US" dirty="0">
              <a:solidFill>
                <a:srgbClr val="FFFF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فنون حل مساله در تحقیق در عملیات فراهم کننده اطلاعاتی هستند که مدیر را در تصمیم گیری بهتر یاری می کند، البته نباید نتایج حاصل از حل مدل را بدون تفکر و تعمق مدیریتی بکار گیرد. در تصمیم گیری نهایی، مدیر باید اطلاعات حاصل از حل مدل و تجربیات خود و مشاوران را ترکیب نمایند. چنانچه مدیر اطلاعات بدست آمده از حل مدل را با استفاده از فنون تحقیق در عملیات بلا استفاده بگذارد. مطالعه علمی تا زمانیکه به مورد اجراء گذاشته نشود از روش ناچیزی برخوردار است. ارزش واقعی فرآیند مطالعه علمی به تاثیر آن بر عملکرد سیستم مورد مطالعه خواهد بود. </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1030A654-7D17-485B-8A51-B6C3BC9BC949}" type="datetime8">
              <a:rPr lang="fa-IR" smtClean="0"/>
              <a:t>20/مارس/1</a:t>
            </a:fld>
            <a:endParaRPr lang="fa-IR"/>
          </a:p>
        </p:txBody>
      </p:sp>
    </p:spTree>
    <p:extLst>
      <p:ext uri="{BB962C8B-B14F-4D97-AF65-F5344CB8AC3E}">
        <p14:creationId xmlns:p14="http://schemas.microsoft.com/office/powerpoint/2010/main" val="3409685898"/>
      </p:ext>
    </p:extLst>
  </p:cSld>
  <p:clrMapOvr>
    <a:masterClrMapping/>
  </p:clrMapOvr>
  <p:transition spd="slow" advClick="0">
    <p:cover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363272" cy="6120720"/>
          </a:xfrm>
        </p:spPr>
        <p:txBody>
          <a:bodyPr>
            <a:noAutofit/>
          </a:bodyPr>
          <a:lstStyle/>
          <a:p>
            <a:pPr marL="548005" indent="0" algn="just">
              <a:lnSpc>
                <a:spcPct val="170000"/>
              </a:lnSpc>
              <a:buNone/>
            </a:pPr>
            <a:r>
              <a:rPr lang="fa-IR" sz="2400" b="1" dirty="0">
                <a:solidFill>
                  <a:srgbClr val="FF0000"/>
                </a:solidFill>
                <a:latin typeface="Times New Roman"/>
                <a:ea typeface="Calibri"/>
                <a:cs typeface="2  Titr" pitchFamily="2" charset="-78"/>
              </a:rPr>
              <a:t>تکرار پذیر بودن فرآیند تحقیق در عملیات </a:t>
            </a:r>
            <a:r>
              <a:rPr lang="fa-IR" sz="2400" b="1" dirty="0" smtClean="0">
                <a:solidFill>
                  <a:srgbClr val="FF0000"/>
                </a:solidFill>
                <a:latin typeface="Times New Roman"/>
                <a:ea typeface="Calibri"/>
                <a:cs typeface="2  Titr" pitchFamily="2" charset="-78"/>
              </a:rPr>
              <a:t>:</a:t>
            </a:r>
            <a:endParaRPr lang="en-US" sz="2400" b="1" dirty="0">
              <a:solidFill>
                <a:srgbClr val="FF0000"/>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تکمیل مراحل پنجگانه فرآیند تحقیق در عملیات ضرورتاً به معنای اکمال فرآیند نیست، چه بسا در هر مرحله از ساخت مدل، حل و اجراء ضرورت بازنگری پدید آید، به عنوان مثال در بسیاری از موارد در حین ساخت مدل ممکنست بعدی جدید از مساله روشن شود و یا اینکه در مرحله حل مدل و یا اجرای آن نیاز به تغییر ساختار مدل و یا تعریف مساله بوجود آید.</a:t>
            </a:r>
            <a:endParaRPr lang="en-US" sz="2000" b="1" dirty="0">
              <a:solidFill>
                <a:schemeClr val="bg1"/>
              </a:solidFill>
              <a:latin typeface="Times New Roman"/>
              <a:ea typeface="Calibri"/>
              <a:cs typeface="2  Titr" pitchFamily="2" charset="-78"/>
            </a:endParaRPr>
          </a:p>
          <a:p>
            <a:pPr marL="548005" indent="0" algn="just">
              <a:lnSpc>
                <a:spcPct val="170000"/>
              </a:lnSpc>
              <a:buNone/>
            </a:pPr>
            <a:r>
              <a:rPr lang="fa-IR" sz="2000" b="1" dirty="0">
                <a:solidFill>
                  <a:schemeClr val="bg1"/>
                </a:solidFill>
                <a:latin typeface="Times New Roman"/>
                <a:ea typeface="Calibri"/>
                <a:cs typeface="2  Titr" pitchFamily="2" charset="-78"/>
              </a:rPr>
              <a:t>بنابراین در هر مرحله نیاز به بازخورد ضرورت پیدا می کند، همچنین اطلاعات جدید بدست آمده از محیط و آینده سازمان ممکن است تماماً ساختار مساله و مدل را تحت تاثیر قرار دهد، بنابراین با گذر زمان و روشن شدن افق مساله، فرآیند تحقیق در عملیات تکرار می شود و این تفکر برای یک مساله فقط یک مدل و یک جواب وجود دارد و لاغیر. مردود خواهد بود و همواره باید مدل را بازسازی کرد. بازنگری در هر مرحله فرآیند تحقیق در عملیات با استفاده از عامل بازخورد در سیستم و یا فرآیند حاصل می شود. </a:t>
            </a:r>
            <a:endParaRPr lang="en-US" sz="2000" b="1" dirty="0">
              <a:solidFill>
                <a:schemeClr val="bg1"/>
              </a:solidFill>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774BF474-B393-459E-A91F-54F46CB17093}" type="datetime8">
              <a:rPr lang="fa-IR" smtClean="0"/>
              <a:t>20/مارس/1</a:t>
            </a:fld>
            <a:endParaRPr lang="fa-IR"/>
          </a:p>
        </p:txBody>
      </p:sp>
    </p:spTree>
    <p:extLst>
      <p:ext uri="{BB962C8B-B14F-4D97-AF65-F5344CB8AC3E}">
        <p14:creationId xmlns:p14="http://schemas.microsoft.com/office/powerpoint/2010/main" val="3393296731"/>
      </p:ext>
    </p:extLst>
  </p:cSld>
  <p:clrMapOvr>
    <a:masterClrMapping/>
  </p:clrMapOvr>
  <p:transition spd="slow" advClick="0">
    <p:cover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229600" cy="6264696"/>
          </a:xfrm>
        </p:spPr>
        <p:txBody>
          <a:bodyPr>
            <a:normAutofit fontScale="85000" lnSpcReduction="20000"/>
          </a:bodyPr>
          <a:lstStyle/>
          <a:p>
            <a:pPr marL="548005" indent="0" algn="just">
              <a:lnSpc>
                <a:spcPct val="150000"/>
              </a:lnSpc>
              <a:buNone/>
            </a:pPr>
            <a:r>
              <a:rPr lang="fa-IR" b="1" dirty="0">
                <a:solidFill>
                  <a:srgbClr val="FF0000"/>
                </a:solidFill>
                <a:latin typeface="Times New Roman"/>
                <a:ea typeface="Calibri"/>
                <a:cs typeface="2  Titr" pitchFamily="2" charset="-78"/>
              </a:rPr>
              <a:t>مدل­ و انواع آن در پژوهش عملیاتی </a:t>
            </a:r>
            <a:r>
              <a:rPr lang="fa-IR" b="1" dirty="0" smtClean="0">
                <a:solidFill>
                  <a:srgbClr val="FF0000"/>
                </a:solidFill>
                <a:latin typeface="Times New Roman"/>
                <a:ea typeface="Calibri"/>
                <a:cs typeface="2  Titr" pitchFamily="2" charset="-78"/>
              </a:rPr>
              <a:t>: </a:t>
            </a:r>
            <a:endParaRPr lang="en-US" dirty="0">
              <a:solidFill>
                <a:srgbClr val="FF0000"/>
              </a:solidFill>
              <a:latin typeface="Times New Roman"/>
              <a:ea typeface="Calibri"/>
              <a:cs typeface="2  Titr" pitchFamily="2" charset="-78"/>
            </a:endParaRPr>
          </a:p>
          <a:p>
            <a:pPr marL="137160" indent="0" algn="just">
              <a:lnSpc>
                <a:spcPct val="150000"/>
              </a:lnSpc>
              <a:buNone/>
            </a:pPr>
            <a:r>
              <a:rPr lang="fa-IR" b="1" dirty="0">
                <a:solidFill>
                  <a:schemeClr val="bg1"/>
                </a:solidFill>
                <a:latin typeface="Calibri"/>
                <a:ea typeface="Calibri"/>
                <a:cs typeface="2  Titr" pitchFamily="2" charset="-78"/>
              </a:rPr>
              <a:t>« مدل عبارت است از یک انتزاع انتخابی از واقعیت » یک هنرمند وقتی به طبیعت می نگرد نمایشی انتخابی از واقعیت را می آفریند،یک مدل ساز نیز چنین کاری را به انجام می رساند به عنوان مثال در حوزه اقتصاد برای نشان دادن تعادل « مقدار کالا » و « قیمت » از دو منحنی عرضه و تقاضا استفاده می شود. یعنی مدل ساده ای که بطور مسلم یک نمایش انتخابی از واقعیت است و قیمت را به مقدار عرضه و تقاضا مربوط می کند. مدلی ساده و زیبا ولی غیر واقعی ، چون در عالم واقعی هیچ وقت عرضه با تقاضا برابر نمی شود و قیمت از فروشگاهی به فروشگاه دیگر یا از شهری به شهر دیگر تغییر می کند. در هر صورت مدل ها مفیدند چون تخمینی از واقعیت اند، و مبنای مطالعاتی مناسبی محسوب می شوند. مدل ها را به شیوه های گوناگونی می توان طبقه بندی کرد، </a:t>
            </a: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F1CBF622-8BD1-4E5D-B9F2-84374028E453}" type="datetime8">
              <a:rPr lang="fa-IR" smtClean="0"/>
              <a:t>20/مارس/1</a:t>
            </a:fld>
            <a:endParaRPr lang="fa-IR"/>
          </a:p>
        </p:txBody>
      </p:sp>
    </p:spTree>
    <p:extLst>
      <p:ext uri="{BB962C8B-B14F-4D97-AF65-F5344CB8AC3E}">
        <p14:creationId xmlns:p14="http://schemas.microsoft.com/office/powerpoint/2010/main" val="2098951428"/>
      </p:ext>
    </p:extLst>
  </p:cSld>
  <p:clrMapOvr>
    <a:masterClrMapping/>
  </p:clrMapOvr>
  <p:transition spd="slow" advClick="0">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04741DA-213E-4D09-8CE6-D30885A5574E}" type="datetime8">
              <a:rPr lang="fa-IR" smtClean="0"/>
              <a:t>20/مارس/1</a:t>
            </a:fld>
            <a:endParaRPr lang="fa-IR"/>
          </a:p>
        </p:txBody>
      </p:sp>
      <p:sp>
        <p:nvSpPr>
          <p:cNvPr id="3" name="Subtitle 2"/>
          <p:cNvSpPr>
            <a:spLocks noGrp="1"/>
          </p:cNvSpPr>
          <p:nvPr>
            <p:ph type="subTitle" idx="1"/>
          </p:nvPr>
        </p:nvSpPr>
        <p:spPr>
          <a:xfrm>
            <a:off x="1371600" y="1196752"/>
            <a:ext cx="6400800" cy="4442048"/>
          </a:xfrm>
        </p:spPr>
        <p:txBody>
          <a:bodyPr>
            <a:normAutofit/>
          </a:bodyPr>
          <a:lstStyle/>
          <a:p>
            <a:r>
              <a:rPr lang="fa-IR" dirty="0"/>
              <a:t> </a:t>
            </a:r>
            <a:r>
              <a:rPr lang="fa-IR" sz="8000" dirty="0" smtClean="0">
                <a:solidFill>
                  <a:srgbClr val="FF0000"/>
                </a:solidFill>
                <a:cs typeface="2  Titr" panose="00000700000000000000" pitchFamily="2" charset="-78"/>
              </a:rPr>
              <a:t>فصل اول </a:t>
            </a:r>
            <a:endParaRPr lang="fa-IR" sz="7200" dirty="0" smtClean="0">
              <a:solidFill>
                <a:srgbClr val="FF0000"/>
              </a:solidFill>
              <a:cs typeface="2  Titr" panose="00000700000000000000" pitchFamily="2" charset="-78"/>
            </a:endParaRPr>
          </a:p>
          <a:p>
            <a:endParaRPr lang="fa-IR" sz="7200" dirty="0" smtClean="0">
              <a:solidFill>
                <a:schemeClr val="tx1"/>
              </a:solidFill>
              <a:cs typeface="2  Titr" panose="00000700000000000000" pitchFamily="2" charset="-78"/>
            </a:endParaRPr>
          </a:p>
          <a:p>
            <a:r>
              <a:rPr lang="fa-IR" sz="7200" dirty="0" smtClean="0">
                <a:solidFill>
                  <a:srgbClr val="FFC000"/>
                </a:solidFill>
                <a:cs typeface="2  Titr" panose="00000700000000000000" pitchFamily="2" charset="-78"/>
              </a:rPr>
              <a:t>کلیات</a:t>
            </a:r>
            <a:endParaRPr lang="fa-IR" sz="7200" dirty="0">
              <a:solidFill>
                <a:srgbClr val="FFC000"/>
              </a:solidFill>
              <a:cs typeface="2  Titr" panose="00000700000000000000" pitchFamily="2" charset="-78"/>
            </a:endParaRPr>
          </a:p>
        </p:txBody>
      </p:sp>
    </p:spTree>
    <p:extLst>
      <p:ext uri="{BB962C8B-B14F-4D97-AF65-F5344CB8AC3E}">
        <p14:creationId xmlns:p14="http://schemas.microsoft.com/office/powerpoint/2010/main" val="2062587292"/>
      </p:ext>
    </p:extLst>
  </p:cSld>
  <p:clrMapOvr>
    <a:masterClrMapping/>
  </p:clrMapOvr>
  <p:transition spd="slow" advClick="0">
    <p:cover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048712"/>
          </a:xfrm>
        </p:spPr>
        <p:txBody>
          <a:bodyPr/>
          <a:lstStyle/>
          <a:p>
            <a:pPr marL="548005" indent="0" algn="just">
              <a:lnSpc>
                <a:spcPct val="150000"/>
              </a:lnSpc>
              <a:buNone/>
            </a:pPr>
            <a:r>
              <a:rPr lang="fa-IR" sz="3200" b="1" dirty="0">
                <a:solidFill>
                  <a:schemeClr val="bg1"/>
                </a:solidFill>
                <a:latin typeface="Times New Roman"/>
                <a:ea typeface="Calibri"/>
                <a:cs typeface="2  Titr" pitchFamily="2" charset="-78"/>
              </a:rPr>
              <a:t>یکی از این طبقه بندی ها به شرح زیر است: </a:t>
            </a:r>
            <a:endParaRPr lang="en-US" sz="3200" dirty="0">
              <a:solidFill>
                <a:schemeClr val="bg1"/>
              </a:solidFill>
              <a:latin typeface="Times New Roman"/>
              <a:ea typeface="Calibri"/>
              <a:cs typeface="2  Titr" pitchFamily="2" charset="-78"/>
            </a:endParaRPr>
          </a:p>
          <a:p>
            <a:pPr marL="548005" indent="0" algn="just">
              <a:lnSpc>
                <a:spcPct val="150000"/>
              </a:lnSpc>
              <a:buNone/>
            </a:pPr>
            <a:r>
              <a:rPr lang="fa-IR" sz="3200" b="1" dirty="0">
                <a:solidFill>
                  <a:srgbClr val="FF0000"/>
                </a:solidFill>
                <a:latin typeface="Times New Roman"/>
                <a:ea typeface="Calibri"/>
                <a:cs typeface="2  Titr" pitchFamily="2" charset="-78"/>
              </a:rPr>
              <a:t>1. </a:t>
            </a:r>
            <a:r>
              <a:rPr lang="fa-IR" sz="3200" b="1" dirty="0">
                <a:solidFill>
                  <a:schemeClr val="bg1"/>
                </a:solidFill>
                <a:latin typeface="Times New Roman"/>
                <a:ea typeface="Calibri"/>
                <a:cs typeface="2  Titr" pitchFamily="2" charset="-78"/>
              </a:rPr>
              <a:t>مدل­های شمایلی </a:t>
            </a:r>
            <a:endParaRPr lang="en-US" sz="3200" dirty="0">
              <a:solidFill>
                <a:schemeClr val="bg1"/>
              </a:solidFill>
              <a:latin typeface="Times New Roman"/>
              <a:ea typeface="Calibri"/>
              <a:cs typeface="2  Titr" pitchFamily="2" charset="-78"/>
            </a:endParaRPr>
          </a:p>
          <a:p>
            <a:pPr marL="548005" indent="0" algn="just">
              <a:lnSpc>
                <a:spcPct val="150000"/>
              </a:lnSpc>
              <a:buNone/>
            </a:pPr>
            <a:r>
              <a:rPr lang="fa-IR" sz="3200" b="1" dirty="0">
                <a:solidFill>
                  <a:srgbClr val="FFC000"/>
                </a:solidFill>
                <a:latin typeface="Times New Roman"/>
                <a:ea typeface="Calibri"/>
                <a:cs typeface="2  Titr" pitchFamily="2" charset="-78"/>
              </a:rPr>
              <a:t>2. </a:t>
            </a:r>
            <a:r>
              <a:rPr lang="fa-IR" sz="3200" b="1" dirty="0">
                <a:solidFill>
                  <a:schemeClr val="bg1"/>
                </a:solidFill>
                <a:latin typeface="Times New Roman"/>
                <a:ea typeface="Calibri"/>
                <a:cs typeface="2  Titr" pitchFamily="2" charset="-78"/>
              </a:rPr>
              <a:t>مدل­های قیاسی </a:t>
            </a:r>
            <a:endParaRPr lang="en-US" sz="3200" dirty="0">
              <a:solidFill>
                <a:schemeClr val="bg1"/>
              </a:solidFill>
              <a:latin typeface="Times New Roman"/>
              <a:ea typeface="Calibri"/>
              <a:cs typeface="2  Titr" pitchFamily="2" charset="-78"/>
            </a:endParaRPr>
          </a:p>
          <a:p>
            <a:pPr marL="548005" indent="0" algn="just">
              <a:lnSpc>
                <a:spcPct val="150000"/>
              </a:lnSpc>
              <a:buNone/>
            </a:pPr>
            <a:r>
              <a:rPr lang="fa-IR" sz="3200" b="1" dirty="0">
                <a:solidFill>
                  <a:srgbClr val="FFFF00"/>
                </a:solidFill>
                <a:latin typeface="Times New Roman"/>
                <a:ea typeface="Calibri"/>
                <a:cs typeface="2  Titr" pitchFamily="2" charset="-78"/>
              </a:rPr>
              <a:t>3. </a:t>
            </a:r>
            <a:r>
              <a:rPr lang="fa-IR" sz="3200" b="1" dirty="0">
                <a:solidFill>
                  <a:schemeClr val="bg1"/>
                </a:solidFill>
                <a:latin typeface="Times New Roman"/>
                <a:ea typeface="Calibri"/>
                <a:cs typeface="2  Titr" pitchFamily="2" charset="-78"/>
              </a:rPr>
              <a:t>مدل­های ریاضی (سمبولیک ) </a:t>
            </a:r>
            <a:endParaRPr lang="en-US" sz="3200" dirty="0">
              <a:solidFill>
                <a:schemeClr val="bg1"/>
              </a:solidFill>
              <a:latin typeface="Times New Roman"/>
              <a:ea typeface="Calibri"/>
              <a:cs typeface="2  Titr" pitchFamily="2" charset="-78"/>
            </a:endParaRPr>
          </a:p>
          <a:p>
            <a:pPr marL="548005" indent="0" algn="just">
              <a:lnSpc>
                <a:spcPct val="150000"/>
              </a:lnSpc>
              <a:buNone/>
            </a:pPr>
            <a:r>
              <a:rPr lang="fa-IR" sz="3200" b="1" dirty="0">
                <a:solidFill>
                  <a:srgbClr val="92D050"/>
                </a:solidFill>
                <a:latin typeface="Times New Roman"/>
                <a:ea typeface="Calibri"/>
                <a:cs typeface="2  Titr" pitchFamily="2" charset="-78"/>
              </a:rPr>
              <a:t>4. </a:t>
            </a:r>
            <a:r>
              <a:rPr lang="fa-IR" sz="3200" b="1" dirty="0">
                <a:solidFill>
                  <a:schemeClr val="bg1"/>
                </a:solidFill>
                <a:latin typeface="Times New Roman"/>
                <a:ea typeface="Calibri"/>
                <a:cs typeface="2  Titr" pitchFamily="2" charset="-78"/>
              </a:rPr>
              <a:t>مدل های شبیه سازی</a:t>
            </a:r>
            <a:endParaRPr lang="en-US" sz="3200"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C231B174-60F7-48DC-BCEC-8E120F06187A}" type="datetime8">
              <a:rPr lang="fa-IR" smtClean="0"/>
              <a:t>20/مارس/1</a:t>
            </a:fld>
            <a:endParaRPr lang="fa-IR"/>
          </a:p>
        </p:txBody>
      </p:sp>
    </p:spTree>
    <p:extLst>
      <p:ext uri="{BB962C8B-B14F-4D97-AF65-F5344CB8AC3E}">
        <p14:creationId xmlns:p14="http://schemas.microsoft.com/office/powerpoint/2010/main" val="3028110784"/>
      </p:ext>
    </p:extLst>
  </p:cSld>
  <p:clrMapOvr>
    <a:masterClrMapping/>
  </p:clrMapOvr>
  <p:transition spd="slow" advClick="0">
    <p:cover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048712"/>
          </a:xfrm>
        </p:spPr>
        <p:txBody>
          <a:bodyPr>
            <a:normAutofit fontScale="85000" lnSpcReduction="10000"/>
          </a:bodyPr>
          <a:lstStyle/>
          <a:p>
            <a:pPr marL="0" lvl="0" indent="0" algn="just">
              <a:lnSpc>
                <a:spcPts val="3300"/>
              </a:lnSpc>
              <a:buNone/>
            </a:pPr>
            <a:r>
              <a:rPr lang="fa-IR" b="1" dirty="0" smtClean="0">
                <a:solidFill>
                  <a:srgbClr val="FF0000"/>
                </a:solidFill>
                <a:latin typeface="Times New Roman"/>
                <a:ea typeface="Calibri"/>
                <a:cs typeface="2  Titr" pitchFamily="2" charset="-78"/>
              </a:rPr>
              <a:t>1) </a:t>
            </a:r>
            <a:r>
              <a:rPr lang="fa-IR" b="1" dirty="0" smtClean="0">
                <a:solidFill>
                  <a:srgbClr val="FFC000"/>
                </a:solidFill>
                <a:latin typeface="Times New Roman"/>
                <a:ea typeface="Calibri"/>
                <a:cs typeface="2  Titr" pitchFamily="2" charset="-78"/>
              </a:rPr>
              <a:t>مدل­های </a:t>
            </a:r>
            <a:r>
              <a:rPr lang="fa-IR" b="1" dirty="0">
                <a:solidFill>
                  <a:srgbClr val="FFC000"/>
                </a:solidFill>
                <a:latin typeface="Times New Roman"/>
                <a:ea typeface="Calibri"/>
                <a:cs typeface="2  Titr" pitchFamily="2" charset="-78"/>
              </a:rPr>
              <a:t>شمایلی </a:t>
            </a:r>
            <a:endParaRPr lang="en-US" dirty="0">
              <a:solidFill>
                <a:srgbClr val="FFC000"/>
              </a:solidFill>
              <a:latin typeface="Times New Roman"/>
              <a:ea typeface="Calibri"/>
              <a:cs typeface="2  Titr" pitchFamily="2" charset="-78"/>
            </a:endParaRPr>
          </a:p>
          <a:p>
            <a:pPr marL="88900" indent="0" algn="just">
              <a:lnSpc>
                <a:spcPts val="3300"/>
              </a:lnSpc>
              <a:buNone/>
            </a:pPr>
            <a:r>
              <a:rPr lang="en-US" b="1" dirty="0">
                <a:solidFill>
                  <a:schemeClr val="bg1"/>
                </a:solidFill>
                <a:latin typeface="B Nazanin"/>
                <a:ea typeface="Calibri"/>
                <a:cs typeface="2  Titr" pitchFamily="2" charset="-78"/>
              </a:rPr>
              <a:t> </a:t>
            </a:r>
            <a:r>
              <a:rPr lang="fa-IR" b="1" dirty="0">
                <a:solidFill>
                  <a:schemeClr val="bg1"/>
                </a:solidFill>
                <a:latin typeface="B Nazanin"/>
                <a:ea typeface="Calibri"/>
                <a:cs typeface="2  Titr" pitchFamily="2" charset="-78"/>
              </a:rPr>
              <a:t>نمونه­هایی از موکت سه بعدی از هواپیما، شئی­ها، اتومبیل­ها، و یا شمایل­ مربوط به خط تولید و یا یک پل، از این نوع مدل­ها هستند. در این مدل­ها (شمایلی) معمولا با تغییری در اندازه و مقیاس، خاصیت­های مربوط به یک شی­ء واقعی، به وسیلۀ خود آن خاصیت­ها نشان داده می­شوند در نتیجه مدل­های شمایلی بطور کلی شبیه شی­ء واقعی هستند که در اندازه­هایی متفاوت حجم یافته­اند. تغییر و دستکاری در این مدل­ها مشکل است و برای پیش­گویی چندان مفید نیست. </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chemeClr val="bg1"/>
                </a:solidFill>
                <a:latin typeface="Times New Roman"/>
                <a:ea typeface="Calibri"/>
                <a:cs typeface="2  Titr" pitchFamily="2" charset="-78"/>
              </a:rPr>
              <a:t>در نتیجه مدل های شمایلی بطور کلی شبیه به پدیده های واقعی هستند که در اندازه هایی متفاوت تجسم یافته اند. برخی از نمونه های متعارف برای این مدل ها عبارتند از عکس ها ، نقاشی ها، هواپیما، کشتی ها، و اتومبیل ها. مدل شمایلی خورشید و سیاره هایش نیز ، مدلی از منظومه شمسی را با مقیاس کوچکتر نشان می دهد.</a:t>
            </a:r>
            <a:endParaRPr lang="en-US" dirty="0">
              <a:solidFill>
                <a:schemeClr val="bg1"/>
              </a:solidFill>
              <a:latin typeface="Times New Roman"/>
              <a:ea typeface="Calibri"/>
              <a:cs typeface="2  Titr" pitchFamily="2" charset="-78"/>
            </a:endParaRPr>
          </a:p>
          <a:p>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F2745B68-1C6B-4292-8338-D36CBE5290D3}" type="datetime8">
              <a:rPr lang="fa-IR" smtClean="0"/>
              <a:t>20/مارس/1</a:t>
            </a:fld>
            <a:endParaRPr lang="fa-IR"/>
          </a:p>
        </p:txBody>
      </p:sp>
    </p:spTree>
    <p:extLst>
      <p:ext uri="{BB962C8B-B14F-4D97-AF65-F5344CB8AC3E}">
        <p14:creationId xmlns:p14="http://schemas.microsoft.com/office/powerpoint/2010/main" val="1298961438"/>
      </p:ext>
    </p:extLst>
  </p:cSld>
  <p:clrMapOvr>
    <a:masterClrMapping/>
  </p:clrMapOvr>
  <p:transition spd="slow" advClick="0">
    <p:cover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332656"/>
            <a:ext cx="8229600" cy="6048712"/>
          </a:xfrm>
        </p:spPr>
        <p:txBody>
          <a:bodyPr>
            <a:normAutofit fontScale="92500"/>
          </a:bodyPr>
          <a:lstStyle/>
          <a:p>
            <a:pPr marL="0" lvl="0" indent="0" algn="just">
              <a:lnSpc>
                <a:spcPct val="150000"/>
              </a:lnSpc>
              <a:buNone/>
            </a:pPr>
            <a:r>
              <a:rPr lang="fa-IR" b="1" dirty="0" smtClean="0">
                <a:solidFill>
                  <a:srgbClr val="FF0000"/>
                </a:solidFill>
                <a:latin typeface="Times New Roman"/>
                <a:ea typeface="Calibri"/>
                <a:cs typeface="2  Titr" pitchFamily="2" charset="-78"/>
              </a:rPr>
              <a:t>2) </a:t>
            </a:r>
            <a:r>
              <a:rPr lang="fa-IR" b="1" dirty="0" smtClean="0">
                <a:solidFill>
                  <a:srgbClr val="FFC000"/>
                </a:solidFill>
                <a:latin typeface="Times New Roman"/>
                <a:ea typeface="Calibri"/>
                <a:cs typeface="2  Titr" pitchFamily="2" charset="-78"/>
              </a:rPr>
              <a:t>مدل </a:t>
            </a:r>
            <a:r>
              <a:rPr lang="fa-IR" b="1" dirty="0">
                <a:solidFill>
                  <a:srgbClr val="FFC000"/>
                </a:solidFill>
                <a:latin typeface="Times New Roman"/>
                <a:ea typeface="Calibri"/>
                <a:cs typeface="2  Titr" pitchFamily="2" charset="-78"/>
              </a:rPr>
              <a:t>قیاسی  </a:t>
            </a:r>
            <a:endParaRPr lang="en-US" dirty="0">
              <a:solidFill>
                <a:srgbClr val="FFC000"/>
              </a:solidFill>
              <a:latin typeface="Times New Roman"/>
              <a:ea typeface="Calibri"/>
              <a:cs typeface="2  Titr" pitchFamily="2" charset="-78"/>
            </a:endParaRPr>
          </a:p>
          <a:p>
            <a:pPr indent="0" algn="just">
              <a:lnSpc>
                <a:spcPct val="150000"/>
              </a:lnSpc>
              <a:buNone/>
            </a:pPr>
            <a:r>
              <a:rPr lang="fa-IR" b="1" dirty="0">
                <a:solidFill>
                  <a:schemeClr val="bg1"/>
                </a:solidFill>
                <a:latin typeface="Times New Roman"/>
                <a:ea typeface="Calibri"/>
                <a:cs typeface="2  Titr" pitchFamily="2" charset="-78"/>
              </a:rPr>
              <a:t>مدل­های قیاسی از بعضی خاصیت­ها برای نشان دادن برخی دیگر از ویژگی ها استفاده می­کنند مثلاً خط راس­های یک نقشه، قیاسی است از برآمدگی­های زمین یا رنگ مختلف در نقشه که نشان دهندۀ آب­ها و صحراها و غیره فرض می­شوند.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این مدل­ها نسبت به مدل­های شمایلی قابلیت دستکاری بیشتری دارند. این مدل عیناً مشابه سیستم واقعی نیست ولی رفتار آن شبیه سیستم می باشد و به صورت نمودار بیان می شود این مدل در قالب نمودار سه بعدی بیان می شود مانند " نمودار سازمانی".</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8CA8BE9B-18AE-44EE-A661-FCBCB5F59B89}" type="datetime8">
              <a:rPr lang="fa-IR" smtClean="0"/>
              <a:t>20/مارس/1</a:t>
            </a:fld>
            <a:endParaRPr lang="fa-IR"/>
          </a:p>
        </p:txBody>
      </p:sp>
    </p:spTree>
    <p:extLst>
      <p:ext uri="{BB962C8B-B14F-4D97-AF65-F5344CB8AC3E}">
        <p14:creationId xmlns:p14="http://schemas.microsoft.com/office/powerpoint/2010/main" val="557279109"/>
      </p:ext>
    </p:extLst>
  </p:cSld>
  <p:clrMapOvr>
    <a:masterClrMapping/>
  </p:clrMapOvr>
  <p:transition spd="slow" advClick="0">
    <p:cover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120720"/>
          </a:xfrm>
        </p:spPr>
        <p:txBody>
          <a:bodyPr>
            <a:normAutofit fontScale="77500" lnSpcReduction="20000"/>
          </a:bodyPr>
          <a:lstStyle/>
          <a:p>
            <a:pPr marL="0" indent="0" algn="just">
              <a:lnSpc>
                <a:spcPts val="3300"/>
              </a:lnSpc>
              <a:buNone/>
            </a:pPr>
            <a:r>
              <a:rPr lang="fa-IR" b="1" dirty="0" smtClean="0">
                <a:solidFill>
                  <a:srgbClr val="FF0000"/>
                </a:solidFill>
                <a:latin typeface="Times New Roman"/>
                <a:ea typeface="Calibri"/>
                <a:cs typeface="2  Titr"/>
              </a:rPr>
              <a:t> 3) </a:t>
            </a:r>
            <a:r>
              <a:rPr lang="fa-IR" b="1" dirty="0" smtClean="0">
                <a:solidFill>
                  <a:srgbClr val="FFC000"/>
                </a:solidFill>
                <a:latin typeface="Times New Roman"/>
                <a:ea typeface="Calibri"/>
                <a:cs typeface="2  Titr" pitchFamily="2" charset="-78"/>
              </a:rPr>
              <a:t>مدل </a:t>
            </a:r>
            <a:r>
              <a:rPr lang="fa-IR" b="1" dirty="0">
                <a:solidFill>
                  <a:srgbClr val="FFC000"/>
                </a:solidFill>
                <a:latin typeface="Times New Roman"/>
                <a:ea typeface="Calibri"/>
                <a:cs typeface="2  Titr" pitchFamily="2" charset="-78"/>
              </a:rPr>
              <a:t>سمبولیک یا ریاضی</a:t>
            </a:r>
            <a:endParaRPr lang="en-US" dirty="0">
              <a:solidFill>
                <a:srgbClr val="FFC000"/>
              </a:solidFill>
              <a:latin typeface="Times New Roman"/>
              <a:ea typeface="Calibri"/>
              <a:cs typeface="2  Titr" pitchFamily="2" charset="-78"/>
            </a:endParaRPr>
          </a:p>
          <a:p>
            <a:pPr indent="0" algn="just">
              <a:lnSpc>
                <a:spcPts val="3300"/>
              </a:lnSpc>
              <a:buNone/>
            </a:pPr>
            <a:r>
              <a:rPr lang="en-US" b="1" i="1" dirty="0">
                <a:solidFill>
                  <a:schemeClr val="bg1"/>
                </a:solidFill>
                <a:latin typeface="B Nazanin"/>
                <a:ea typeface="Calibri"/>
                <a:cs typeface="2  Titr" pitchFamily="2" charset="-78"/>
              </a:rPr>
              <a:t> </a:t>
            </a:r>
            <a:r>
              <a:rPr lang="fa-IR" b="1" dirty="0">
                <a:solidFill>
                  <a:schemeClr val="bg1"/>
                </a:solidFill>
                <a:latin typeface="Times New Roman"/>
                <a:ea typeface="Calibri"/>
                <a:cs typeface="2  Titr" pitchFamily="2" charset="-78"/>
              </a:rPr>
              <a:t>مدل های سمبولیک از حروف، اعداد و سمبول های دیگر برای نشان دادن متغیرها و ارتباط بین آنها استفاده می کنند و در نتیجه عمومی­تر از مدل­های دیگرند این مدل­ها معمولاً بیشترین قابلیت دستکاری را دارند.</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chemeClr val="bg1"/>
                </a:solidFill>
                <a:latin typeface="Times New Roman"/>
                <a:ea typeface="Calibri"/>
                <a:cs typeface="2  Titr" pitchFamily="2" charset="-78"/>
              </a:rPr>
              <a:t>این مدل ها نسبت به سایر مدل ها ساده تر هستند و مسائل پیچیده را تنها با این مدل می­توان تحلیل کرد و به علت مزایای زیر در تحقیق در عملیات از آن استفاده می­شود.</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rgbClr val="0070C0"/>
                </a:solidFill>
                <a:latin typeface="Times New Roman"/>
                <a:ea typeface="Calibri"/>
                <a:cs typeface="2  Titr" pitchFamily="2" charset="-78"/>
              </a:rPr>
              <a:t>1. </a:t>
            </a:r>
            <a:r>
              <a:rPr lang="fa-IR" b="1" dirty="0">
                <a:solidFill>
                  <a:schemeClr val="bg1"/>
                </a:solidFill>
                <a:latin typeface="Times New Roman"/>
                <a:ea typeface="Calibri"/>
                <a:cs typeface="2  Titr" pitchFamily="2" charset="-78"/>
              </a:rPr>
              <a:t>توانایی تعریف و تعیین موقعیت­های پیچیده </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rgbClr val="00B0F0"/>
                </a:solidFill>
                <a:latin typeface="Times New Roman"/>
                <a:ea typeface="Calibri"/>
                <a:cs typeface="2  Titr" pitchFamily="2" charset="-78"/>
              </a:rPr>
              <a:t>2. </a:t>
            </a:r>
            <a:r>
              <a:rPr lang="fa-IR" b="1" dirty="0">
                <a:solidFill>
                  <a:schemeClr val="bg1"/>
                </a:solidFill>
                <a:latin typeface="Times New Roman"/>
                <a:ea typeface="Calibri"/>
                <a:cs typeface="2  Titr" pitchFamily="2" charset="-78"/>
              </a:rPr>
              <a:t>شبیه سازی زمان وقوع عملیات واقعی </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rgbClr val="00B050"/>
                </a:solidFill>
                <a:latin typeface="Times New Roman"/>
                <a:ea typeface="Calibri"/>
                <a:cs typeface="2  Titr" pitchFamily="2" charset="-78"/>
              </a:rPr>
              <a:t>3. </a:t>
            </a:r>
            <a:r>
              <a:rPr lang="fa-IR" b="1" dirty="0">
                <a:solidFill>
                  <a:schemeClr val="bg1"/>
                </a:solidFill>
                <a:latin typeface="Times New Roman"/>
                <a:ea typeface="Calibri"/>
                <a:cs typeface="2  Titr" pitchFamily="2" charset="-78"/>
              </a:rPr>
              <a:t>ساده بودن و امکان دستکاری مدل </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rgbClr val="92D050"/>
                </a:solidFill>
                <a:latin typeface="Times New Roman"/>
                <a:ea typeface="Calibri"/>
                <a:cs typeface="2  Titr" pitchFamily="2" charset="-78"/>
              </a:rPr>
              <a:t>4. </a:t>
            </a:r>
            <a:r>
              <a:rPr lang="fa-IR" b="1" dirty="0">
                <a:solidFill>
                  <a:schemeClr val="bg1"/>
                </a:solidFill>
                <a:latin typeface="Times New Roman"/>
                <a:ea typeface="Calibri"/>
                <a:cs typeface="2  Titr" pitchFamily="2" charset="-78"/>
              </a:rPr>
              <a:t>هزینه و خطای کمتر </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rgbClr val="FFFF00"/>
                </a:solidFill>
                <a:latin typeface="Times New Roman"/>
                <a:ea typeface="Calibri"/>
                <a:cs typeface="2  Titr" pitchFamily="2" charset="-78"/>
              </a:rPr>
              <a:t>5. </a:t>
            </a:r>
            <a:r>
              <a:rPr lang="fa-IR" b="1" dirty="0">
                <a:solidFill>
                  <a:schemeClr val="bg1"/>
                </a:solidFill>
                <a:latin typeface="Times New Roman"/>
                <a:ea typeface="Calibri"/>
                <a:cs typeface="2  Titr" pitchFamily="2" charset="-78"/>
              </a:rPr>
              <a:t>محاسبه مخاطره در تصمیم گیری </a:t>
            </a:r>
            <a:endParaRPr lang="en-US" dirty="0">
              <a:solidFill>
                <a:schemeClr val="bg1"/>
              </a:solidFill>
              <a:latin typeface="Times New Roman"/>
              <a:ea typeface="Calibri"/>
              <a:cs typeface="2  Titr" pitchFamily="2" charset="-78"/>
            </a:endParaRPr>
          </a:p>
          <a:p>
            <a:pPr marL="548005" indent="0" algn="just">
              <a:lnSpc>
                <a:spcPts val="3300"/>
              </a:lnSpc>
              <a:buNone/>
            </a:pPr>
            <a:r>
              <a:rPr lang="fa-IR" b="1" dirty="0">
                <a:solidFill>
                  <a:srgbClr val="FFC000"/>
                </a:solidFill>
                <a:latin typeface="Times New Roman"/>
                <a:ea typeface="Calibri"/>
                <a:cs typeface="2  Titr" pitchFamily="2" charset="-78"/>
              </a:rPr>
              <a:t>6. </a:t>
            </a:r>
            <a:r>
              <a:rPr lang="fa-IR" b="1" dirty="0">
                <a:solidFill>
                  <a:schemeClr val="bg1"/>
                </a:solidFill>
                <a:latin typeface="Times New Roman"/>
                <a:ea typeface="Calibri"/>
                <a:cs typeface="2  Titr" pitchFamily="2" charset="-78"/>
              </a:rPr>
              <a:t>امکان ایجاد زمینه یادگیری و آزمون </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9EBFF33D-A788-47BA-85BA-6BD1DC5598F3}" type="datetime8">
              <a:rPr lang="fa-IR" smtClean="0"/>
              <a:t>20/مارس/1</a:t>
            </a:fld>
            <a:endParaRPr lang="fa-IR"/>
          </a:p>
        </p:txBody>
      </p:sp>
    </p:spTree>
    <p:extLst>
      <p:ext uri="{BB962C8B-B14F-4D97-AF65-F5344CB8AC3E}">
        <p14:creationId xmlns:p14="http://schemas.microsoft.com/office/powerpoint/2010/main" val="3496605260"/>
      </p:ext>
    </p:extLst>
  </p:cSld>
  <p:clrMapOvr>
    <a:masterClrMapping/>
  </p:clrMapOvr>
  <p:transition spd="slow" advClick="0">
    <p:cover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5976704"/>
          </a:xfrm>
        </p:spPr>
        <p:txBody>
          <a:bodyPr>
            <a:normAutofit fontScale="85000" lnSpcReduction="10000"/>
          </a:bodyPr>
          <a:lstStyle/>
          <a:p>
            <a:pPr marL="0" lvl="0" indent="0" algn="just">
              <a:lnSpc>
                <a:spcPct val="150000"/>
              </a:lnSpc>
              <a:buNone/>
            </a:pPr>
            <a:r>
              <a:rPr lang="fa-IR" b="1" dirty="0" smtClean="0">
                <a:solidFill>
                  <a:srgbClr val="FF0000"/>
                </a:solidFill>
                <a:latin typeface="Times New Roman"/>
                <a:ea typeface="Calibri"/>
                <a:cs typeface="2  Titr" pitchFamily="2" charset="-78"/>
              </a:rPr>
              <a:t>4) </a:t>
            </a:r>
            <a:r>
              <a:rPr lang="fa-IR" b="1" dirty="0" smtClean="0">
                <a:solidFill>
                  <a:srgbClr val="FFC000"/>
                </a:solidFill>
                <a:latin typeface="Times New Roman"/>
                <a:ea typeface="Calibri"/>
                <a:cs typeface="2  Titr" pitchFamily="2" charset="-78"/>
              </a:rPr>
              <a:t>مدل </a:t>
            </a:r>
            <a:r>
              <a:rPr lang="fa-IR" b="1" dirty="0">
                <a:solidFill>
                  <a:srgbClr val="FFC000"/>
                </a:solidFill>
                <a:latin typeface="Times New Roman"/>
                <a:ea typeface="Calibri"/>
                <a:cs typeface="2  Titr" pitchFamily="2" charset="-78"/>
              </a:rPr>
              <a:t>های شبیه سازی </a:t>
            </a:r>
            <a:endParaRPr lang="en-US" dirty="0">
              <a:solidFill>
                <a:srgbClr val="FFC000"/>
              </a:solidFill>
              <a:latin typeface="Times New Roman"/>
              <a:ea typeface="Calibri"/>
              <a:cs typeface="2  Titr" pitchFamily="2" charset="-78"/>
            </a:endParaRPr>
          </a:p>
          <a:p>
            <a:pPr marL="548005" indent="0" algn="just">
              <a:lnSpc>
                <a:spcPct val="150000"/>
              </a:lnSpc>
              <a:buNone/>
            </a:pPr>
            <a:r>
              <a:rPr lang="fa-IR" b="1" dirty="0">
                <a:solidFill>
                  <a:schemeClr val="bg1"/>
                </a:solidFill>
                <a:latin typeface="Times New Roman"/>
                <a:ea typeface="Calibri"/>
                <a:cs typeface="2  Titr" pitchFamily="2" charset="-78"/>
              </a:rPr>
              <a:t> مدل های شبیه سازی , مدل هایی هستند که در تحلیل سیستم های پیچیده به جای مدل های ریاضی بکار گرفته می شوند  این مدل ها بطور آماری به اجرا درآوردن مکرر سیستم با اعداد تصادفی را آزمون می کنند.</a:t>
            </a:r>
            <a:endParaRPr lang="en-US" dirty="0">
              <a:solidFill>
                <a:schemeClr val="bg1"/>
              </a:solidFill>
              <a:latin typeface="Times New Roman"/>
              <a:ea typeface="Calibri"/>
              <a:cs typeface="2  Titr" pitchFamily="2" charset="-78"/>
            </a:endParaRPr>
          </a:p>
          <a:p>
            <a:pPr marL="548005" indent="0" algn="just">
              <a:lnSpc>
                <a:spcPct val="150000"/>
              </a:lnSpc>
              <a:buNone/>
            </a:pPr>
            <a:r>
              <a:rPr lang="fa-IR" b="1" u="sng" dirty="0">
                <a:solidFill>
                  <a:schemeClr val="bg1"/>
                </a:solidFill>
                <a:latin typeface="Times New Roman"/>
                <a:ea typeface="Calibri"/>
                <a:cs typeface="2  Titr" pitchFamily="2" charset="-78"/>
              </a:rPr>
              <a:t>مدل ها را به اعتباری می توان به دو گروه احتمالی و غیر احتمالی نیز تقسیم بندی کرد.</a:t>
            </a:r>
            <a:r>
              <a:rPr lang="fa-IR" b="1" dirty="0">
                <a:solidFill>
                  <a:schemeClr val="bg1"/>
                </a:solidFill>
                <a:latin typeface="Times New Roman"/>
                <a:ea typeface="Calibri"/>
                <a:cs typeface="2  Titr" pitchFamily="2" charset="-78"/>
              </a:rPr>
              <a:t>   « مدل های معین یا غیر احتمالی» مدل هایی هستند که شرایط آنها بطور کامل معین و با اطلاعات کامل فرض می شوند . برنامه ریزی خطی ، حمل و نقل و مدل تخصیص نمونه هایی از « مدل های معین » هستند. در «  مدل های احتمالی » وضعیت و پیامد های فعالیت ها نامشخص بوده و بطور معین قابل پیش بینی نیستند.</a:t>
            </a:r>
            <a:endParaRPr lang="en-US" dirty="0">
              <a:solidFill>
                <a:schemeClr val="bg1"/>
              </a:solidFill>
              <a:latin typeface="Times New Roman"/>
              <a:ea typeface="Calibri"/>
              <a:cs typeface="2  Titr" pitchFamily="2" charset="-78"/>
            </a:endParaRPr>
          </a:p>
          <a:p>
            <a:pPr algn="just">
              <a:lnSpc>
                <a:spcPct val="150000"/>
              </a:lnSpc>
            </a:pP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3D0C7DCD-15C2-4F46-86C2-1FECB42EB461}" type="datetime8">
              <a:rPr lang="fa-IR" smtClean="0"/>
              <a:t>20/مارس/1</a:t>
            </a:fld>
            <a:endParaRPr lang="fa-IR"/>
          </a:p>
        </p:txBody>
      </p:sp>
    </p:spTree>
    <p:extLst>
      <p:ext uri="{BB962C8B-B14F-4D97-AF65-F5344CB8AC3E}">
        <p14:creationId xmlns:p14="http://schemas.microsoft.com/office/powerpoint/2010/main" val="1118309966"/>
      </p:ext>
    </p:extLst>
  </p:cSld>
  <p:clrMapOvr>
    <a:masterClrMapping/>
  </p:clrMapOvr>
  <p:transition spd="slow" advClick="0">
    <p:cover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640960" cy="6048712"/>
          </a:xfrm>
        </p:spPr>
        <p:txBody>
          <a:bodyPr>
            <a:normAutofit fontScale="55000" lnSpcReduction="20000"/>
          </a:bodyPr>
          <a:lstStyle/>
          <a:p>
            <a:pPr marL="548005" indent="0" algn="just">
              <a:lnSpc>
                <a:spcPct val="170000"/>
              </a:lnSpc>
              <a:buNone/>
            </a:pPr>
            <a:r>
              <a:rPr lang="fa-IR" sz="4400" dirty="0">
                <a:solidFill>
                  <a:srgbClr val="FF0000"/>
                </a:solidFill>
                <a:latin typeface="Times New Roman"/>
                <a:ea typeface="Calibri"/>
                <a:cs typeface="2  Titr" pitchFamily="2" charset="-78"/>
              </a:rPr>
              <a:t>تحقیق در عملیات یک رویکرد بین رشته­ای </a:t>
            </a:r>
            <a:r>
              <a:rPr lang="fa-IR" sz="4400" dirty="0" smtClean="0">
                <a:solidFill>
                  <a:srgbClr val="FF0000"/>
                </a:solidFill>
                <a:latin typeface="Times New Roman"/>
                <a:ea typeface="Calibri"/>
                <a:cs typeface="2  Titr" pitchFamily="2" charset="-78"/>
              </a:rPr>
              <a:t>:</a:t>
            </a:r>
            <a:endParaRPr lang="en-US" sz="4400" dirty="0">
              <a:solidFill>
                <a:srgbClr val="FF0000"/>
              </a:solidFill>
              <a:latin typeface="Times New Roman"/>
              <a:ea typeface="Calibri"/>
              <a:cs typeface="2  Titr" pitchFamily="2" charset="-78"/>
            </a:endParaRPr>
          </a:p>
          <a:p>
            <a:pPr marL="548005" indent="0" algn="just">
              <a:lnSpc>
                <a:spcPct val="170000"/>
              </a:lnSpc>
              <a:buNone/>
            </a:pPr>
            <a:r>
              <a:rPr lang="fa-IR" sz="3800" dirty="0">
                <a:solidFill>
                  <a:schemeClr val="bg1"/>
                </a:solidFill>
                <a:latin typeface="Times New Roman"/>
                <a:ea typeface="Calibri"/>
                <a:cs typeface="2  Titr" pitchFamily="2" charset="-78"/>
              </a:rPr>
              <a:t>بسیاری از مسائل مدیریتی دارای جنبه­های اقتصادی، روان­شناسی، اجتماعی، مهندسی، ریاضی، فیزیکی و... هستند تنها با تشکیل یک گروه با تخصص های متفاوت است که می توان به راه حل های نو و پیشرفته برای مسائل گریبانگیر سازمان ها دست یافت و متخصص با استفاده از دانش خود می تواند زاویه ای از مسائل را مورد موشکافی قرار دهد و به یک راه حل برسد. </a:t>
            </a:r>
            <a:endParaRPr lang="en-US" sz="3800" dirty="0">
              <a:solidFill>
                <a:schemeClr val="bg1"/>
              </a:solidFill>
              <a:latin typeface="Times New Roman"/>
              <a:ea typeface="Calibri"/>
              <a:cs typeface="2  Titr" pitchFamily="2" charset="-78"/>
            </a:endParaRPr>
          </a:p>
          <a:p>
            <a:pPr marL="548005" indent="0" algn="just">
              <a:lnSpc>
                <a:spcPct val="170000"/>
              </a:lnSpc>
              <a:buNone/>
            </a:pPr>
            <a:r>
              <a:rPr lang="fa-IR" sz="3800" dirty="0">
                <a:solidFill>
                  <a:schemeClr val="bg1"/>
                </a:solidFill>
                <a:latin typeface="Times New Roman"/>
                <a:ea typeface="Calibri"/>
                <a:cs typeface="2  Titr" pitchFamily="2" charset="-78"/>
              </a:rPr>
              <a:t>برآیند راه حل های مختلف و بررسی های متعدد، منجر به یک راه حل واقعی برای مساله خواهد شد بر این اساس بسیاری از مسائل در تحقیق در عملیات توسط گروه های چند رشته ای (بطور متوسط گروه های سه نفره) مورد بررسی قرار می گیرند. در بسیاری از موارد که مساله از ابعاد  ساده تر برخوردار است می توان از یک فرد متخصص که دارای اطلاعات لازم از رشته های مورد نیاز می باشد نیز استفاده کرد. </a:t>
            </a:r>
            <a:endParaRPr lang="en-US" sz="3800" dirty="0">
              <a:solidFill>
                <a:schemeClr val="bg1"/>
              </a:solidFill>
              <a:latin typeface="Times New Roman"/>
              <a:ea typeface="Calibri"/>
              <a:cs typeface="2  Titr" pitchFamily="2" charset="-78"/>
            </a:endParaRPr>
          </a:p>
          <a:p>
            <a:pPr>
              <a:lnSpc>
                <a:spcPct val="160000"/>
              </a:lnSpc>
            </a:pP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BEEF1C66-62E8-46D9-B515-BD18B6852BB1}" type="datetime8">
              <a:rPr lang="fa-IR" smtClean="0"/>
              <a:t>20/مارس/1</a:t>
            </a:fld>
            <a:endParaRPr lang="fa-IR"/>
          </a:p>
        </p:txBody>
      </p:sp>
    </p:spTree>
    <p:extLst>
      <p:ext uri="{BB962C8B-B14F-4D97-AF65-F5344CB8AC3E}">
        <p14:creationId xmlns:p14="http://schemas.microsoft.com/office/powerpoint/2010/main" val="927329182"/>
      </p:ext>
    </p:extLst>
  </p:cSld>
  <p:clrMapOvr>
    <a:masterClrMapping/>
  </p:clrMapOvr>
  <p:transition spd="slow" advClick="0">
    <p:cover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6632"/>
            <a:ext cx="8568952" cy="6192728"/>
          </a:xfrm>
        </p:spPr>
        <p:txBody>
          <a:bodyPr>
            <a:normAutofit fontScale="92500" lnSpcReduction="20000"/>
          </a:bodyPr>
          <a:lstStyle/>
          <a:p>
            <a:pPr marL="548005" indent="0" algn="just">
              <a:lnSpc>
                <a:spcPct val="160000"/>
              </a:lnSpc>
              <a:buNone/>
            </a:pPr>
            <a:r>
              <a:rPr lang="fa-IR" b="1" dirty="0">
                <a:solidFill>
                  <a:srgbClr val="FF0000"/>
                </a:solidFill>
                <a:latin typeface="Times New Roman"/>
                <a:ea typeface="Calibri"/>
                <a:cs typeface="2  Titr" pitchFamily="2" charset="-78"/>
              </a:rPr>
              <a:t>مدل­های متنوع تصمیم گیری در تحقیق در عملیات </a:t>
            </a:r>
            <a:r>
              <a:rPr lang="fa-IR" b="1" dirty="0" smtClean="0">
                <a:solidFill>
                  <a:srgbClr val="FF0000"/>
                </a:solidFill>
                <a:latin typeface="Times New Roman"/>
                <a:ea typeface="Calibri"/>
                <a:cs typeface="2  Titr" pitchFamily="2" charset="-78"/>
              </a:rPr>
              <a:t>:</a:t>
            </a:r>
            <a:endParaRPr lang="en-US" dirty="0">
              <a:solidFill>
                <a:srgbClr val="FF0000"/>
              </a:solidFill>
              <a:latin typeface="Times New Roman"/>
              <a:ea typeface="Calibri"/>
              <a:cs typeface="2  Titr" pitchFamily="2" charset="-78"/>
            </a:endParaRPr>
          </a:p>
          <a:p>
            <a:pPr marL="548005" indent="0" algn="just">
              <a:lnSpc>
                <a:spcPct val="160000"/>
              </a:lnSpc>
              <a:buNone/>
            </a:pPr>
            <a:r>
              <a:rPr lang="fa-IR" b="1" dirty="0">
                <a:solidFill>
                  <a:schemeClr val="bg1"/>
                </a:solidFill>
                <a:latin typeface="Times New Roman"/>
                <a:ea typeface="Calibri"/>
                <a:cs typeface="2  Titr" pitchFamily="2" charset="-78"/>
              </a:rPr>
              <a:t>بمنظور بررسی مدل های تصمیم گیری و به دنبال آن بررسی تکنیک های موجود برای ارزیابی این مدل ها ، ابتدا « تصمیم </a:t>
            </a:r>
            <a:r>
              <a:rPr lang="fa-IR" b="1" dirty="0" smtClean="0">
                <a:solidFill>
                  <a:schemeClr val="bg1"/>
                </a:solidFill>
                <a:latin typeface="Times New Roman"/>
                <a:ea typeface="Calibri"/>
                <a:cs typeface="2  Titr" pitchFamily="2" charset="-78"/>
              </a:rPr>
              <a:t>گیری » </a:t>
            </a:r>
            <a:r>
              <a:rPr lang="fa-IR" b="1" dirty="0">
                <a:solidFill>
                  <a:schemeClr val="bg1"/>
                </a:solidFill>
                <a:latin typeface="Times New Roman"/>
                <a:ea typeface="Calibri"/>
                <a:cs typeface="2  Titr" pitchFamily="2" charset="-78"/>
              </a:rPr>
              <a:t>را برای شرایط مختلف موجود برای آن ، طبقه بندی می نماییم. انواع « تصمیم </a:t>
            </a:r>
            <a:r>
              <a:rPr lang="fa-IR" b="1" dirty="0" smtClean="0">
                <a:solidFill>
                  <a:schemeClr val="bg1"/>
                </a:solidFill>
                <a:latin typeface="Times New Roman"/>
                <a:ea typeface="Calibri"/>
                <a:cs typeface="2  Titr" pitchFamily="2" charset="-78"/>
              </a:rPr>
              <a:t>گیری » </a:t>
            </a:r>
            <a:r>
              <a:rPr lang="fa-IR" b="1" dirty="0">
                <a:solidFill>
                  <a:schemeClr val="bg1"/>
                </a:solidFill>
                <a:latin typeface="Times New Roman"/>
                <a:ea typeface="Calibri"/>
                <a:cs typeface="2  Titr" pitchFamily="2" charset="-78"/>
              </a:rPr>
              <a:t>برمبنای درجه اطلاعات موجود درباره وقوع متغیرهای غیر قابل کنترل از آن ، به قرار زیر است:</a:t>
            </a:r>
            <a:endParaRPr lang="en-US" dirty="0">
              <a:solidFill>
                <a:schemeClr val="bg1"/>
              </a:solidFill>
              <a:latin typeface="Times New Roman"/>
              <a:ea typeface="Calibri"/>
              <a:cs typeface="2  Titr" pitchFamily="2" charset="-78"/>
            </a:endParaRPr>
          </a:p>
          <a:p>
            <a:pPr marL="0" lvl="0" indent="0" algn="just">
              <a:lnSpc>
                <a:spcPct val="160000"/>
              </a:lnSpc>
              <a:buSzPts val="1100"/>
              <a:buNone/>
            </a:pPr>
            <a:r>
              <a:rPr lang="fa-IR" b="1" dirty="0" smtClean="0">
                <a:latin typeface="Times New Roman"/>
                <a:ea typeface="Calibri"/>
                <a:cs typeface="2  Titr" pitchFamily="2" charset="-78"/>
              </a:rPr>
              <a:t>1. </a:t>
            </a:r>
            <a:r>
              <a:rPr lang="fa-IR" b="1" dirty="0" smtClean="0">
                <a:solidFill>
                  <a:srgbClr val="FF0000"/>
                </a:solidFill>
                <a:latin typeface="Times New Roman"/>
                <a:ea typeface="Calibri"/>
                <a:cs typeface="2  Titr" pitchFamily="2" charset="-78"/>
              </a:rPr>
              <a:t>تصمیم </a:t>
            </a:r>
            <a:r>
              <a:rPr lang="fa-IR" b="1" dirty="0">
                <a:solidFill>
                  <a:srgbClr val="FF0000"/>
                </a:solidFill>
                <a:latin typeface="Times New Roman"/>
                <a:ea typeface="Calibri"/>
                <a:cs typeface="2  Titr" pitchFamily="2" charset="-78"/>
              </a:rPr>
              <a:t>گیری در شرایط </a:t>
            </a:r>
            <a:r>
              <a:rPr lang="fa-IR" b="1" dirty="0" smtClean="0">
                <a:solidFill>
                  <a:srgbClr val="FF0000"/>
                </a:solidFill>
                <a:latin typeface="Times New Roman"/>
                <a:ea typeface="Calibri"/>
                <a:cs typeface="2  Titr" pitchFamily="2" charset="-78"/>
              </a:rPr>
              <a:t>اطمینان </a:t>
            </a:r>
            <a:endParaRPr lang="en-US" dirty="0">
              <a:solidFill>
                <a:srgbClr val="FF0000"/>
              </a:solidFill>
              <a:latin typeface="Times New Roman"/>
              <a:ea typeface="Calibri"/>
              <a:cs typeface="2  Titr" pitchFamily="2" charset="-78"/>
            </a:endParaRPr>
          </a:p>
          <a:p>
            <a:pPr marL="0" indent="0" algn="just">
              <a:lnSpc>
                <a:spcPct val="160000"/>
              </a:lnSpc>
              <a:buSzPts val="1100"/>
              <a:buNone/>
            </a:pPr>
            <a:r>
              <a:rPr lang="fa-IR" b="1" dirty="0" smtClean="0">
                <a:latin typeface="Times New Roman"/>
                <a:ea typeface="Calibri"/>
                <a:cs typeface="2  Titr" pitchFamily="2" charset="-78"/>
              </a:rPr>
              <a:t>2. </a:t>
            </a:r>
            <a:r>
              <a:rPr lang="fa-IR" b="1" dirty="0" smtClean="0">
                <a:solidFill>
                  <a:srgbClr val="FF0000"/>
                </a:solidFill>
                <a:latin typeface="Times New Roman"/>
                <a:ea typeface="Calibri"/>
                <a:cs typeface="2  Titr" pitchFamily="2" charset="-78"/>
              </a:rPr>
              <a:t>تصمیم </a:t>
            </a:r>
            <a:r>
              <a:rPr lang="fa-IR" b="1" dirty="0">
                <a:solidFill>
                  <a:srgbClr val="FF0000"/>
                </a:solidFill>
                <a:latin typeface="Times New Roman"/>
                <a:ea typeface="Calibri"/>
                <a:cs typeface="2  Titr" pitchFamily="2" charset="-78"/>
              </a:rPr>
              <a:t>گیری در شرایط عدم اطمینان </a:t>
            </a:r>
            <a:r>
              <a:rPr lang="fa-IR" b="1" dirty="0" smtClean="0">
                <a:solidFill>
                  <a:srgbClr val="FF0000"/>
                </a:solidFill>
                <a:latin typeface="Times New Roman"/>
                <a:ea typeface="Calibri"/>
                <a:cs typeface="2  Titr" pitchFamily="2" charset="-78"/>
              </a:rPr>
              <a:t>:</a:t>
            </a:r>
          </a:p>
          <a:p>
            <a:pPr marL="0" indent="0" algn="just">
              <a:lnSpc>
                <a:spcPct val="160000"/>
              </a:lnSpc>
              <a:buSzPts val="1100"/>
              <a:buNone/>
            </a:pPr>
            <a:r>
              <a:rPr lang="fa-IR" b="1" dirty="0" smtClean="0">
                <a:solidFill>
                  <a:srgbClr val="FF0000"/>
                </a:solidFill>
                <a:latin typeface="Times New Roman"/>
                <a:ea typeface="Calibri"/>
                <a:cs typeface="2  Titr" pitchFamily="2" charset="-78"/>
              </a:rPr>
              <a:t> </a:t>
            </a:r>
            <a:r>
              <a:rPr lang="fa-IR" b="1" dirty="0">
                <a:solidFill>
                  <a:schemeClr val="bg1"/>
                </a:solidFill>
                <a:latin typeface="Times New Roman"/>
                <a:ea typeface="Calibri"/>
                <a:cs typeface="2  Titr" pitchFamily="2" charset="-78"/>
              </a:rPr>
              <a:t>الف ) </a:t>
            </a:r>
            <a:r>
              <a:rPr lang="fa-IR" sz="2600" b="1" dirty="0">
                <a:solidFill>
                  <a:srgbClr val="FFC000"/>
                </a:solidFill>
                <a:latin typeface="Times New Roman"/>
                <a:ea typeface="Calibri"/>
                <a:cs typeface="2  Titr" pitchFamily="2" charset="-78"/>
              </a:rPr>
              <a:t>درحالت عدم اطمینان کامل</a:t>
            </a:r>
            <a:r>
              <a:rPr lang="fa-IR" sz="2600" b="1" dirty="0">
                <a:solidFill>
                  <a:schemeClr val="bg1"/>
                </a:solidFill>
                <a:latin typeface="Times New Roman"/>
                <a:ea typeface="Calibri"/>
                <a:cs typeface="2  Titr" pitchFamily="2" charset="-78"/>
              </a:rPr>
              <a:t>  ب)  </a:t>
            </a:r>
            <a:r>
              <a:rPr lang="fa-IR" sz="2600" b="1" dirty="0">
                <a:solidFill>
                  <a:srgbClr val="FFC000"/>
                </a:solidFill>
                <a:latin typeface="Times New Roman"/>
                <a:ea typeface="Calibri"/>
                <a:cs typeface="2  Titr" pitchFamily="2" charset="-78"/>
              </a:rPr>
              <a:t>در حالت ریسک </a:t>
            </a:r>
            <a:endParaRPr lang="en-US" sz="2600" dirty="0">
              <a:solidFill>
                <a:srgbClr val="FFC000"/>
              </a:solidFill>
              <a:latin typeface="Times New Roman"/>
              <a:ea typeface="Calibri"/>
              <a:cs typeface="2  Titr" pitchFamily="2" charset="-78"/>
            </a:endParaRPr>
          </a:p>
          <a:p>
            <a:pPr marL="0" lvl="0" indent="0" algn="just">
              <a:lnSpc>
                <a:spcPct val="160000"/>
              </a:lnSpc>
              <a:buSzPts val="1100"/>
              <a:buNone/>
            </a:pPr>
            <a:r>
              <a:rPr lang="fa-IR" b="1" dirty="0" smtClean="0">
                <a:latin typeface="Times New Roman"/>
                <a:ea typeface="Calibri"/>
                <a:cs typeface="2  Titr" pitchFamily="2" charset="-78"/>
              </a:rPr>
              <a:t>3. </a:t>
            </a:r>
            <a:r>
              <a:rPr lang="fa-IR" b="1" dirty="0" smtClean="0">
                <a:solidFill>
                  <a:srgbClr val="FF0000"/>
                </a:solidFill>
                <a:latin typeface="Times New Roman"/>
                <a:ea typeface="Calibri"/>
                <a:cs typeface="2  Titr" pitchFamily="2" charset="-78"/>
              </a:rPr>
              <a:t>تصمیم گیری در شرایط تعارض </a:t>
            </a:r>
            <a:endParaRPr lang="en-US" dirty="0" smtClean="0">
              <a:solidFill>
                <a:srgbClr val="FF0000"/>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FBB37EE8-2637-4354-8C41-B753233E3D9B}" type="datetime8">
              <a:rPr lang="fa-IR" smtClean="0"/>
              <a:t>20/مارس/1</a:t>
            </a:fld>
            <a:endParaRPr lang="fa-IR"/>
          </a:p>
        </p:txBody>
      </p:sp>
    </p:spTree>
    <p:extLst>
      <p:ext uri="{BB962C8B-B14F-4D97-AF65-F5344CB8AC3E}">
        <p14:creationId xmlns:p14="http://schemas.microsoft.com/office/powerpoint/2010/main" val="3416628041"/>
      </p:ext>
    </p:extLst>
  </p:cSld>
  <p:clrMapOvr>
    <a:masterClrMapping/>
  </p:clrMapOvr>
  <p:transition spd="slow" advClick="0">
    <p:cover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548680"/>
            <a:ext cx="8229600" cy="5904696"/>
          </a:xfrm>
        </p:spPr>
        <p:txBody>
          <a:bodyPr>
            <a:normAutofit fontScale="70000" lnSpcReduction="20000"/>
          </a:bodyPr>
          <a:lstStyle/>
          <a:p>
            <a:pPr indent="0" algn="just">
              <a:lnSpc>
                <a:spcPct val="170000"/>
              </a:lnSpc>
              <a:buNone/>
            </a:pPr>
            <a:r>
              <a:rPr lang="fa-IR" sz="3400" b="1" dirty="0">
                <a:solidFill>
                  <a:srgbClr val="FF0000"/>
                </a:solidFill>
                <a:latin typeface="Times New Roman"/>
                <a:ea typeface="Calibri"/>
                <a:cs typeface="2  Titr" pitchFamily="2" charset="-78"/>
              </a:rPr>
              <a:t>معادله تصمیم </a:t>
            </a:r>
            <a:r>
              <a:rPr lang="fa-IR" sz="3400" b="1" dirty="0" smtClean="0">
                <a:solidFill>
                  <a:srgbClr val="FF0000"/>
                </a:solidFill>
                <a:latin typeface="Times New Roman"/>
                <a:ea typeface="Calibri"/>
                <a:cs typeface="2  Titr" pitchFamily="2" charset="-78"/>
              </a:rPr>
              <a:t>:</a:t>
            </a:r>
            <a:endParaRPr lang="en-US" sz="3400" b="1" dirty="0">
              <a:solidFill>
                <a:srgbClr val="FF0000"/>
              </a:solidFill>
              <a:latin typeface="Times New Roman"/>
              <a:ea typeface="Calibri"/>
              <a:cs typeface="2  Titr" pitchFamily="2" charset="-78"/>
            </a:endParaRPr>
          </a:p>
          <a:p>
            <a:pPr indent="0" algn="just">
              <a:lnSpc>
                <a:spcPct val="170000"/>
              </a:lnSpc>
              <a:buNone/>
            </a:pPr>
            <a:r>
              <a:rPr lang="fa-IR" b="1" dirty="0">
                <a:solidFill>
                  <a:schemeClr val="bg1"/>
                </a:solidFill>
                <a:latin typeface="Times New Roman"/>
                <a:ea typeface="Calibri"/>
                <a:cs typeface="2  Titr" pitchFamily="2" charset="-78"/>
              </a:rPr>
              <a:t> « معادله تصمیم » زیر بنای تشکیل کلیه مدل های موجود در« پژوهش عمـلیاتی» می باشد. معـادلعه تصمیم ، یعنی </a:t>
            </a:r>
            <a:endParaRPr lang="en-US" b="1" dirty="0">
              <a:solidFill>
                <a:schemeClr val="bg1"/>
              </a:solidFill>
              <a:latin typeface="Times New Roman"/>
              <a:ea typeface="Calibri"/>
              <a:cs typeface="2  Titr" pitchFamily="2" charset="-78"/>
            </a:endParaRPr>
          </a:p>
          <a:p>
            <a:pPr indent="0" algn="just">
              <a:lnSpc>
                <a:spcPct val="170000"/>
              </a:lnSpc>
              <a:buNone/>
            </a:pPr>
            <a:r>
              <a:rPr lang="en-US" b="1" dirty="0">
                <a:solidFill>
                  <a:schemeClr val="bg1"/>
                </a:solidFill>
                <a:latin typeface="Times New Roman"/>
                <a:ea typeface="Calibri"/>
                <a:cs typeface="2  Titr" pitchFamily="2" charset="-78"/>
              </a:rPr>
              <a:t>E = ( x , y)</a:t>
            </a:r>
            <a:r>
              <a:rPr lang="fa-IR" b="1" dirty="0">
                <a:solidFill>
                  <a:schemeClr val="bg1"/>
                </a:solidFill>
                <a:latin typeface="Times New Roman"/>
                <a:ea typeface="Calibri"/>
                <a:cs typeface="2  Titr" pitchFamily="2" charset="-78"/>
              </a:rPr>
              <a:t>  نشان می دهد که در درجه بهره وری (</a:t>
            </a:r>
            <a:r>
              <a:rPr lang="en-US" b="1" dirty="0">
                <a:solidFill>
                  <a:schemeClr val="bg1"/>
                </a:solidFill>
                <a:latin typeface="Times New Roman"/>
                <a:ea typeface="Calibri"/>
                <a:cs typeface="2  Titr" pitchFamily="2" charset="-78"/>
              </a:rPr>
              <a:t>E</a:t>
            </a:r>
            <a:r>
              <a:rPr lang="fa-IR" b="1" dirty="0">
                <a:solidFill>
                  <a:schemeClr val="bg1"/>
                </a:solidFill>
                <a:latin typeface="Times New Roman"/>
                <a:ea typeface="Calibri"/>
                <a:cs typeface="2  Titr" pitchFamily="2" charset="-78"/>
              </a:rPr>
              <a:t> ) حاصل از یک مدل تصمیم گیری تابعی است از متغیرهای قابل </a:t>
            </a:r>
            <a:r>
              <a:rPr lang="fa-IR" b="1" dirty="0" smtClean="0">
                <a:solidFill>
                  <a:schemeClr val="bg1"/>
                </a:solidFill>
                <a:latin typeface="Times New Roman"/>
                <a:ea typeface="Calibri"/>
                <a:cs typeface="2  Titr" pitchFamily="2" charset="-78"/>
              </a:rPr>
              <a:t>کنترل ( </a:t>
            </a:r>
            <a:r>
              <a:rPr lang="en-US" b="1" dirty="0">
                <a:solidFill>
                  <a:schemeClr val="bg1"/>
                </a:solidFill>
                <a:latin typeface="Times New Roman"/>
                <a:ea typeface="Calibri"/>
                <a:cs typeface="2  Titr" pitchFamily="2" charset="-78"/>
              </a:rPr>
              <a:t>X</a:t>
            </a:r>
            <a:r>
              <a:rPr lang="fa-IR" b="1" dirty="0">
                <a:solidFill>
                  <a:schemeClr val="bg1"/>
                </a:solidFill>
                <a:latin typeface="Times New Roman"/>
                <a:ea typeface="Calibri"/>
                <a:cs typeface="2  Titr" pitchFamily="2" charset="-78"/>
              </a:rPr>
              <a:t> ) و متغیر های غیر قابل </a:t>
            </a:r>
            <a:r>
              <a:rPr lang="fa-IR" b="1" dirty="0" smtClean="0">
                <a:solidFill>
                  <a:schemeClr val="bg1"/>
                </a:solidFill>
                <a:latin typeface="Times New Roman"/>
                <a:ea typeface="Calibri"/>
                <a:cs typeface="2  Titr" pitchFamily="2" charset="-78"/>
              </a:rPr>
              <a:t>کنترل (</a:t>
            </a:r>
            <a:r>
              <a:rPr lang="en-US" b="1" dirty="0" smtClean="0">
                <a:solidFill>
                  <a:schemeClr val="bg1"/>
                </a:solidFill>
                <a:latin typeface="Times New Roman"/>
                <a:ea typeface="Calibri"/>
                <a:cs typeface="2  Titr" pitchFamily="2" charset="-78"/>
              </a:rPr>
              <a:t>Y </a:t>
            </a:r>
            <a:r>
              <a:rPr lang="fa-IR" b="1" dirty="0" smtClean="0">
                <a:solidFill>
                  <a:schemeClr val="bg1"/>
                </a:solidFill>
                <a:latin typeface="Times New Roman"/>
                <a:ea typeface="Calibri"/>
                <a:cs typeface="2  Titr" pitchFamily="2" charset="-78"/>
              </a:rPr>
              <a:t> </a:t>
            </a:r>
            <a:r>
              <a:rPr lang="fa-IR" b="1" dirty="0">
                <a:solidFill>
                  <a:schemeClr val="bg1"/>
                </a:solidFill>
                <a:latin typeface="Times New Roman"/>
                <a:ea typeface="Calibri"/>
                <a:cs typeface="2  Titr" pitchFamily="2" charset="-78"/>
              </a:rPr>
              <a:t>) . درجه بهره </a:t>
            </a:r>
            <a:r>
              <a:rPr lang="fa-IR" b="1" dirty="0" smtClean="0">
                <a:solidFill>
                  <a:schemeClr val="bg1"/>
                </a:solidFill>
                <a:latin typeface="Times New Roman"/>
                <a:ea typeface="Calibri"/>
                <a:cs typeface="2  Titr" pitchFamily="2" charset="-78"/>
              </a:rPr>
              <a:t>وری (</a:t>
            </a:r>
            <a:r>
              <a:rPr lang="en-US" b="1" dirty="0">
                <a:solidFill>
                  <a:schemeClr val="bg1"/>
                </a:solidFill>
                <a:latin typeface="Times New Roman"/>
                <a:ea typeface="Calibri"/>
                <a:cs typeface="2  Titr" pitchFamily="2" charset="-78"/>
              </a:rPr>
              <a:t>E</a:t>
            </a:r>
            <a:r>
              <a:rPr lang="fa-IR" b="1" dirty="0">
                <a:solidFill>
                  <a:schemeClr val="bg1"/>
                </a:solidFill>
                <a:latin typeface="Times New Roman"/>
                <a:ea typeface="Calibri"/>
                <a:cs typeface="2  Titr" pitchFamily="2" charset="-78"/>
              </a:rPr>
              <a:t> )  ممکن است بصورت « مطلوبیت» نیز مورد اندازه گیری واقع شود.</a:t>
            </a:r>
            <a:endParaRPr lang="en-US" b="1" dirty="0">
              <a:solidFill>
                <a:schemeClr val="bg1"/>
              </a:solidFill>
              <a:latin typeface="Times New Roman"/>
              <a:ea typeface="Calibri"/>
              <a:cs typeface="2  Titr" pitchFamily="2" charset="-78"/>
            </a:endParaRPr>
          </a:p>
          <a:p>
            <a:pPr marL="137160" indent="0" algn="just">
              <a:lnSpc>
                <a:spcPct val="170000"/>
              </a:lnSpc>
              <a:buNone/>
            </a:pPr>
            <a:r>
              <a:rPr lang="fa-IR" b="1" dirty="0">
                <a:solidFill>
                  <a:schemeClr val="bg1"/>
                </a:solidFill>
                <a:latin typeface="Calibri"/>
                <a:ea typeface="Calibri"/>
                <a:cs typeface="2  Titr" pitchFamily="2" charset="-78"/>
              </a:rPr>
              <a:t>همچنین روش های مختلف از بکارگیری متغیرهای قابل کنترل</a:t>
            </a:r>
            <a:r>
              <a:rPr lang="fa-IR" b="1" dirty="0" smtClean="0">
                <a:solidFill>
                  <a:schemeClr val="bg1"/>
                </a:solidFill>
                <a:latin typeface="Calibri"/>
                <a:ea typeface="Calibri"/>
                <a:cs typeface="2  Titr" pitchFamily="2" charset="-78"/>
              </a:rPr>
              <a:t>( </a:t>
            </a:r>
            <a:r>
              <a:rPr lang="en-US" b="1" dirty="0" smtClean="0">
                <a:solidFill>
                  <a:schemeClr val="bg1"/>
                </a:solidFill>
                <a:latin typeface="Calibri"/>
                <a:ea typeface="Calibri"/>
                <a:cs typeface="2  Titr" pitchFamily="2" charset="-78"/>
              </a:rPr>
              <a:t>X</a:t>
            </a:r>
            <a:r>
              <a:rPr lang="fa-IR" b="1" dirty="0">
                <a:solidFill>
                  <a:schemeClr val="bg1"/>
                </a:solidFill>
                <a:latin typeface="Calibri"/>
                <a:ea typeface="Calibri"/>
                <a:cs typeface="2  Titr" pitchFamily="2" charset="-78"/>
              </a:rPr>
              <a:t>) منجر به تشکیل استراتژی های گوناگون درحل مشکل تصمیم گیری می شود و انتخاب مناسب ترین استراتژی (یعنی انتخاب مناسب ترین نحوه استفاده از منابع تحت کنترل). نیز به معنای گرفتن تصمیم برای حل آن مشکل است. درظاهر به نظر می رسد که یک تصمیم گیرنده برای حل یک مشکل تصمیم گیری بتواند دارای تعداد بیشماری استراتژی باشد، </a:t>
            </a:r>
            <a:endParaRPr lang="fa-IR" b="1"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76A4B7B8-6234-42CC-9B16-6737685F60D1}" type="datetime8">
              <a:rPr lang="fa-IR" smtClean="0"/>
              <a:t>20/مارس/1</a:t>
            </a:fld>
            <a:endParaRPr lang="fa-IR"/>
          </a:p>
        </p:txBody>
      </p:sp>
    </p:spTree>
    <p:extLst>
      <p:ext uri="{BB962C8B-B14F-4D97-AF65-F5344CB8AC3E}">
        <p14:creationId xmlns:p14="http://schemas.microsoft.com/office/powerpoint/2010/main" val="3950586628"/>
      </p:ext>
    </p:extLst>
  </p:cSld>
  <p:clrMapOvr>
    <a:masterClrMapping/>
  </p:clrMapOvr>
  <p:transition spd="slow" advClick="0">
    <p:cover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404664"/>
            <a:ext cx="8363272" cy="6048712"/>
          </a:xfrm>
        </p:spPr>
        <p:txBody>
          <a:bodyPr>
            <a:normAutofit/>
          </a:bodyPr>
          <a:lstStyle/>
          <a:p>
            <a:pPr indent="0" algn="just">
              <a:lnSpc>
                <a:spcPct val="150000"/>
              </a:lnSpc>
              <a:buNone/>
            </a:pPr>
            <a:r>
              <a:rPr lang="fa-IR" b="1" dirty="0">
                <a:solidFill>
                  <a:schemeClr val="bg1"/>
                </a:solidFill>
                <a:latin typeface="Times New Roman"/>
                <a:ea typeface="Calibri"/>
                <a:cs typeface="2  Titr" pitchFamily="2" charset="-78"/>
              </a:rPr>
              <a:t>، البته عوامل متعددی وجود دارند که تعداد استراتژی های ممکن را محدود می نمایند. این عوامل عبارتند از : قوانین و مقررات داخلی و خارجی موجود برای یک سازمان ، مقررات اجتماعی موجود ، سیاست های اجرایی برای یک سازمان و...</a:t>
            </a:r>
            <a:endParaRPr lang="en-US" dirty="0">
              <a:solidFill>
                <a:schemeClr val="bg1"/>
              </a:solidFill>
              <a:latin typeface="Times New Roman"/>
              <a:ea typeface="Calibri"/>
              <a:cs typeface="2  Titr" pitchFamily="2" charset="-78"/>
            </a:endParaRPr>
          </a:p>
          <a:p>
            <a:pPr indent="0" algn="just">
              <a:lnSpc>
                <a:spcPct val="150000"/>
              </a:lnSpc>
              <a:buNone/>
            </a:pPr>
            <a:r>
              <a:rPr lang="fa-IR" b="1" dirty="0">
                <a:solidFill>
                  <a:schemeClr val="bg1"/>
                </a:solidFill>
                <a:latin typeface="Times New Roman"/>
                <a:ea typeface="Calibri"/>
                <a:cs typeface="2  Titr" pitchFamily="2" charset="-78"/>
              </a:rPr>
              <a:t>عنصر عمده دیگر از معادله تصمیم نیز متغیر های غیر قابل کنترل (</a:t>
            </a:r>
            <a:r>
              <a:rPr lang="en-US" b="1" dirty="0">
                <a:solidFill>
                  <a:schemeClr val="bg1"/>
                </a:solidFill>
                <a:latin typeface="Times New Roman"/>
                <a:ea typeface="Calibri"/>
                <a:cs typeface="2  Titr" pitchFamily="2" charset="-78"/>
              </a:rPr>
              <a:t> y</a:t>
            </a:r>
            <a:r>
              <a:rPr lang="fa-IR" b="1" dirty="0">
                <a:solidFill>
                  <a:schemeClr val="bg1"/>
                </a:solidFill>
                <a:latin typeface="Times New Roman"/>
                <a:ea typeface="Calibri"/>
                <a:cs typeface="2  Titr" pitchFamily="2" charset="-78"/>
              </a:rPr>
              <a:t>) است که پیش بینی برای آنها نیاز به بررسی های آماری ، استفاده از تجارب و استفاده از قوه ابتکار تصمیم گیرنده دارد. وضعیت این پیش بینی نشان دهنده شرایط مختلف تصمیم گیری است که به شرح آن خواهیم پرداخت.</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537C9D86-AC48-4F86-8F07-6B475357C959}" type="datetime8">
              <a:rPr lang="fa-IR" smtClean="0"/>
              <a:t>20/مارس/1</a:t>
            </a:fld>
            <a:endParaRPr lang="fa-IR"/>
          </a:p>
        </p:txBody>
      </p:sp>
    </p:spTree>
    <p:extLst>
      <p:ext uri="{BB962C8B-B14F-4D97-AF65-F5344CB8AC3E}">
        <p14:creationId xmlns:p14="http://schemas.microsoft.com/office/powerpoint/2010/main" val="881417172"/>
      </p:ext>
    </p:extLst>
  </p:cSld>
  <p:clrMapOvr>
    <a:masterClrMapping/>
  </p:clrMapOvr>
  <p:transition spd="slow" advClick="0">
    <p:cover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363272" cy="6048712"/>
          </a:xfrm>
        </p:spPr>
        <p:txBody>
          <a:bodyPr>
            <a:normAutofit fontScale="77500" lnSpcReduction="20000"/>
          </a:bodyPr>
          <a:lstStyle/>
          <a:p>
            <a:pPr indent="0" algn="just">
              <a:lnSpc>
                <a:spcPct val="170000"/>
              </a:lnSpc>
              <a:buNone/>
            </a:pPr>
            <a:r>
              <a:rPr lang="fa-IR" sz="3600" b="1" dirty="0">
                <a:solidFill>
                  <a:srgbClr val="FF0000"/>
                </a:solidFill>
                <a:latin typeface="Times New Roman"/>
                <a:ea typeface="Calibri"/>
                <a:cs typeface="2  Titr" pitchFamily="2" charset="-78"/>
              </a:rPr>
              <a:t>تصمیم گیری در شرایط </a:t>
            </a:r>
            <a:r>
              <a:rPr lang="fa-IR" sz="3600" b="1" dirty="0" smtClean="0">
                <a:solidFill>
                  <a:srgbClr val="FF0000"/>
                </a:solidFill>
                <a:latin typeface="Times New Roman"/>
                <a:ea typeface="Calibri"/>
                <a:cs typeface="2  Titr" pitchFamily="2" charset="-78"/>
              </a:rPr>
              <a:t>اطمینان :</a:t>
            </a:r>
            <a:endParaRPr lang="en-US" sz="3600" dirty="0">
              <a:solidFill>
                <a:srgbClr val="FF0000"/>
              </a:solidFill>
              <a:latin typeface="Times New Roman"/>
              <a:ea typeface="Calibri"/>
              <a:cs typeface="2  Titr" pitchFamily="2" charset="-78"/>
            </a:endParaRPr>
          </a:p>
          <a:p>
            <a:pPr indent="0" algn="just">
              <a:lnSpc>
                <a:spcPct val="170000"/>
              </a:lnSpc>
              <a:buNone/>
            </a:pPr>
            <a:r>
              <a:rPr lang="fa-IR" b="1" dirty="0">
                <a:solidFill>
                  <a:schemeClr val="bg1"/>
                </a:solidFill>
                <a:latin typeface="Times New Roman"/>
                <a:ea typeface="Calibri"/>
                <a:cs typeface="2  Titr" pitchFamily="2" charset="-78"/>
              </a:rPr>
              <a:t>" تصمیم گیری در شرایط اطمینان که تمامی اطلاعات در دسترس می باشد کلیه متغیرهای موجود ثابت فرض می شوند، در این گونه تصمیم گیری تصمیم گیرنده نتیجه تصمیم را می داند."</a:t>
            </a:r>
            <a:endParaRPr lang="en-US" dirty="0">
              <a:solidFill>
                <a:schemeClr val="bg1"/>
              </a:solidFill>
              <a:latin typeface="Times New Roman"/>
              <a:ea typeface="Calibri"/>
              <a:cs typeface="2  Titr" pitchFamily="2" charset="-78"/>
            </a:endParaRPr>
          </a:p>
          <a:p>
            <a:pPr indent="0" algn="just">
              <a:lnSpc>
                <a:spcPct val="170000"/>
              </a:lnSpc>
              <a:buNone/>
            </a:pPr>
            <a:r>
              <a:rPr lang="fa-IR" b="1" dirty="0">
                <a:solidFill>
                  <a:schemeClr val="bg1"/>
                </a:solidFill>
                <a:latin typeface="Times New Roman"/>
                <a:ea typeface="Calibri"/>
                <a:cs typeface="2  Titr" pitchFamily="2" charset="-78"/>
              </a:rPr>
              <a:t> برای زمانی است که کلیه متغیرهای موثر موجود در آن ثابت فرض شوند، به عبارت دیگر متغیر غیرقابل کنترل برای این شرایط از تصمیم گیری وجود ندارد. مدل سازی برای این شرایط از تصمیم گیری بیشتر براساس « مدل های ریاضی و مشخص» استوار است مانند: تحلیل هزینه – منفعت (درحالت مشخص). مدل های کلاسیک بهینه یابی ،کنترل موجودی(درحالت مشخص)،مدل تخصیص کار(درحال مشخص)،برنامه ریزی خطی و بسیاری از مدل های مشتق شده از آن ،برنامه ریزی غیر خطی و مواردی از برنامه ریزی پویا.</a:t>
            </a:r>
            <a:endParaRPr lang="en-US" dirty="0">
              <a:solidFill>
                <a:schemeClr val="bg1"/>
              </a:solidFill>
              <a:latin typeface="Times New Roman"/>
              <a:ea typeface="Calibri"/>
              <a:cs typeface="2  Titr" pitchFamily="2" charset="-78"/>
            </a:endParaRPr>
          </a:p>
          <a:p>
            <a:pPr>
              <a:lnSpc>
                <a:spcPct val="150000"/>
              </a:lnSpc>
            </a:pP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6114570E-2530-4A05-9D41-3CDC8C9A47DA}" type="datetime8">
              <a:rPr lang="fa-IR" smtClean="0"/>
              <a:t>20/مارس/1</a:t>
            </a:fld>
            <a:endParaRPr lang="fa-IR"/>
          </a:p>
        </p:txBody>
      </p:sp>
    </p:spTree>
    <p:extLst>
      <p:ext uri="{BB962C8B-B14F-4D97-AF65-F5344CB8AC3E}">
        <p14:creationId xmlns:p14="http://schemas.microsoft.com/office/powerpoint/2010/main" val="4016172435"/>
      </p:ext>
    </p:extLst>
  </p:cSld>
  <p:clrMapOvr>
    <a:masterClrMapping/>
  </p:clrMapOvr>
  <p:transition spd="slow" advClick="0">
    <p:cover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424936" cy="6840760"/>
          </a:xfrm>
        </p:spPr>
        <p:txBody>
          <a:bodyPr/>
          <a:lstStyle/>
          <a:p>
            <a:pPr indent="0" algn="just">
              <a:lnSpc>
                <a:spcPct val="200000"/>
              </a:lnSpc>
              <a:buNone/>
            </a:pPr>
            <a:r>
              <a:rPr lang="fa-IR" b="1" dirty="0" smtClean="0">
                <a:solidFill>
                  <a:schemeClr val="bg1"/>
                </a:solidFill>
                <a:latin typeface="Times New Roman"/>
                <a:ea typeface="Calibri"/>
                <a:cs typeface="2  Titr" panose="00000700000000000000" pitchFamily="2" charset="-78"/>
              </a:rPr>
              <a:t>در </a:t>
            </a:r>
            <a:r>
              <a:rPr lang="fa-IR" b="1" dirty="0">
                <a:solidFill>
                  <a:schemeClr val="bg1"/>
                </a:solidFill>
                <a:latin typeface="Times New Roman"/>
                <a:ea typeface="Calibri"/>
                <a:cs typeface="2  Titr" panose="00000700000000000000" pitchFamily="2" charset="-78"/>
              </a:rPr>
              <a:t>این فصل  ابتدا تعاریفی از پژوهش عملیاتی ارائه می­شود و  در ادامه  پیدایش پژوهش عملیاتی، انواع پژوهش در عملیات، روش پژوهش در حل مسائل واقعی، جمع­آوری داده­ها، مدل­سازی داده­ها، ساده سازی مدل، مدل­های پژوهش عملیاتی، اعتبار سنجی مدل، حل مدل ،پیاده سازی مدل از جمله مباحث این فصل می­باشد. </a:t>
            </a:r>
            <a:endParaRPr lang="en-US" b="1" dirty="0">
              <a:solidFill>
                <a:schemeClr val="bg1"/>
              </a:solidFill>
              <a:latin typeface="Times New Roman"/>
              <a:ea typeface="Calibri"/>
              <a:cs typeface="2  Titr" panose="00000700000000000000" pitchFamily="2" charset="-78"/>
            </a:endParaRPr>
          </a:p>
          <a:p>
            <a:pPr indent="0">
              <a:buNone/>
            </a:pPr>
            <a:endParaRPr lang="fa-IR" dirty="0">
              <a:solidFill>
                <a:schemeClr val="bg1"/>
              </a:solidFill>
            </a:endParaRPr>
          </a:p>
        </p:txBody>
      </p:sp>
      <p:sp>
        <p:nvSpPr>
          <p:cNvPr id="4" name="Date Placeholder 3"/>
          <p:cNvSpPr>
            <a:spLocks noGrp="1"/>
          </p:cNvSpPr>
          <p:nvPr>
            <p:ph type="dt" sz="half" idx="10"/>
          </p:nvPr>
        </p:nvSpPr>
        <p:spPr/>
        <p:txBody>
          <a:bodyPr/>
          <a:lstStyle/>
          <a:p>
            <a:fld id="{1CED4109-620D-4E7C-9837-98FABEBDC46B}" type="datetime8">
              <a:rPr lang="fa-IR" smtClean="0"/>
              <a:t>20/مارس/1</a:t>
            </a:fld>
            <a:endParaRPr lang="fa-IR"/>
          </a:p>
        </p:txBody>
      </p:sp>
    </p:spTree>
    <p:extLst>
      <p:ext uri="{BB962C8B-B14F-4D97-AF65-F5344CB8AC3E}">
        <p14:creationId xmlns:p14="http://schemas.microsoft.com/office/powerpoint/2010/main" val="226629704"/>
      </p:ext>
    </p:extLst>
  </p:cSld>
  <p:clrMapOvr>
    <a:masterClrMapping/>
  </p:clrMapOvr>
  <p:transition spd="slow" advClick="0">
    <p:cover dir="r"/>
    <p:sndAc>
      <p:end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260648"/>
            <a:ext cx="8229600" cy="6192728"/>
          </a:xfrm>
        </p:spPr>
        <p:txBody>
          <a:bodyPr>
            <a:normAutofit fontScale="85000" lnSpcReduction="10000"/>
          </a:bodyPr>
          <a:lstStyle/>
          <a:p>
            <a:pPr indent="0" algn="just">
              <a:lnSpc>
                <a:spcPct val="150000"/>
              </a:lnSpc>
              <a:buNone/>
            </a:pPr>
            <a:r>
              <a:rPr lang="fa-IR" sz="3300" b="1" dirty="0">
                <a:solidFill>
                  <a:srgbClr val="FF0000"/>
                </a:solidFill>
                <a:latin typeface="Times New Roman"/>
                <a:ea typeface="Calibri"/>
                <a:cs typeface="2  Titr" pitchFamily="2" charset="-78"/>
              </a:rPr>
              <a:t>تصمیم گیری درشرایط عدم اطمینان کامل  </a:t>
            </a:r>
            <a:r>
              <a:rPr lang="fa-IR" sz="3300" b="1" dirty="0" smtClean="0">
                <a:solidFill>
                  <a:srgbClr val="FF0000"/>
                </a:solidFill>
                <a:latin typeface="Times New Roman"/>
                <a:ea typeface="Calibri"/>
                <a:cs typeface="2  Titr" pitchFamily="2" charset="-78"/>
              </a:rPr>
              <a:t>: </a:t>
            </a:r>
            <a:endParaRPr lang="en-US" sz="3300" dirty="0">
              <a:solidFill>
                <a:srgbClr val="FF0000"/>
              </a:solidFill>
              <a:latin typeface="Times New Roman"/>
              <a:ea typeface="Calibri"/>
              <a:cs typeface="2  Titr" pitchFamily="2" charset="-78"/>
            </a:endParaRPr>
          </a:p>
          <a:p>
            <a:pPr indent="0" algn="just">
              <a:lnSpc>
                <a:spcPct val="150000"/>
              </a:lnSpc>
              <a:buNone/>
            </a:pPr>
            <a:r>
              <a:rPr lang="fa-IR" b="1" dirty="0">
                <a:solidFill>
                  <a:schemeClr val="bg1"/>
                </a:solidFill>
                <a:latin typeface="Times New Roman"/>
                <a:ea typeface="Calibri"/>
                <a:cs typeface="2  Titr" pitchFamily="2" charset="-78"/>
              </a:rPr>
              <a:t> " تصمیم گیری در شرایط عدم اطمینان مشکل موجود این است که یک سری عوامل موجود می باشد که غیر قابل کنترل ما می باشند، و همچنین می تواند اطلاعاتی از مسئله در اختیار ما قرار داده نشده باشد</a:t>
            </a:r>
            <a:r>
              <a:rPr lang="en-US" b="1" dirty="0">
                <a:solidFill>
                  <a:schemeClr val="bg1"/>
                </a:solidFill>
                <a:latin typeface="Times New Roman"/>
                <a:ea typeface="Calibri"/>
                <a:cs typeface="2  Titr" pitchFamily="2" charset="-78"/>
              </a:rPr>
              <a:t>.</a:t>
            </a:r>
            <a:r>
              <a:rPr lang="fa-IR" b="1" dirty="0">
                <a:solidFill>
                  <a:schemeClr val="bg1"/>
                </a:solidFill>
                <a:latin typeface="Times New Roman"/>
                <a:ea typeface="Calibri"/>
                <a:cs typeface="2  Titr" pitchFamily="2" charset="-78"/>
              </a:rPr>
              <a:t>"</a:t>
            </a:r>
            <a:endParaRPr lang="en-US" dirty="0">
              <a:solidFill>
                <a:schemeClr val="bg1"/>
              </a:solidFill>
              <a:latin typeface="Times New Roman"/>
              <a:ea typeface="Calibri"/>
              <a:cs typeface="2  Titr" pitchFamily="2" charset="-78"/>
            </a:endParaRPr>
          </a:p>
          <a:p>
            <a:pPr indent="0" algn="just">
              <a:lnSpc>
                <a:spcPct val="150000"/>
              </a:lnSpc>
              <a:buNone/>
            </a:pPr>
            <a:r>
              <a:rPr lang="fa-IR" b="1" dirty="0">
                <a:solidFill>
                  <a:schemeClr val="bg1"/>
                </a:solidFill>
                <a:latin typeface="Times New Roman"/>
                <a:ea typeface="Calibri"/>
                <a:cs typeface="2  Titr" pitchFamily="2" charset="-78"/>
              </a:rPr>
              <a:t>برای زمانی است که مشکل موجود شامل تعدای متغیر غیرقابل کنترل نیز می شود. لکن اطلاعاتی که از گذشته به منظور پیش بینی برای این متغیرها در دسترس نبوده و از این رو محاسبه احتمال وقوع برای آنها ممکن نیست. مدل سازی برای این نوع از تصمیم گیری بیشتر براساس «مدل های مشابه یا قیاسی» استوار است و از « ماتریس تصمیم گیری » برای تحلیل این شرایط استفاده می گردد.</a:t>
            </a:r>
            <a:endParaRPr lang="en-US" dirty="0">
              <a:solidFill>
                <a:schemeClr val="bg1"/>
              </a:solidFill>
              <a:latin typeface="Times New Roman"/>
              <a:ea typeface="Calibri"/>
              <a:cs typeface="2  Titr" pitchFamily="2" charset="-78"/>
            </a:endParaRPr>
          </a:p>
          <a:p>
            <a:pPr>
              <a:lnSpc>
                <a:spcPct val="150000"/>
              </a:lnSpc>
            </a:pPr>
            <a:endParaRPr lang="fa-IR"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5A461BCE-A912-45F6-BD4F-6AEC233ADE01}" type="datetime8">
              <a:rPr lang="fa-IR" smtClean="0"/>
              <a:t>20/مارس/1</a:t>
            </a:fld>
            <a:endParaRPr lang="fa-IR"/>
          </a:p>
        </p:txBody>
      </p:sp>
    </p:spTree>
    <p:extLst>
      <p:ext uri="{BB962C8B-B14F-4D97-AF65-F5344CB8AC3E}">
        <p14:creationId xmlns:p14="http://schemas.microsoft.com/office/powerpoint/2010/main" val="2180984688"/>
      </p:ext>
    </p:extLst>
  </p:cSld>
  <p:clrMapOvr>
    <a:masterClrMapping/>
  </p:clrMapOvr>
  <p:transition spd="slow" advClick="0">
    <p:cover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264696"/>
          </a:xfrm>
        </p:spPr>
        <p:txBody>
          <a:bodyPr>
            <a:normAutofit/>
          </a:bodyPr>
          <a:lstStyle/>
          <a:p>
            <a:pPr indent="0" algn="just">
              <a:lnSpc>
                <a:spcPct val="150000"/>
              </a:lnSpc>
              <a:buNone/>
            </a:pPr>
            <a:r>
              <a:rPr lang="fa-IR" sz="2400" b="1" dirty="0">
                <a:solidFill>
                  <a:srgbClr val="FF0000"/>
                </a:solidFill>
                <a:latin typeface="Times New Roman"/>
                <a:ea typeface="Calibri"/>
                <a:cs typeface="2  Titr" pitchFamily="2" charset="-78"/>
              </a:rPr>
              <a:t>تصمیم گیری در شرایط ریسک </a:t>
            </a:r>
            <a:r>
              <a:rPr lang="fa-IR" sz="2400" b="1" dirty="0" smtClean="0">
                <a:solidFill>
                  <a:srgbClr val="FF0000"/>
                </a:solidFill>
                <a:latin typeface="Times New Roman"/>
                <a:ea typeface="Calibri"/>
                <a:cs typeface="2  Titr" pitchFamily="2" charset="-78"/>
              </a:rPr>
              <a:t>:</a:t>
            </a:r>
            <a:endParaRPr lang="en-US" sz="2400" dirty="0">
              <a:solidFill>
                <a:srgbClr val="FF0000"/>
              </a:solidFill>
              <a:latin typeface="Times New Roman"/>
              <a:ea typeface="Calibri"/>
              <a:cs typeface="2  Titr" pitchFamily="2" charset="-78"/>
            </a:endParaRPr>
          </a:p>
          <a:p>
            <a:pPr indent="0" algn="just">
              <a:lnSpc>
                <a:spcPct val="160000"/>
              </a:lnSpc>
              <a:buNone/>
            </a:pPr>
            <a:r>
              <a:rPr lang="fa-IR" sz="2400" b="1" dirty="0">
                <a:solidFill>
                  <a:schemeClr val="bg1"/>
                </a:solidFill>
                <a:latin typeface="Times New Roman"/>
                <a:ea typeface="Calibri"/>
                <a:cs typeface="2  Titr" pitchFamily="2" charset="-78"/>
              </a:rPr>
              <a:t>"برای زمانی است که مشکل موجود شامل تعدادی متغیر غیرقابل کنترل نیز می شود، که اطلاعات ازگذشته درمورد وقوع آنها دردسترس است و بنابراین محاسبه احتمال وقوع آنها ممکن خواهد بود."</a:t>
            </a:r>
            <a:endParaRPr lang="en-US" sz="2400" dirty="0">
              <a:solidFill>
                <a:schemeClr val="bg1"/>
              </a:solidFill>
              <a:latin typeface="Times New Roman"/>
              <a:ea typeface="Calibri"/>
              <a:cs typeface="2  Titr" pitchFamily="2" charset="-78"/>
            </a:endParaRPr>
          </a:p>
          <a:p>
            <a:pPr indent="0" algn="just">
              <a:lnSpc>
                <a:spcPct val="160000"/>
              </a:lnSpc>
              <a:buNone/>
            </a:pPr>
            <a:r>
              <a:rPr lang="fa-IR" sz="2400" b="1" dirty="0">
                <a:solidFill>
                  <a:schemeClr val="bg1"/>
                </a:solidFill>
                <a:latin typeface="Times New Roman"/>
                <a:ea typeface="Calibri"/>
                <a:cs typeface="2  Titr" pitchFamily="2" charset="-78"/>
              </a:rPr>
              <a:t>مدل های مورد استفاده برای این شرایط از تصمیم گیری ممکن است از نوع « مدل های مشابه و احتمالی » بوده که در این صورت این مدل ها خود به سه دسته تقسیم می گردند:</a:t>
            </a:r>
            <a:endParaRPr lang="en-US" sz="2400" dirty="0">
              <a:solidFill>
                <a:schemeClr val="bg1"/>
              </a:solidFill>
              <a:latin typeface="Times New Roman"/>
              <a:ea typeface="Calibri"/>
              <a:cs typeface="2  Titr" pitchFamily="2" charset="-78"/>
            </a:endParaRPr>
          </a:p>
          <a:p>
            <a:pPr marL="137160" indent="0" algn="just">
              <a:lnSpc>
                <a:spcPct val="160000"/>
              </a:lnSpc>
              <a:buNone/>
            </a:pPr>
            <a:r>
              <a:rPr lang="fa-IR" sz="2400" b="1" dirty="0">
                <a:solidFill>
                  <a:schemeClr val="bg1"/>
                </a:solidFill>
                <a:latin typeface="Calibri"/>
                <a:ea typeface="Calibri"/>
                <a:cs typeface="2  Titr" pitchFamily="2" charset="-78"/>
              </a:rPr>
              <a:t>« تصمیم گیری بدون استفاده از نمونه گیری » ، « تصمیم گیری  با استفاده از نمونه گیری »  و «  تصمیم گیری با استفاده از منحنی های توزیع فراوانی » ، </a:t>
            </a:r>
            <a:endParaRPr lang="fa-IR" sz="2400" dirty="0">
              <a:solidFill>
                <a:schemeClr val="bg1"/>
              </a:solidFill>
              <a:cs typeface="2  Titr" pitchFamily="2" charset="-78"/>
            </a:endParaRPr>
          </a:p>
        </p:txBody>
      </p:sp>
      <p:sp>
        <p:nvSpPr>
          <p:cNvPr id="4" name="Date Placeholder 3"/>
          <p:cNvSpPr>
            <a:spLocks noGrp="1"/>
          </p:cNvSpPr>
          <p:nvPr>
            <p:ph type="dt" sz="half" idx="10"/>
          </p:nvPr>
        </p:nvSpPr>
        <p:spPr/>
        <p:txBody>
          <a:bodyPr/>
          <a:lstStyle/>
          <a:p>
            <a:fld id="{D1714AAD-9C47-4028-A1EB-2E250D488855}" type="datetime8">
              <a:rPr lang="fa-IR" smtClean="0"/>
              <a:t>20/مارس/1</a:t>
            </a:fld>
            <a:endParaRPr lang="fa-IR"/>
          </a:p>
        </p:txBody>
      </p:sp>
    </p:spTree>
    <p:extLst>
      <p:ext uri="{BB962C8B-B14F-4D97-AF65-F5344CB8AC3E}">
        <p14:creationId xmlns:p14="http://schemas.microsoft.com/office/powerpoint/2010/main" val="2619550746"/>
      </p:ext>
    </p:extLst>
  </p:cSld>
  <p:clrMapOvr>
    <a:masterClrMapping/>
  </p:clrMapOvr>
  <p:transition spd="slow" advClick="0">
    <p:cover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048712"/>
          </a:xfrm>
        </p:spPr>
        <p:txBody>
          <a:bodyPr>
            <a:normAutofit fontScale="92500"/>
          </a:bodyPr>
          <a:lstStyle/>
          <a:p>
            <a:pPr indent="0" algn="just">
              <a:lnSpc>
                <a:spcPct val="150000"/>
              </a:lnSpc>
              <a:buNone/>
            </a:pPr>
            <a:r>
              <a:rPr lang="fa-IR" b="1" dirty="0">
                <a:solidFill>
                  <a:schemeClr val="bg1"/>
                </a:solidFill>
                <a:latin typeface="Times New Roman"/>
                <a:ea typeface="Calibri"/>
                <a:cs typeface="2  Titr" pitchFamily="2" charset="-78"/>
              </a:rPr>
              <a:t>همچنین مدل های مورد استفاده برای این شرایط از تصمیم گیری ممکن است از نوع « مدل های ریاضی و احتمالی » باشند، مانند: </a:t>
            </a:r>
            <a:endParaRPr lang="en-US" dirty="0">
              <a:solidFill>
                <a:schemeClr val="bg1"/>
              </a:solidFill>
              <a:latin typeface="Times New Roman"/>
              <a:ea typeface="Calibri"/>
              <a:cs typeface="2  Titr" pitchFamily="2" charset="-78"/>
            </a:endParaRPr>
          </a:p>
          <a:p>
            <a:pPr indent="0" algn="just">
              <a:lnSpc>
                <a:spcPct val="150000"/>
              </a:lnSpc>
              <a:buNone/>
            </a:pPr>
            <a:r>
              <a:rPr lang="fa-IR" b="1" dirty="0">
                <a:solidFill>
                  <a:schemeClr val="bg1"/>
                </a:solidFill>
                <a:latin typeface="Times New Roman"/>
                <a:ea typeface="Calibri"/>
                <a:cs typeface="2  Titr" pitchFamily="2" charset="-78"/>
              </a:rPr>
              <a:t> « تحلیل هزینه – منفعت (درحالت احتمالی)» ، « کنترل موجودی ( درحالت احتمالی)» ، « مدل جایگزینی ( در حالت احتمالی)» ، « خط انتظار(تئوری صف)» ، « مدل های شبیه سازی»  ، مواردی از برنامه های پویا و تحیلی زنجیره مارکوف . و بالاخره مدل های مورد استفاده برای این شرایط از تصمیم گیری ممکن است از نوع «مدل های شمایلی و احتمالی» باشند، مانند تصمیم گیری شاخه ای و برخی از شبکه های موجود در برنامه ریزی پویا .</a:t>
            </a:r>
            <a:endParaRPr lang="en-US"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4CA8C570-4C34-4F8C-95B5-5986D701719F}" type="datetime8">
              <a:rPr lang="fa-IR" smtClean="0"/>
              <a:t>20/مارس/1</a:t>
            </a:fld>
            <a:endParaRPr lang="fa-IR"/>
          </a:p>
        </p:txBody>
      </p:sp>
    </p:spTree>
    <p:extLst>
      <p:ext uri="{BB962C8B-B14F-4D97-AF65-F5344CB8AC3E}">
        <p14:creationId xmlns:p14="http://schemas.microsoft.com/office/powerpoint/2010/main" val="4181956208"/>
      </p:ext>
    </p:extLst>
  </p:cSld>
  <p:clrMapOvr>
    <a:masterClrMapping/>
  </p:clrMapOvr>
  <p:transition spd="slow" advClick="0">
    <p:cover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435280" cy="6120680"/>
          </a:xfrm>
        </p:spPr>
        <p:txBody>
          <a:bodyPr>
            <a:normAutofit fontScale="25000" lnSpcReduction="20000"/>
          </a:bodyPr>
          <a:lstStyle/>
          <a:p>
            <a:pPr indent="0" algn="just">
              <a:lnSpc>
                <a:spcPct val="170000"/>
              </a:lnSpc>
              <a:buNone/>
            </a:pPr>
            <a:r>
              <a:rPr lang="fa-IR" sz="11200" dirty="0">
                <a:solidFill>
                  <a:srgbClr val="FF0000"/>
                </a:solidFill>
                <a:latin typeface="Times New Roman"/>
                <a:ea typeface="Calibri"/>
                <a:cs typeface="2  Titr" pitchFamily="2" charset="-78"/>
              </a:rPr>
              <a:t>تصمیم گیری در شرایط </a:t>
            </a:r>
            <a:r>
              <a:rPr lang="fa-IR" sz="11200" dirty="0" smtClean="0">
                <a:solidFill>
                  <a:srgbClr val="FF0000"/>
                </a:solidFill>
                <a:latin typeface="Times New Roman"/>
                <a:ea typeface="Calibri"/>
                <a:cs typeface="2  Titr" pitchFamily="2" charset="-78"/>
              </a:rPr>
              <a:t>تعارض :</a:t>
            </a:r>
            <a:endParaRPr lang="en-US" sz="11200" dirty="0">
              <a:solidFill>
                <a:srgbClr val="FF0000"/>
              </a:solidFill>
              <a:latin typeface="Times New Roman"/>
              <a:ea typeface="Calibri"/>
              <a:cs typeface="2  Titr" pitchFamily="2" charset="-78"/>
            </a:endParaRPr>
          </a:p>
          <a:p>
            <a:pPr indent="0" algn="just">
              <a:lnSpc>
                <a:spcPct val="170000"/>
              </a:lnSpc>
              <a:buNone/>
            </a:pPr>
            <a:r>
              <a:rPr lang="fa-IR" sz="7200" dirty="0">
                <a:solidFill>
                  <a:schemeClr val="bg1"/>
                </a:solidFill>
                <a:latin typeface="Times New Roman"/>
                <a:ea typeface="Calibri"/>
                <a:cs typeface="2  Titr" pitchFamily="2" charset="-78"/>
              </a:rPr>
              <a:t>"تصمیم گیری در تعارض که در این روش از استراتژی رقبا برای تصمیم گیری در شرایطی که متغیرها غیر قابل کنترل هستند استفاده می کنیم."</a:t>
            </a:r>
            <a:endParaRPr lang="en-US" sz="7200" dirty="0">
              <a:solidFill>
                <a:schemeClr val="bg1"/>
              </a:solidFill>
              <a:latin typeface="Times New Roman"/>
              <a:ea typeface="Calibri"/>
              <a:cs typeface="2  Titr" pitchFamily="2" charset="-78"/>
            </a:endParaRPr>
          </a:p>
          <a:p>
            <a:pPr indent="0" algn="just">
              <a:lnSpc>
                <a:spcPct val="170000"/>
              </a:lnSpc>
              <a:buNone/>
            </a:pPr>
            <a:r>
              <a:rPr lang="fa-IR" sz="7200" dirty="0">
                <a:solidFill>
                  <a:schemeClr val="bg1"/>
                </a:solidFill>
                <a:latin typeface="Times New Roman"/>
                <a:ea typeface="Calibri"/>
                <a:cs typeface="2  Titr" pitchFamily="2" charset="-78"/>
              </a:rPr>
              <a:t> برای زمانی است که تصمیم گیرنده در یک شرایط رقابتی به تصمیم گیری می پردازد. به عنوان مثال یک کارخانه در بازار رقابت فعالیت های بازرگانی و تولیدی با پشتوانه تجربه خود جهت افزایش دامنه فروش و کسب هرچه بیشتر سود میتواند تا حدودی واکنش دیگر رقبا را در مقابل استراتژی های انتخابی خود حدس بزند، یا یک فرمانده نظامی در مقابل سپاه دشمن با پیش بینی استراتژی های منتخب آنها ، سعی در گزینش بهترین استراتژی داشته که به پیروزی سپاه خود و شکست طرف مقابل گردد و یا بازیکنان یک تیم فوتبال با توجه به واکنش های رقیب سیستمی را انتخاب می کنند که فرجام بازی را به نفع خود تمام کنند</a:t>
            </a:r>
            <a:r>
              <a:rPr lang="fa-IR" sz="7200" dirty="0" smtClean="0">
                <a:solidFill>
                  <a:schemeClr val="bg1"/>
                </a:solidFill>
                <a:latin typeface="Times New Roman"/>
                <a:ea typeface="Calibri"/>
                <a:cs typeface="2  Titr" pitchFamily="2" charset="-78"/>
              </a:rPr>
              <a:t>.</a:t>
            </a:r>
          </a:p>
          <a:p>
            <a:pPr indent="0" algn="just">
              <a:lnSpc>
                <a:spcPct val="170000"/>
              </a:lnSpc>
              <a:buNone/>
            </a:pPr>
            <a:r>
              <a:rPr lang="fa-IR" sz="7200" dirty="0" smtClean="0">
                <a:solidFill>
                  <a:schemeClr val="bg1"/>
                </a:solidFill>
                <a:latin typeface="Times New Roman"/>
                <a:ea typeface="Calibri"/>
                <a:cs typeface="2  Titr" pitchFamily="2" charset="-78"/>
              </a:rPr>
              <a:t>در </a:t>
            </a:r>
            <a:r>
              <a:rPr lang="fa-IR" sz="7200" dirty="0">
                <a:solidFill>
                  <a:schemeClr val="bg1"/>
                </a:solidFill>
                <a:latin typeface="Times New Roman"/>
                <a:ea typeface="Calibri"/>
                <a:cs typeface="2  Titr" pitchFamily="2" charset="-78"/>
              </a:rPr>
              <a:t>این حالت ها ، استراتژی های رقیب متغیرهای غیرقابل کنترل طرف دیگر محسوب می شوند. تصمیم گیری در شرایط تعارض از « تئوری بازی ها» بهره می گیرند ، در حقیقت تعارض بین منافع دو رقیب است که این شرایط تصمیم گیری را بوجود می آورند زیرا هریک از طرفین سعی دارند بیشترین سود و کمترین ضرر را نصیب خود نمایند.</a:t>
            </a:r>
            <a:endParaRPr lang="en-US" sz="7200"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3308DA29-2FFC-42BC-881D-E018343B436E}" type="datetime8">
              <a:rPr lang="fa-IR" smtClean="0"/>
              <a:t>20/مارس/1</a:t>
            </a:fld>
            <a:endParaRPr lang="fa-IR"/>
          </a:p>
        </p:txBody>
      </p:sp>
    </p:spTree>
    <p:extLst>
      <p:ext uri="{BB962C8B-B14F-4D97-AF65-F5344CB8AC3E}">
        <p14:creationId xmlns:p14="http://schemas.microsoft.com/office/powerpoint/2010/main" val="1872091110"/>
      </p:ext>
    </p:extLst>
  </p:cSld>
  <p:clrMapOvr>
    <a:masterClrMapping/>
  </p:clrMapOvr>
  <p:transition spd="slow" advClick="0">
    <p:cover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203571" cy="6264696"/>
          </a:xfrm>
        </p:spPr>
        <p:txBody>
          <a:bodyPr>
            <a:normAutofit fontScale="85000" lnSpcReduction="20000"/>
          </a:bodyPr>
          <a:lstStyle/>
          <a:p>
            <a:pPr indent="0" algn="just">
              <a:lnSpc>
                <a:spcPct val="150000"/>
              </a:lnSpc>
              <a:buNone/>
            </a:pPr>
            <a:r>
              <a:rPr lang="fa-IR" sz="3300" b="1" dirty="0">
                <a:solidFill>
                  <a:srgbClr val="FF0000"/>
                </a:solidFill>
                <a:latin typeface="Times New Roman"/>
                <a:ea typeface="Calibri"/>
                <a:cs typeface="2  Titr"/>
              </a:rPr>
              <a:t>سوالات پایان فصل </a:t>
            </a:r>
            <a:r>
              <a:rPr lang="fa-IR" sz="3300" b="1" dirty="0" smtClean="0">
                <a:solidFill>
                  <a:srgbClr val="FF0000"/>
                </a:solidFill>
                <a:latin typeface="Times New Roman"/>
                <a:ea typeface="Calibri"/>
                <a:cs typeface="2  Titr"/>
              </a:rPr>
              <a:t>اول :</a:t>
            </a:r>
            <a:endParaRPr lang="en-US" sz="3300" dirty="0">
              <a:solidFill>
                <a:srgbClr val="FF0000"/>
              </a:solidFill>
              <a:latin typeface="Times New Roman"/>
              <a:ea typeface="Calibri"/>
              <a:cs typeface="B Nazanin"/>
            </a:endParaRPr>
          </a:p>
          <a:p>
            <a:pPr marL="514350" indent="-514350" algn="just">
              <a:lnSpc>
                <a:spcPct val="150000"/>
              </a:lnSpc>
              <a:buFont typeface="+mj-lt"/>
              <a:buAutoNum type="alphaLcParenR"/>
            </a:pPr>
            <a:r>
              <a:rPr lang="fa-IR" b="1" dirty="0" smtClean="0">
                <a:solidFill>
                  <a:schemeClr val="bg1"/>
                </a:solidFill>
                <a:latin typeface="Times New Roman"/>
                <a:ea typeface="Calibri"/>
                <a:cs typeface="B Nazanin"/>
              </a:rPr>
              <a:t>تعریف و هدف پژوهش عملیاتی را بنویسید؟</a:t>
            </a:r>
            <a:endParaRPr lang="en-US" sz="2800" dirty="0" smtClean="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smtClean="0">
                <a:solidFill>
                  <a:schemeClr val="bg1"/>
                </a:solidFill>
                <a:latin typeface="Times New Roman"/>
                <a:ea typeface="Calibri"/>
                <a:cs typeface="B Nazanin"/>
              </a:rPr>
              <a:t>مهمترین ویژگیهای تحقیق در عملیات را نام ببرید؟</a:t>
            </a:r>
            <a:endParaRPr lang="en-US" sz="2800" dirty="0" smtClean="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smtClean="0">
                <a:solidFill>
                  <a:schemeClr val="bg1"/>
                </a:solidFill>
                <a:latin typeface="Times New Roman"/>
                <a:ea typeface="Calibri"/>
                <a:cs typeface="B Nazanin"/>
              </a:rPr>
              <a:t>تکرار </a:t>
            </a:r>
            <a:r>
              <a:rPr lang="fa-IR" b="1" dirty="0">
                <a:solidFill>
                  <a:schemeClr val="bg1"/>
                </a:solidFill>
                <a:latin typeface="Times New Roman"/>
                <a:ea typeface="Calibri"/>
                <a:cs typeface="B Nazanin"/>
              </a:rPr>
              <a:t>پذیر بودن فرآیند تحقیق در عملیات را توضیح دهید؟</a:t>
            </a:r>
            <a:endParaRPr lang="en-US" sz="2800" dirty="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smtClean="0">
                <a:solidFill>
                  <a:schemeClr val="bg1"/>
                </a:solidFill>
                <a:latin typeface="Times New Roman"/>
                <a:ea typeface="Calibri"/>
                <a:cs typeface="B Nazanin"/>
              </a:rPr>
              <a:t>مدل قیاسی را شرح دهید؟</a:t>
            </a:r>
            <a:endParaRPr lang="en-US" sz="2800" dirty="0" smtClean="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smtClean="0">
                <a:solidFill>
                  <a:schemeClr val="bg1"/>
                </a:solidFill>
                <a:latin typeface="Times New Roman"/>
                <a:ea typeface="Calibri"/>
                <a:cs typeface="B Nazanin"/>
              </a:rPr>
              <a:t>مدل </a:t>
            </a:r>
            <a:r>
              <a:rPr lang="fa-IR" b="1" dirty="0">
                <a:solidFill>
                  <a:schemeClr val="bg1"/>
                </a:solidFill>
                <a:latin typeface="Times New Roman"/>
                <a:ea typeface="Calibri"/>
                <a:cs typeface="B Nazanin"/>
              </a:rPr>
              <a:t>سبمولیک (ریاضی)را شرح دهید؟</a:t>
            </a:r>
            <a:endParaRPr lang="en-US" sz="2800" dirty="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a:solidFill>
                  <a:schemeClr val="bg1"/>
                </a:solidFill>
                <a:latin typeface="Times New Roman"/>
                <a:ea typeface="Calibri"/>
                <a:cs typeface="B Nazanin"/>
              </a:rPr>
              <a:t>مدل شبیه سازی را شرح دهید؟</a:t>
            </a:r>
            <a:endParaRPr lang="en-US" sz="2800" dirty="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a:solidFill>
                  <a:schemeClr val="bg1"/>
                </a:solidFill>
                <a:latin typeface="Times New Roman"/>
                <a:ea typeface="Calibri"/>
                <a:cs typeface="B Nazanin"/>
              </a:rPr>
              <a:t>تصمیم گیری در شرایط اطمینان را توضیح دهید؟</a:t>
            </a:r>
            <a:endParaRPr lang="en-US" sz="2800" dirty="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a:solidFill>
                  <a:schemeClr val="bg1"/>
                </a:solidFill>
                <a:latin typeface="Times New Roman"/>
                <a:ea typeface="Calibri"/>
                <a:cs typeface="B Nazanin"/>
              </a:rPr>
              <a:t>تصمیم گیری در شرایط اطمینان کامل را توضیح دهید</a:t>
            </a:r>
            <a:r>
              <a:rPr lang="fa-IR" b="1" dirty="0" smtClean="0">
                <a:solidFill>
                  <a:schemeClr val="bg1"/>
                </a:solidFill>
                <a:latin typeface="Times New Roman"/>
                <a:ea typeface="Calibri"/>
                <a:cs typeface="B Nazanin"/>
              </a:rPr>
              <a:t>؟</a:t>
            </a:r>
            <a:endParaRPr lang="en-US" sz="2800" dirty="0">
              <a:solidFill>
                <a:schemeClr val="bg1"/>
              </a:solidFill>
              <a:latin typeface="Times New Roman"/>
              <a:ea typeface="Calibri"/>
              <a:cs typeface="B Nazanin"/>
            </a:endParaRPr>
          </a:p>
          <a:p>
            <a:pPr marL="514350" indent="-514350" algn="just">
              <a:lnSpc>
                <a:spcPct val="150000"/>
              </a:lnSpc>
              <a:buFont typeface="+mj-lt"/>
              <a:buAutoNum type="alphaLcParenR"/>
            </a:pPr>
            <a:r>
              <a:rPr lang="fa-IR" b="1" dirty="0">
                <a:solidFill>
                  <a:schemeClr val="bg1"/>
                </a:solidFill>
                <a:latin typeface="Times New Roman"/>
                <a:ea typeface="Calibri"/>
                <a:cs typeface="B Nazanin"/>
              </a:rPr>
              <a:t>تصمیم گیری در شرایط ریسک را توضیح دهید</a:t>
            </a:r>
            <a:r>
              <a:rPr lang="fa-IR" b="1" dirty="0" smtClean="0">
                <a:solidFill>
                  <a:schemeClr val="bg1"/>
                </a:solidFill>
                <a:latin typeface="Times New Roman"/>
                <a:ea typeface="Calibri"/>
                <a:cs typeface="B Nazanin"/>
              </a:rPr>
              <a:t>؟</a:t>
            </a:r>
            <a:endParaRPr lang="en-US" sz="2800" dirty="0">
              <a:latin typeface="Times New Roman"/>
              <a:ea typeface="Calibri"/>
              <a:cs typeface="B Nazanin"/>
            </a:endParaRPr>
          </a:p>
          <a:p>
            <a:pPr marL="514350" indent="-514350" algn="just">
              <a:lnSpc>
                <a:spcPct val="150000"/>
              </a:lnSpc>
              <a:buFont typeface="+mj-lt"/>
              <a:buAutoNum type="alphaLcParenR"/>
            </a:pPr>
            <a:r>
              <a:rPr lang="fa-IR" b="1" dirty="0" smtClean="0">
                <a:solidFill>
                  <a:schemeClr val="bg1"/>
                </a:solidFill>
                <a:latin typeface="Times New Roman"/>
                <a:ea typeface="Calibri"/>
                <a:cs typeface="B Nazanin"/>
              </a:rPr>
              <a:t>تصمیم </a:t>
            </a:r>
            <a:r>
              <a:rPr lang="fa-IR" b="1" dirty="0">
                <a:solidFill>
                  <a:schemeClr val="bg1"/>
                </a:solidFill>
                <a:latin typeface="Times New Roman"/>
                <a:ea typeface="Calibri"/>
                <a:cs typeface="B Nazanin"/>
              </a:rPr>
              <a:t>گیری در شرایط تعارض را توضیح دهید؟</a:t>
            </a:r>
          </a:p>
        </p:txBody>
      </p:sp>
      <p:sp>
        <p:nvSpPr>
          <p:cNvPr id="4" name="Date Placeholder 3"/>
          <p:cNvSpPr>
            <a:spLocks noGrp="1"/>
          </p:cNvSpPr>
          <p:nvPr>
            <p:ph type="dt" sz="half" idx="10"/>
          </p:nvPr>
        </p:nvSpPr>
        <p:spPr/>
        <p:txBody>
          <a:bodyPr/>
          <a:lstStyle/>
          <a:p>
            <a:fld id="{95D5B4D2-3DEF-4F0C-9F8E-2AE62461D45D}" type="datetime8">
              <a:rPr lang="fa-IR" smtClean="0"/>
              <a:t>20/مارس/1</a:t>
            </a:fld>
            <a:endParaRPr lang="fa-IR"/>
          </a:p>
        </p:txBody>
      </p:sp>
    </p:spTree>
    <p:extLst>
      <p:ext uri="{BB962C8B-B14F-4D97-AF65-F5344CB8AC3E}">
        <p14:creationId xmlns:p14="http://schemas.microsoft.com/office/powerpoint/2010/main" val="4280725558"/>
      </p:ext>
    </p:extLst>
  </p:cSld>
  <p:clrMapOvr>
    <a:masterClrMapping/>
  </p:clrMapOvr>
  <p:transition spd="slow" advClick="0">
    <p:cover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36712"/>
            <a:ext cx="8229600" cy="4709160"/>
          </a:xfrm>
        </p:spPr>
        <p:txBody>
          <a:bodyPr>
            <a:normAutofit fontScale="92500"/>
          </a:bodyPr>
          <a:lstStyle/>
          <a:p>
            <a:pPr marL="0" indent="0" algn="just">
              <a:lnSpc>
                <a:spcPct val="150000"/>
              </a:lnSpc>
              <a:buNone/>
            </a:pPr>
            <a:r>
              <a:rPr lang="fa-IR" sz="8600" dirty="0" smtClean="0">
                <a:solidFill>
                  <a:srgbClr val="FF0000"/>
                </a:solidFill>
                <a:effectLst>
                  <a:outerShdw blurRad="38100" dist="38100" dir="2700000" algn="tl">
                    <a:srgbClr val="000000">
                      <a:alpha val="43137"/>
                    </a:srgbClr>
                  </a:outerShdw>
                </a:effectLst>
                <a:cs typeface="2  Titr" panose="00000700000000000000" pitchFamily="2" charset="-78"/>
              </a:rPr>
              <a:t>پــ</a:t>
            </a:r>
            <a:r>
              <a:rPr lang="fa-IR" sz="8600" dirty="0" smtClean="0">
                <a:solidFill>
                  <a:srgbClr val="FFFF00"/>
                </a:solidFill>
                <a:effectLst>
                  <a:outerShdw blurRad="38100" dist="38100" dir="2700000" algn="tl">
                    <a:srgbClr val="000000">
                      <a:alpha val="43137"/>
                    </a:srgbClr>
                  </a:outerShdw>
                </a:effectLst>
                <a:cs typeface="2  Titr" panose="00000700000000000000" pitchFamily="2" charset="-78"/>
              </a:rPr>
              <a:t>ا</a:t>
            </a:r>
            <a:r>
              <a:rPr lang="fa-IR" sz="8600" dirty="0" smtClean="0">
                <a:solidFill>
                  <a:srgbClr val="FF0000"/>
                </a:solidFill>
                <a:effectLst>
                  <a:outerShdw blurRad="38100" dist="38100" dir="2700000" algn="tl">
                    <a:srgbClr val="000000">
                      <a:alpha val="43137"/>
                    </a:srgbClr>
                  </a:outerShdw>
                </a:effectLst>
                <a:cs typeface="2  Titr" panose="00000700000000000000" pitchFamily="2" charset="-78"/>
              </a:rPr>
              <a:t>یــ</a:t>
            </a:r>
            <a:r>
              <a:rPr lang="fa-IR" sz="8600" dirty="0" smtClean="0">
                <a:solidFill>
                  <a:srgbClr val="00B0F0"/>
                </a:solidFill>
                <a:effectLst>
                  <a:outerShdw blurRad="38100" dist="38100" dir="2700000" algn="tl">
                    <a:srgbClr val="000000">
                      <a:alpha val="43137"/>
                    </a:srgbClr>
                  </a:outerShdw>
                </a:effectLst>
                <a:cs typeface="2  Titr" panose="00000700000000000000" pitchFamily="2" charset="-78"/>
              </a:rPr>
              <a:t>ا</a:t>
            </a:r>
            <a:r>
              <a:rPr lang="fa-IR" sz="8600" dirty="0" smtClean="0">
                <a:solidFill>
                  <a:srgbClr val="FF0000"/>
                </a:solidFill>
                <a:effectLst>
                  <a:outerShdw blurRad="38100" dist="38100" dir="2700000" algn="tl">
                    <a:srgbClr val="000000">
                      <a:alpha val="43137"/>
                    </a:srgbClr>
                  </a:outerShdw>
                </a:effectLst>
                <a:cs typeface="2  Titr" panose="00000700000000000000" pitchFamily="2" charset="-78"/>
              </a:rPr>
              <a:t>ن</a:t>
            </a:r>
            <a:r>
              <a:rPr lang="fa-IR" sz="8600" dirty="0" smtClean="0">
                <a:effectLst>
                  <a:outerShdw blurRad="38100" dist="38100" dir="2700000" algn="tl">
                    <a:srgbClr val="000000">
                      <a:alpha val="43137"/>
                    </a:srgbClr>
                  </a:outerShdw>
                </a:effectLst>
                <a:cs typeface="2  Titr" panose="00000700000000000000" pitchFamily="2" charset="-78"/>
              </a:rPr>
              <a:t> </a:t>
            </a:r>
            <a:endParaRPr lang="fa-IR" sz="7200" dirty="0" smtClean="0">
              <a:effectLst>
                <a:outerShdw blurRad="38100" dist="38100" dir="2700000" algn="tl">
                  <a:srgbClr val="000000">
                    <a:alpha val="43137"/>
                  </a:srgbClr>
                </a:outerShdw>
              </a:effectLst>
              <a:cs typeface="2  Titr" panose="00000700000000000000" pitchFamily="2" charset="-78"/>
            </a:endParaRPr>
          </a:p>
          <a:p>
            <a:pPr marL="0" indent="0" algn="just">
              <a:lnSpc>
                <a:spcPct val="150000"/>
              </a:lnSpc>
              <a:buNone/>
            </a:pPr>
            <a:r>
              <a:rPr lang="fa-IR" sz="7200" dirty="0">
                <a:effectLst>
                  <a:outerShdw blurRad="38100" dist="38100" dir="2700000" algn="tl">
                    <a:srgbClr val="000000">
                      <a:alpha val="43137"/>
                    </a:srgbClr>
                  </a:outerShdw>
                </a:effectLst>
                <a:cs typeface="2  Titr" panose="00000700000000000000" pitchFamily="2" charset="-78"/>
              </a:rPr>
              <a:t> </a:t>
            </a:r>
            <a:r>
              <a:rPr lang="fa-IR" sz="7200" dirty="0" smtClean="0">
                <a:effectLst>
                  <a:outerShdw blurRad="38100" dist="38100" dir="2700000" algn="tl">
                    <a:srgbClr val="000000">
                      <a:alpha val="43137"/>
                    </a:srgbClr>
                  </a:outerShdw>
                </a:effectLst>
                <a:cs typeface="2  Titr" panose="00000700000000000000" pitchFamily="2" charset="-78"/>
              </a:rPr>
              <a:t>                  </a:t>
            </a:r>
            <a:r>
              <a:rPr lang="fa-IR" sz="9400" dirty="0" smtClean="0">
                <a:solidFill>
                  <a:srgbClr val="00B0F0"/>
                </a:solidFill>
                <a:effectLst>
                  <a:outerShdw blurRad="38100" dist="38100" dir="2700000" algn="tl">
                    <a:srgbClr val="000000">
                      <a:alpha val="43137"/>
                    </a:srgbClr>
                  </a:outerShdw>
                </a:effectLst>
                <a:cs typeface="2  Titr" panose="00000700000000000000" pitchFamily="2" charset="-78"/>
              </a:rPr>
              <a:t>م</a:t>
            </a:r>
            <a:r>
              <a:rPr lang="fa-IR" sz="9400" dirty="0" smtClean="0">
                <a:solidFill>
                  <a:srgbClr val="00B050"/>
                </a:solidFill>
                <a:effectLst>
                  <a:outerShdw blurRad="38100" dist="38100" dir="2700000" algn="tl">
                    <a:srgbClr val="000000">
                      <a:alpha val="43137"/>
                    </a:srgbClr>
                  </a:outerShdw>
                </a:effectLst>
                <a:cs typeface="2  Titr" panose="00000700000000000000" pitchFamily="2" charset="-78"/>
              </a:rPr>
              <a:t>و</a:t>
            </a:r>
            <a:r>
              <a:rPr lang="fa-IR" sz="9400" dirty="0" smtClean="0">
                <a:solidFill>
                  <a:srgbClr val="92D050"/>
                </a:solidFill>
                <a:effectLst>
                  <a:outerShdw blurRad="38100" dist="38100" dir="2700000" algn="tl">
                    <a:srgbClr val="000000">
                      <a:alpha val="43137"/>
                    </a:srgbClr>
                  </a:outerShdw>
                </a:effectLst>
                <a:cs typeface="2  Titr" panose="00000700000000000000" pitchFamily="2" charset="-78"/>
              </a:rPr>
              <a:t>ف</a:t>
            </a:r>
            <a:r>
              <a:rPr lang="fa-IR" sz="9400" dirty="0" smtClean="0">
                <a:solidFill>
                  <a:srgbClr val="FF0000"/>
                </a:solidFill>
                <a:effectLst>
                  <a:outerShdw blurRad="38100" dist="38100" dir="2700000" algn="tl">
                    <a:srgbClr val="000000">
                      <a:alpha val="43137"/>
                    </a:srgbClr>
                  </a:outerShdw>
                </a:effectLst>
                <a:cs typeface="2  Titr" panose="00000700000000000000" pitchFamily="2" charset="-78"/>
              </a:rPr>
              <a:t>ق </a:t>
            </a:r>
            <a:r>
              <a:rPr lang="fa-IR" sz="9400" dirty="0" smtClean="0">
                <a:solidFill>
                  <a:srgbClr val="FFC000"/>
                </a:solidFill>
                <a:effectLst>
                  <a:outerShdw blurRad="38100" dist="38100" dir="2700000" algn="tl">
                    <a:srgbClr val="000000">
                      <a:alpha val="43137"/>
                    </a:srgbClr>
                  </a:outerShdw>
                </a:effectLst>
                <a:cs typeface="2  Titr" panose="00000700000000000000" pitchFamily="2" charset="-78"/>
              </a:rPr>
              <a:t>ب</a:t>
            </a:r>
            <a:r>
              <a:rPr lang="fa-IR" sz="9400" dirty="0" smtClean="0">
                <a:solidFill>
                  <a:srgbClr val="FF0000"/>
                </a:solidFill>
                <a:effectLst>
                  <a:outerShdw blurRad="38100" dist="38100" dir="2700000" algn="tl">
                    <a:srgbClr val="000000">
                      <a:alpha val="43137"/>
                    </a:srgbClr>
                  </a:outerShdw>
                </a:effectLst>
                <a:cs typeface="2  Titr" panose="00000700000000000000" pitchFamily="2" charset="-78"/>
              </a:rPr>
              <a:t>ا</a:t>
            </a:r>
            <a:r>
              <a:rPr lang="fa-IR" sz="9400" dirty="0" smtClean="0">
                <a:solidFill>
                  <a:srgbClr val="C00000"/>
                </a:solidFill>
                <a:effectLst>
                  <a:outerShdw blurRad="38100" dist="38100" dir="2700000" algn="tl">
                    <a:srgbClr val="000000">
                      <a:alpha val="43137"/>
                    </a:srgbClr>
                  </a:outerShdw>
                </a:effectLst>
                <a:cs typeface="2  Titr" panose="00000700000000000000" pitchFamily="2" charset="-78"/>
              </a:rPr>
              <a:t>ش</a:t>
            </a:r>
            <a:r>
              <a:rPr lang="fa-IR" sz="9400" dirty="0" smtClean="0">
                <a:solidFill>
                  <a:srgbClr val="99FF66"/>
                </a:solidFill>
                <a:effectLst>
                  <a:outerShdw blurRad="38100" dist="38100" dir="2700000" algn="tl">
                    <a:srgbClr val="000000">
                      <a:alpha val="43137"/>
                    </a:srgbClr>
                  </a:outerShdw>
                </a:effectLst>
                <a:cs typeface="2  Titr" panose="00000700000000000000" pitchFamily="2" charset="-78"/>
              </a:rPr>
              <a:t>ی</a:t>
            </a:r>
            <a:r>
              <a:rPr lang="fa-IR" sz="9400" dirty="0" smtClean="0">
                <a:solidFill>
                  <a:schemeClr val="accent3">
                    <a:lumMod val="60000"/>
                    <a:lumOff val="40000"/>
                  </a:schemeClr>
                </a:solidFill>
                <a:effectLst>
                  <a:outerShdw blurRad="38100" dist="38100" dir="2700000" algn="tl">
                    <a:srgbClr val="000000">
                      <a:alpha val="43137"/>
                    </a:srgbClr>
                  </a:outerShdw>
                </a:effectLst>
                <a:cs typeface="2  Titr" panose="00000700000000000000" pitchFamily="2" charset="-78"/>
              </a:rPr>
              <a:t>د</a:t>
            </a:r>
            <a:r>
              <a:rPr lang="fa-IR" sz="9400" dirty="0" smtClean="0">
                <a:solidFill>
                  <a:schemeClr val="bg1"/>
                </a:solidFill>
                <a:effectLst>
                  <a:outerShdw blurRad="38100" dist="38100" dir="2700000" algn="tl">
                    <a:srgbClr val="000000">
                      <a:alpha val="43137"/>
                    </a:srgbClr>
                  </a:outerShdw>
                </a:effectLst>
                <a:cs typeface="2  Titr" panose="00000700000000000000" pitchFamily="2" charset="-78"/>
              </a:rPr>
              <a:t>.</a:t>
            </a:r>
            <a:endParaRPr lang="fa-IR" sz="9400" dirty="0">
              <a:solidFill>
                <a:schemeClr val="bg1"/>
              </a:solidFill>
              <a:effectLst>
                <a:outerShdw blurRad="38100" dist="38100" dir="2700000" algn="tl">
                  <a:srgbClr val="000000">
                    <a:alpha val="43137"/>
                  </a:srgbClr>
                </a:outerShdw>
              </a:effectLst>
              <a:cs typeface="2  Titr" panose="00000700000000000000" pitchFamily="2" charset="-78"/>
            </a:endParaRPr>
          </a:p>
        </p:txBody>
      </p:sp>
      <p:sp>
        <p:nvSpPr>
          <p:cNvPr id="4" name="Date Placeholder 3"/>
          <p:cNvSpPr>
            <a:spLocks noGrp="1"/>
          </p:cNvSpPr>
          <p:nvPr>
            <p:ph type="dt" sz="half" idx="10"/>
          </p:nvPr>
        </p:nvSpPr>
        <p:spPr/>
        <p:txBody>
          <a:bodyPr/>
          <a:lstStyle/>
          <a:p>
            <a:fld id="{A800FCFF-A514-4E68-9CCC-695A1553FC60}" type="datetime8">
              <a:rPr lang="fa-IR" smtClean="0"/>
              <a:t>20/مارس/1</a:t>
            </a:fld>
            <a:endParaRPr lang="fa-IR"/>
          </a:p>
        </p:txBody>
      </p:sp>
    </p:spTree>
    <p:extLst>
      <p:ext uri="{BB962C8B-B14F-4D97-AF65-F5344CB8AC3E}">
        <p14:creationId xmlns:p14="http://schemas.microsoft.com/office/powerpoint/2010/main" val="3399524158"/>
      </p:ext>
    </p:extLst>
  </p:cSld>
  <p:clrMapOvr>
    <a:masterClrMapping/>
  </p:clrMapOvr>
  <p:transition spd="slow" advClick="0">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568952" cy="6537559"/>
          </a:xfrm>
        </p:spPr>
        <p:txBody>
          <a:bodyPr>
            <a:noAutofit/>
          </a:bodyPr>
          <a:lstStyle/>
          <a:p>
            <a:pPr indent="0" algn="just">
              <a:lnSpc>
                <a:spcPct val="150000"/>
              </a:lnSpc>
              <a:buNone/>
            </a:pPr>
            <a:r>
              <a:rPr lang="fa-IR" b="1" dirty="0" smtClean="0">
                <a:solidFill>
                  <a:srgbClr val="FF0000"/>
                </a:solidFill>
                <a:latin typeface="Times New Roman"/>
                <a:ea typeface="Calibri"/>
                <a:cs typeface="2  Titr" panose="00000700000000000000" pitchFamily="2" charset="-78"/>
              </a:rPr>
              <a:t>مقدمه</a:t>
            </a:r>
            <a:endParaRPr lang="en-US" b="1" dirty="0">
              <a:solidFill>
                <a:srgbClr val="FF0000"/>
              </a:solidFill>
              <a:latin typeface="Times New Roman"/>
              <a:ea typeface="Calibri"/>
              <a:cs typeface="2  Titr" panose="00000700000000000000" pitchFamily="2" charset="-78"/>
            </a:endParaRPr>
          </a:p>
          <a:p>
            <a:pPr indent="0" algn="just">
              <a:lnSpc>
                <a:spcPct val="150000"/>
              </a:lnSpc>
              <a:buNone/>
            </a:pPr>
            <a:r>
              <a:rPr lang="fa-IR" b="1" dirty="0">
                <a:solidFill>
                  <a:schemeClr val="bg1"/>
                </a:solidFill>
                <a:latin typeface="Times New Roman"/>
                <a:ea typeface="Calibri"/>
                <a:cs typeface="2  Titr" panose="00000700000000000000" pitchFamily="2" charset="-78"/>
              </a:rPr>
              <a:t>هر مسئله نیازمند تصمیم گیری را می­توان در انواع مسائل پژوهش عملیاتی (</a:t>
            </a:r>
            <a:r>
              <a:rPr lang="en-US" b="1" dirty="0">
                <a:solidFill>
                  <a:schemeClr val="bg1"/>
                </a:solidFill>
                <a:latin typeface="Times New Roman"/>
                <a:ea typeface="Calibri"/>
                <a:cs typeface="2  Titr" panose="00000700000000000000" pitchFamily="2" charset="-78"/>
              </a:rPr>
              <a:t>Operations research</a:t>
            </a:r>
            <a:r>
              <a:rPr lang="fa-IR" b="1" dirty="0">
                <a:solidFill>
                  <a:schemeClr val="bg1"/>
                </a:solidFill>
                <a:latin typeface="Times New Roman"/>
                <a:ea typeface="Calibri"/>
                <a:cs typeface="2  Titr" panose="00000700000000000000" pitchFamily="2" charset="-78"/>
              </a:rPr>
              <a:t>) طبقه­بندی کرد.</a:t>
            </a:r>
            <a:endParaRPr lang="en-US" b="1" dirty="0">
              <a:solidFill>
                <a:schemeClr val="bg1"/>
              </a:solidFill>
              <a:latin typeface="Times New Roman"/>
              <a:ea typeface="Calibri"/>
              <a:cs typeface="2  Titr" panose="00000700000000000000" pitchFamily="2" charset="-78"/>
            </a:endParaRPr>
          </a:p>
          <a:p>
            <a:pPr indent="0" algn="just">
              <a:lnSpc>
                <a:spcPct val="150000"/>
              </a:lnSpc>
              <a:buNone/>
            </a:pPr>
            <a:r>
              <a:rPr lang="fa-IR" b="1" dirty="0">
                <a:solidFill>
                  <a:schemeClr val="bg1"/>
                </a:solidFill>
                <a:latin typeface="Times New Roman"/>
                <a:ea typeface="Calibri"/>
                <a:cs typeface="2  Titr" panose="00000700000000000000" pitchFamily="2" charset="-78"/>
              </a:rPr>
              <a:t>امروزه روش­های تصمیم­گیری بطور قابل ملاحظه­ای تغییر یافته است. پیچیدگی، هزینۀ بالای عملیات و وسعت تشکیلات سازمانی، لزوم شیوه­های مناسب تصمیم­گیری و تصمیم­های مستدل را برای مدیران روشن می­سازد. آنچه مدیران بیش از هر چیز نیاز دارند ابزاری راحت، مطمئن و کاربردی برای یاری رساندن به آنها در تصمیم­گیری است.</a:t>
            </a:r>
            <a:endParaRPr lang="en-US" b="1" dirty="0">
              <a:solidFill>
                <a:schemeClr val="bg1"/>
              </a:solidFill>
              <a:latin typeface="Times New Roman"/>
              <a:ea typeface="Calibri"/>
              <a:cs typeface="2  Titr" panose="00000700000000000000" pitchFamily="2" charset="-78"/>
            </a:endParaRPr>
          </a:p>
          <a:p>
            <a:pPr indent="0">
              <a:lnSpc>
                <a:spcPct val="150000"/>
              </a:lnSpc>
              <a:buNone/>
            </a:pPr>
            <a:endParaRPr lang="fa-IR" b="1" dirty="0">
              <a:cs typeface="2  Titr" panose="00000700000000000000" pitchFamily="2" charset="-78"/>
            </a:endParaRPr>
          </a:p>
        </p:txBody>
      </p:sp>
      <p:sp>
        <p:nvSpPr>
          <p:cNvPr id="4" name="Date Placeholder 3"/>
          <p:cNvSpPr>
            <a:spLocks noGrp="1"/>
          </p:cNvSpPr>
          <p:nvPr>
            <p:ph type="dt" sz="half" idx="10"/>
          </p:nvPr>
        </p:nvSpPr>
        <p:spPr/>
        <p:txBody>
          <a:bodyPr/>
          <a:lstStyle/>
          <a:p>
            <a:fld id="{8F3AB9AB-6721-41A4-92E9-029AF6DFD260}" type="datetime8">
              <a:rPr lang="fa-IR" smtClean="0"/>
              <a:t>20/مارس/1</a:t>
            </a:fld>
            <a:endParaRPr lang="fa-IR"/>
          </a:p>
        </p:txBody>
      </p:sp>
    </p:spTree>
    <p:extLst>
      <p:ext uri="{BB962C8B-B14F-4D97-AF65-F5344CB8AC3E}">
        <p14:creationId xmlns:p14="http://schemas.microsoft.com/office/powerpoint/2010/main" val="1926851242"/>
      </p:ext>
    </p:extLst>
  </p:cSld>
  <p:clrMapOvr>
    <a:masterClrMapping/>
  </p:clrMapOvr>
  <p:transition spd="slow" advClick="0">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332656"/>
            <a:ext cx="8640960" cy="6408712"/>
          </a:xfrm>
        </p:spPr>
        <p:txBody>
          <a:bodyPr/>
          <a:lstStyle/>
          <a:p>
            <a:pPr marL="548005" indent="0" algn="just">
              <a:lnSpc>
                <a:spcPct val="150000"/>
              </a:lnSpc>
              <a:buNone/>
            </a:pPr>
            <a:r>
              <a:rPr lang="fa-IR" dirty="0">
                <a:solidFill>
                  <a:schemeClr val="bg1"/>
                </a:solidFill>
                <a:latin typeface="Times New Roman"/>
                <a:ea typeface="Calibri"/>
                <a:cs typeface="2  Titr" pitchFamily="2" charset="-78"/>
              </a:rPr>
              <a:t>موضوع این بحث یکی از کاربردی­ترین علوم، یعنی «پژوهش عملیاتی» است که به خوبی می­تواند ابزاری کارآمد برای حل مسائل مدیران باشد. برای اکثر مدیران ما، پژوهش عملیاتی هنوز چیزی بیش از یک اسم نیست. پژوهش عملیاتی با بسیاری از مسائل محوری تصمیم­گیری مدیران در ارتباط است، پژوهش عملیاتی مجموعه­ای از تکنیک­ها و روش­های استنتاج شده از ریاضیات و دیگر علوم است که بطور قابل ملاحظه­ای در بهبود تصمیمات مدیریتی می­تواند مؤثر واقع شود.</a:t>
            </a:r>
            <a:endParaRPr lang="en-US" dirty="0">
              <a:solidFill>
                <a:schemeClr val="bg1"/>
              </a:solidFill>
              <a:latin typeface="Times New Roman"/>
              <a:ea typeface="Calibri"/>
              <a:cs typeface="2  Titr" pitchFamily="2" charset="-78"/>
            </a:endParaRPr>
          </a:p>
          <a:p>
            <a:endParaRPr lang="fa-IR" dirty="0"/>
          </a:p>
        </p:txBody>
      </p:sp>
      <p:sp>
        <p:nvSpPr>
          <p:cNvPr id="4" name="Date Placeholder 3"/>
          <p:cNvSpPr>
            <a:spLocks noGrp="1"/>
          </p:cNvSpPr>
          <p:nvPr>
            <p:ph type="dt" sz="half" idx="10"/>
          </p:nvPr>
        </p:nvSpPr>
        <p:spPr/>
        <p:txBody>
          <a:bodyPr/>
          <a:lstStyle/>
          <a:p>
            <a:fld id="{79379870-38C5-40BE-B462-99C49C40412A}" type="datetime8">
              <a:rPr lang="fa-IR" smtClean="0"/>
              <a:t>20/مارس/1</a:t>
            </a:fld>
            <a:endParaRPr lang="fa-IR"/>
          </a:p>
        </p:txBody>
      </p:sp>
    </p:spTree>
    <p:extLst>
      <p:ext uri="{BB962C8B-B14F-4D97-AF65-F5344CB8AC3E}">
        <p14:creationId xmlns:p14="http://schemas.microsoft.com/office/powerpoint/2010/main" val="124115608"/>
      </p:ext>
    </p:extLst>
  </p:cSld>
  <p:clrMapOvr>
    <a:masterClrMapping/>
  </p:clrMapOvr>
  <p:transition advClick="0">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377280"/>
            <a:ext cx="8661648" cy="6480720"/>
          </a:xfrm>
        </p:spPr>
        <p:txBody>
          <a:bodyPr>
            <a:noAutofit/>
          </a:bodyPr>
          <a:lstStyle/>
          <a:p>
            <a:pPr marL="548005" indent="0" algn="just">
              <a:lnSpc>
                <a:spcPct val="150000"/>
              </a:lnSpc>
              <a:buNone/>
            </a:pPr>
            <a:r>
              <a:rPr lang="fa-IR" sz="2400" b="1" dirty="0">
                <a:solidFill>
                  <a:schemeClr val="bg1"/>
                </a:solidFill>
                <a:latin typeface="Times New Roman"/>
                <a:ea typeface="Calibri"/>
                <a:cs typeface="2  Titr" pitchFamily="2" charset="-78"/>
              </a:rPr>
              <a:t>اگرچه این علم هنوز در زمرۀ علوم نو محسوب می­شود، ولی به خوبی توانایی خود را در حل مسائلی مثل برنامه­ریزی تولید، تخصیص منابع، کنترل موجودی، تبلیغات و غیره نشان داده است. مدیرانی که به کیفیت نتایج تصمیمات خود علاقه­مندند نباید نسبت به پژوهش عملیاتی بی­تفاوت باشند. در جهان رقابتی امروز، بقای یک سازمان به تصمیمات مدیرانش وابسته است</a:t>
            </a:r>
            <a:r>
              <a:rPr lang="fa-IR" sz="2400" b="1" dirty="0" smtClean="0">
                <a:solidFill>
                  <a:schemeClr val="bg1"/>
                </a:solidFill>
                <a:latin typeface="Times New Roman"/>
                <a:ea typeface="Calibri"/>
                <a:cs typeface="2  Titr" pitchFamily="2" charset="-78"/>
              </a:rPr>
              <a:t>.</a:t>
            </a:r>
          </a:p>
          <a:p>
            <a:pPr marL="548005" indent="0" algn="just">
              <a:lnSpc>
                <a:spcPct val="150000"/>
              </a:lnSpc>
              <a:buNone/>
            </a:pPr>
            <a:r>
              <a:rPr lang="fa-IR" sz="2400" b="1" dirty="0" smtClean="0">
                <a:solidFill>
                  <a:schemeClr val="bg1"/>
                </a:solidFill>
                <a:latin typeface="Times New Roman"/>
                <a:ea typeface="Calibri"/>
                <a:cs typeface="2  Titr" pitchFamily="2" charset="-78"/>
              </a:rPr>
              <a:t> </a:t>
            </a:r>
            <a:r>
              <a:rPr lang="fa-IR" sz="2400" b="1" dirty="0">
                <a:solidFill>
                  <a:schemeClr val="bg1"/>
                </a:solidFill>
                <a:latin typeface="Times New Roman"/>
                <a:ea typeface="Calibri"/>
                <a:cs typeface="2  Titr" pitchFamily="2" charset="-78"/>
              </a:rPr>
              <a:t>این تصمیمات نوع و مقدار منابع سازمان را تعیین می­کند. تصمیمات درست مدیران موجب رونق و رشد یک مؤسسه و تصمیمات غلط منجر به از دست دادن بازار و نهایتاً فروپاشی می­شود. در جهان امروز ارزش یک مدیر به طور عمده بر اساس کیفیت تصمیماتش سنجیده می­شود.</a:t>
            </a:r>
            <a:endParaRPr lang="en-US" sz="2400" dirty="0">
              <a:solidFill>
                <a:schemeClr val="bg1"/>
              </a:solidFill>
              <a:effectLst/>
              <a:latin typeface="Times New Roman"/>
              <a:ea typeface="Calibri"/>
              <a:cs typeface="2  Titr" pitchFamily="2" charset="-78"/>
            </a:endParaRPr>
          </a:p>
        </p:txBody>
      </p:sp>
      <p:sp>
        <p:nvSpPr>
          <p:cNvPr id="4" name="Date Placeholder 3"/>
          <p:cNvSpPr>
            <a:spLocks noGrp="1"/>
          </p:cNvSpPr>
          <p:nvPr>
            <p:ph type="dt" sz="half" idx="10"/>
          </p:nvPr>
        </p:nvSpPr>
        <p:spPr/>
        <p:txBody>
          <a:bodyPr/>
          <a:lstStyle/>
          <a:p>
            <a:fld id="{828F3AA2-B071-4121-8BB9-9A9A78348FD9}" type="datetime8">
              <a:rPr lang="fa-IR" smtClean="0"/>
              <a:t>20/مارس/1</a:t>
            </a:fld>
            <a:endParaRPr lang="fa-IR"/>
          </a:p>
        </p:txBody>
      </p:sp>
    </p:spTree>
    <p:extLst>
      <p:ext uri="{BB962C8B-B14F-4D97-AF65-F5344CB8AC3E}">
        <p14:creationId xmlns:p14="http://schemas.microsoft.com/office/powerpoint/2010/main" val="2701381895"/>
      </p:ext>
    </p:extLst>
  </p:cSld>
  <p:clrMapOvr>
    <a:masterClrMapping/>
  </p:clrMapOvr>
  <mc:AlternateContent xmlns:mc="http://schemas.openxmlformats.org/markup-compatibility/2006" xmlns:p14="http://schemas.microsoft.com/office/powerpoint/2010/main">
    <mc:Choice Requires="p14">
      <p:transition p14:dur="10" advClick="0">
        <p:cover dir="r"/>
      </p:transition>
    </mc:Choice>
    <mc:Fallback xmlns="">
      <p:transition advClick="0">
        <p:cover dir="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245</TotalTime>
  <Words>7172</Words>
  <Application>Microsoft Office PowerPoint</Application>
  <PresentationFormat>On-screen Show (4:3)</PresentationFormat>
  <Paragraphs>289</Paragraphs>
  <Slides>65</Slides>
  <Notes>0</Notes>
  <HiddenSlides>0</HiddenSlides>
  <MMClips>0</MMClips>
  <ScaleCrop>false</ScaleCrop>
  <HeadingPairs>
    <vt:vector size="4" baseType="variant">
      <vt:variant>
        <vt:lpstr>Theme</vt:lpstr>
      </vt:variant>
      <vt:variant>
        <vt:i4>1</vt:i4>
      </vt:variant>
      <vt:variant>
        <vt:lpstr>Slide Titles</vt:lpstr>
      </vt:variant>
      <vt:variant>
        <vt:i4>65</vt:i4>
      </vt:variant>
    </vt:vector>
  </HeadingPairs>
  <TitlesOfParts>
    <vt:vector size="66" baseType="lpstr">
      <vt:lpstr>Apex</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MRT www.Win2Farsi.com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MRT</dc:creator>
  <cp:lastModifiedBy>tolopc</cp:lastModifiedBy>
  <cp:revision>34</cp:revision>
  <dcterms:created xsi:type="dcterms:W3CDTF">2018-12-25T18:59:52Z</dcterms:created>
  <dcterms:modified xsi:type="dcterms:W3CDTF">2020-03-01T10:56:52Z</dcterms:modified>
</cp:coreProperties>
</file>