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66"/>
  </p:notesMasterIdLst>
  <p:sldIdLst>
    <p:sldId id="319" r:id="rId2"/>
    <p:sldId id="320" r:id="rId3"/>
    <p:sldId id="321" r:id="rId4"/>
    <p:sldId id="258" r:id="rId5"/>
    <p:sldId id="322" r:id="rId6"/>
    <p:sldId id="259" r:id="rId7"/>
    <p:sldId id="260" r:id="rId8"/>
    <p:sldId id="261" r:id="rId9"/>
    <p:sldId id="262" r:id="rId10"/>
    <p:sldId id="263" r:id="rId11"/>
    <p:sldId id="264" r:id="rId12"/>
    <p:sldId id="315" r:id="rId13"/>
    <p:sldId id="265" r:id="rId14"/>
    <p:sldId id="266" r:id="rId15"/>
    <p:sldId id="267" r:id="rId16"/>
    <p:sldId id="268" r:id="rId17"/>
    <p:sldId id="269" r:id="rId18"/>
    <p:sldId id="270" r:id="rId19"/>
    <p:sldId id="271" r:id="rId20"/>
    <p:sldId id="272" r:id="rId21"/>
    <p:sldId id="273" r:id="rId22"/>
    <p:sldId id="274" r:id="rId23"/>
    <p:sldId id="276" r:id="rId24"/>
    <p:sldId id="277" r:id="rId25"/>
    <p:sldId id="275" r:id="rId26"/>
    <p:sldId id="278" r:id="rId27"/>
    <p:sldId id="279" r:id="rId28"/>
    <p:sldId id="280" r:id="rId29"/>
    <p:sldId id="282" r:id="rId30"/>
    <p:sldId id="281" r:id="rId31"/>
    <p:sldId id="283" r:id="rId32"/>
    <p:sldId id="284" r:id="rId33"/>
    <p:sldId id="285" r:id="rId34"/>
    <p:sldId id="287" r:id="rId35"/>
    <p:sldId id="288" r:id="rId36"/>
    <p:sldId id="289" r:id="rId37"/>
    <p:sldId id="290" r:id="rId38"/>
    <p:sldId id="291" r:id="rId39"/>
    <p:sldId id="292" r:id="rId40"/>
    <p:sldId id="293" r:id="rId41"/>
    <p:sldId id="286" r:id="rId42"/>
    <p:sldId id="294" r:id="rId43"/>
    <p:sldId id="295" r:id="rId44"/>
    <p:sldId id="296" r:id="rId45"/>
    <p:sldId id="297" r:id="rId46"/>
    <p:sldId id="298" r:id="rId47"/>
    <p:sldId id="316" r:id="rId48"/>
    <p:sldId id="299" r:id="rId49"/>
    <p:sldId id="300" r:id="rId50"/>
    <p:sldId id="301" r:id="rId51"/>
    <p:sldId id="302" r:id="rId52"/>
    <p:sldId id="303" r:id="rId53"/>
    <p:sldId id="317" r:id="rId54"/>
    <p:sldId id="305" r:id="rId55"/>
    <p:sldId id="306" r:id="rId56"/>
    <p:sldId id="307" r:id="rId57"/>
    <p:sldId id="308" r:id="rId58"/>
    <p:sldId id="309" r:id="rId59"/>
    <p:sldId id="304" r:id="rId60"/>
    <p:sldId id="310" r:id="rId61"/>
    <p:sldId id="311" r:id="rId62"/>
    <p:sldId id="313" r:id="rId63"/>
    <p:sldId id="314" r:id="rId64"/>
    <p:sldId id="323" r:id="rId6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234219F-B070-41B4-ACE2-A4A086E5BAD9}">
          <p14:sldIdLst>
            <p14:sldId id="319"/>
            <p14:sldId id="320"/>
            <p14:sldId id="321"/>
            <p14:sldId id="258"/>
            <p14:sldId id="322"/>
            <p14:sldId id="259"/>
            <p14:sldId id="260"/>
            <p14:sldId id="261"/>
            <p14:sldId id="262"/>
          </p14:sldIdLst>
        </p14:section>
        <p14:section name="Untitled Section" id="{7537F95C-2DB0-4E2F-8C46-2892E1E8BA68}">
          <p14:sldIdLst>
            <p14:sldId id="263"/>
            <p14:sldId id="264"/>
            <p14:sldId id="315"/>
            <p14:sldId id="265"/>
            <p14:sldId id="266"/>
            <p14:sldId id="267"/>
            <p14:sldId id="268"/>
            <p14:sldId id="269"/>
            <p14:sldId id="270"/>
            <p14:sldId id="271"/>
            <p14:sldId id="272"/>
            <p14:sldId id="273"/>
            <p14:sldId id="274"/>
            <p14:sldId id="276"/>
            <p14:sldId id="277"/>
            <p14:sldId id="275"/>
            <p14:sldId id="278"/>
            <p14:sldId id="279"/>
            <p14:sldId id="280"/>
            <p14:sldId id="282"/>
            <p14:sldId id="281"/>
            <p14:sldId id="283"/>
            <p14:sldId id="284"/>
            <p14:sldId id="285"/>
            <p14:sldId id="287"/>
            <p14:sldId id="288"/>
            <p14:sldId id="289"/>
            <p14:sldId id="290"/>
            <p14:sldId id="291"/>
            <p14:sldId id="292"/>
            <p14:sldId id="293"/>
            <p14:sldId id="286"/>
            <p14:sldId id="294"/>
            <p14:sldId id="295"/>
            <p14:sldId id="296"/>
            <p14:sldId id="297"/>
            <p14:sldId id="298"/>
            <p14:sldId id="316"/>
            <p14:sldId id="299"/>
            <p14:sldId id="300"/>
            <p14:sldId id="301"/>
            <p14:sldId id="302"/>
            <p14:sldId id="303"/>
            <p14:sldId id="317"/>
            <p14:sldId id="305"/>
            <p14:sldId id="306"/>
            <p14:sldId id="307"/>
            <p14:sldId id="308"/>
            <p14:sldId id="309"/>
            <p14:sldId id="304"/>
            <p14:sldId id="310"/>
            <p14:sldId id="311"/>
            <p14:sldId id="313"/>
            <p14:sldId id="314"/>
            <p14:sldId id="32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706" autoAdjust="0"/>
    <p:restoredTop sz="86323" autoAdjust="0"/>
  </p:normalViewPr>
  <p:slideViewPr>
    <p:cSldViewPr>
      <p:cViewPr>
        <p:scale>
          <a:sx n="100" d="100"/>
          <a:sy n="100" d="100"/>
        </p:scale>
        <p:origin x="-528" y="1014"/>
      </p:cViewPr>
      <p:guideLst>
        <p:guide orient="horz" pos="2160"/>
        <p:guide pos="2880"/>
      </p:guideLst>
    </p:cSldViewPr>
  </p:slideViewPr>
  <p:outlineViewPr>
    <p:cViewPr>
      <p:scale>
        <a:sx n="33" d="100"/>
        <a:sy n="33" d="100"/>
      </p:scale>
      <p:origin x="96" y="492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DD6FC26-719A-4FCD-8473-D1A040B0CFE4}" type="datetimeFigureOut">
              <a:rPr lang="fa-IR" smtClean="0"/>
              <a:t>1440/04/21</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D4F395C-A213-44CE-9844-79289295696D}" type="slidenum">
              <a:rPr lang="fa-IR" smtClean="0"/>
              <a:t>‹#›</a:t>
            </a:fld>
            <a:endParaRPr lang="fa-IR"/>
          </a:p>
        </p:txBody>
      </p:sp>
    </p:spTree>
    <p:extLst>
      <p:ext uri="{BB962C8B-B14F-4D97-AF65-F5344CB8AC3E}">
        <p14:creationId xmlns:p14="http://schemas.microsoft.com/office/powerpoint/2010/main" val="419462523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D4F395C-A213-44CE-9844-79289295696D}" type="slidenum">
              <a:rPr lang="fa-IR" smtClean="0"/>
              <a:t>10</a:t>
            </a:fld>
            <a:endParaRPr lang="fa-IR"/>
          </a:p>
        </p:txBody>
      </p:sp>
    </p:spTree>
    <p:extLst>
      <p:ext uri="{BB962C8B-B14F-4D97-AF65-F5344CB8AC3E}">
        <p14:creationId xmlns:p14="http://schemas.microsoft.com/office/powerpoint/2010/main" val="2172846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1"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CAA196E2-D12A-4DE7-BC46-5C8162363274}" type="datetimeFigureOut">
              <a:rPr lang="fa-IR" smtClean="0"/>
              <a:t>1440/04/21</a:t>
            </a:fld>
            <a:endParaRPr lang="fa-IR"/>
          </a:p>
        </p:txBody>
      </p:sp>
      <p:sp>
        <p:nvSpPr>
          <p:cNvPr id="17" name="Footer Placeholder 16"/>
          <p:cNvSpPr>
            <a:spLocks noGrp="1"/>
          </p:cNvSpPr>
          <p:nvPr>
            <p:ph type="ftr" sz="quarter" idx="11"/>
          </p:nvPr>
        </p:nvSpPr>
        <p:spPr/>
        <p:txBody>
          <a:bodyPr/>
          <a:lstStyle/>
          <a:p>
            <a:endParaRPr lang="fa-IR"/>
          </a:p>
        </p:txBody>
      </p:sp>
      <p:sp>
        <p:nvSpPr>
          <p:cNvPr id="29" name="Slide Number Placeholder 28"/>
          <p:cNvSpPr>
            <a:spLocks noGrp="1"/>
          </p:cNvSpPr>
          <p:nvPr>
            <p:ph type="sldNum" sz="quarter" idx="12"/>
          </p:nvPr>
        </p:nvSpPr>
        <p:spPr/>
        <p:txBody>
          <a:bodyPr/>
          <a:lstStyle/>
          <a:p>
            <a:fld id="{A50B2365-A2A9-4643-84CA-14AB19DBC44B}" type="slidenum">
              <a:rPr lang="fa-IR" smtClean="0"/>
              <a:t>‹#›</a:t>
            </a:fld>
            <a:endParaRPr lang="fa-I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A196E2-D12A-4DE7-BC46-5C8162363274}" type="datetimeFigureOut">
              <a:rPr lang="fa-IR" smtClean="0"/>
              <a:t>1440/04/21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50B2365-A2A9-4643-84CA-14AB19DBC44B}" type="slidenum">
              <a:rPr lang="fa-IR" smtClean="0"/>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A196E2-D12A-4DE7-BC46-5C8162363274}" type="datetimeFigureOut">
              <a:rPr lang="fa-IR" smtClean="0"/>
              <a:t>1440/04/21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50B2365-A2A9-4643-84CA-14AB19DBC44B}" type="slidenum">
              <a:rPr lang="fa-IR" smtClean="0"/>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A196E2-D12A-4DE7-BC46-5C8162363274}" type="datetimeFigureOut">
              <a:rPr lang="fa-IR" smtClean="0"/>
              <a:t>1440/04/21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50B2365-A2A9-4643-84CA-14AB19DBC44B}" type="slidenum">
              <a:rPr lang="fa-IR" smtClean="0"/>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7"/>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AA196E2-D12A-4DE7-BC46-5C8162363274}" type="datetimeFigureOut">
              <a:rPr lang="fa-IR" smtClean="0"/>
              <a:t>1440/04/21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a:xfrm>
            <a:off x="7924800" y="6416676"/>
            <a:ext cx="762000" cy="365125"/>
          </a:xfrm>
        </p:spPr>
        <p:txBody>
          <a:bodyPr/>
          <a:lstStyle/>
          <a:p>
            <a:fld id="{A50B2365-A2A9-4643-84CA-14AB19DBC44B}" type="slidenum">
              <a:rPr lang="fa-IR" smtClean="0"/>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A196E2-D12A-4DE7-BC46-5C8162363274}" type="datetimeFigureOut">
              <a:rPr lang="fa-IR" smtClean="0"/>
              <a:t>1440/04/21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50B2365-A2A9-4643-84CA-14AB19DBC44B}" type="slidenum">
              <a:rPr lang="fa-IR" smtClean="0"/>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1" y="1535113"/>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1535113"/>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1" y="2362201"/>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2362201"/>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AA196E2-D12A-4DE7-BC46-5C8162363274}" type="datetimeFigureOut">
              <a:rPr lang="fa-IR" smtClean="0"/>
              <a:t>1440/04/21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A50B2365-A2A9-4643-84CA-14AB19DBC44B}" type="slidenum">
              <a:rPr lang="fa-IR" smtClean="0"/>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AA196E2-D12A-4DE7-BC46-5C8162363274}" type="datetimeFigureOut">
              <a:rPr lang="fa-IR" smtClean="0"/>
              <a:t>1440/04/21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A50B2365-A2A9-4643-84CA-14AB19DBC44B}" type="slidenum">
              <a:rPr lang="fa-IR" smtClean="0"/>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A196E2-D12A-4DE7-BC46-5C8162363274}" type="datetimeFigureOut">
              <a:rPr lang="fa-IR" smtClean="0"/>
              <a:t>1440/04/21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A50B2365-A2A9-4643-84CA-14AB19DBC44B}" type="slidenum">
              <a:rPr lang="fa-IR" smtClean="0"/>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1" y="1524001"/>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1"/>
            <a:ext cx="5111751"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A196E2-D12A-4DE7-BC46-5C8162363274}" type="datetimeFigureOut">
              <a:rPr lang="fa-IR" smtClean="0"/>
              <a:t>1440/04/21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50B2365-A2A9-4643-84CA-14AB19DBC44B}" type="slidenum">
              <a:rPr lang="fa-IR" smtClean="0"/>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AA196E2-D12A-4DE7-BC46-5C8162363274}" type="datetimeFigureOut">
              <a:rPr lang="fa-IR" smtClean="0"/>
              <a:t>1440/04/21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50B2365-A2A9-4643-84CA-14AB19DBC44B}" type="slidenum">
              <a:rPr lang="fa-IR" smtClean="0"/>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6"/>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AA196E2-D12A-4DE7-BC46-5C8162363274}" type="datetimeFigureOut">
              <a:rPr lang="fa-IR" smtClean="0"/>
              <a:t>1440/04/21</a:t>
            </a:fld>
            <a:endParaRPr lang="fa-IR"/>
          </a:p>
        </p:txBody>
      </p:sp>
      <p:sp>
        <p:nvSpPr>
          <p:cNvPr id="3" name="Footer Placeholder 2"/>
          <p:cNvSpPr>
            <a:spLocks noGrp="1"/>
          </p:cNvSpPr>
          <p:nvPr>
            <p:ph type="ftr" sz="quarter" idx="3"/>
          </p:nvPr>
        </p:nvSpPr>
        <p:spPr>
          <a:xfrm>
            <a:off x="3124200" y="6416676"/>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a-IR"/>
          </a:p>
        </p:txBody>
      </p:sp>
      <p:sp>
        <p:nvSpPr>
          <p:cNvPr id="23" name="Slide Number Placeholder 22"/>
          <p:cNvSpPr>
            <a:spLocks noGrp="1"/>
          </p:cNvSpPr>
          <p:nvPr>
            <p:ph type="sldNum" sz="quarter" idx="4"/>
          </p:nvPr>
        </p:nvSpPr>
        <p:spPr>
          <a:xfrm>
            <a:off x="7924800" y="6416676"/>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A50B2365-A2A9-4643-84CA-14AB19DBC44B}" type="slidenum">
              <a:rPr lang="fa-IR" smtClean="0"/>
              <a:t>‹#›</a:t>
            </a:fld>
            <a:endParaRPr lang="fa-I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5.e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openxmlformats.org/officeDocument/2006/relationships/package" Target="../embeddings/Microsoft_Word_Document3.docx"/><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12.emf"/></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package" Target="../embeddings/Microsoft_Word_Document4.docx"/><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13.emf"/></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3" Type="http://schemas.openxmlformats.org/officeDocument/2006/relationships/package" Target="../embeddings/Microsoft_Word_Document5.docx"/><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14.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package" Target="../embeddings/Microsoft_Word_Document6.docx"/><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15.emf"/></Relationships>
</file>

<file path=ppt/slides/_rels/slide62.xml.rels><?xml version="1.0" encoding="UTF-8" standalone="yes"?>
<Relationships xmlns="http://schemas.openxmlformats.org/package/2006/relationships"><Relationship Id="rId3" Type="http://schemas.openxmlformats.org/officeDocument/2006/relationships/package" Target="../embeddings/Microsoft_Word_Document7.docx"/><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16.emf"/></Relationships>
</file>

<file path=ppt/slides/_rels/slide63.xml.rels><?xml version="1.0" encoding="UTF-8" standalone="yes"?>
<Relationships xmlns="http://schemas.openxmlformats.org/package/2006/relationships"><Relationship Id="rId3" Type="http://schemas.openxmlformats.org/officeDocument/2006/relationships/package" Target="../embeddings/Microsoft_Word_Document8.docx"/><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17.emf"/></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904696"/>
          </a:xfrm>
        </p:spPr>
        <p:txBody>
          <a:bodyPr/>
          <a:lstStyle/>
          <a:p>
            <a:pPr marL="137160" indent="0">
              <a:buNone/>
            </a:pPr>
            <a:endParaRPr lang="fa-IR" dirty="0"/>
          </a:p>
        </p:txBody>
      </p:sp>
      <p:sp>
        <p:nvSpPr>
          <p:cNvPr id="4" name="Date Placeholder 3"/>
          <p:cNvSpPr>
            <a:spLocks noGrp="1"/>
          </p:cNvSpPr>
          <p:nvPr>
            <p:ph type="dt" sz="half" idx="10"/>
          </p:nvPr>
        </p:nvSpPr>
        <p:spPr/>
        <p:txBody>
          <a:bodyPr/>
          <a:lstStyle/>
          <a:p>
            <a:fld id="{F8285760-7B90-47C2-A937-DE47A4745963}" type="datetime8">
              <a:rPr lang="fa-IR" smtClean="0"/>
              <a:t>18/دسامبر/29</a:t>
            </a:fld>
            <a:endParaRPr lang="fa-IR"/>
          </a:p>
        </p:txBody>
      </p:sp>
      <p:sp>
        <p:nvSpPr>
          <p:cNvPr id="5" name="Rectangle 4"/>
          <p:cNvSpPr/>
          <p:nvPr/>
        </p:nvSpPr>
        <p:spPr>
          <a:xfrm>
            <a:off x="899592" y="2274838"/>
            <a:ext cx="7272808" cy="1477328"/>
          </a:xfrm>
          <a:prstGeom prst="rect">
            <a:avLst/>
          </a:prstGeom>
        </p:spPr>
        <p:txBody>
          <a:bodyPr wrap="square">
            <a:spAutoFit/>
          </a:bodyPr>
          <a:lstStyle/>
          <a:p>
            <a:pPr lvl="0" algn="ctr">
              <a:lnSpc>
                <a:spcPct val="150000"/>
              </a:lnSpc>
              <a:spcBef>
                <a:spcPct val="20000"/>
              </a:spcBef>
            </a:pPr>
            <a:r>
              <a:rPr lang="fa-IR" sz="6000" b="1" cap="all" spc="300" dirty="0">
                <a:solidFill>
                  <a:srgbClr val="FF0000"/>
                </a:solidFill>
                <a:effectLst>
                  <a:outerShdw blurRad="38100" dist="38100" dir="2700000" algn="tl">
                    <a:srgbClr val="000000">
                      <a:alpha val="43137"/>
                    </a:srgbClr>
                  </a:outerShdw>
                </a:effectLst>
                <a:latin typeface="Garamond"/>
                <a:cs typeface="2  Titr" pitchFamily="2" charset="-78"/>
              </a:rPr>
              <a:t>بسم </a:t>
            </a:r>
            <a:r>
              <a:rPr lang="fa-IR" sz="6000" b="1" cap="all" spc="300" dirty="0">
                <a:solidFill>
                  <a:srgbClr val="00B050"/>
                </a:solidFill>
                <a:effectLst>
                  <a:outerShdw blurRad="38100" dist="38100" dir="2700000" algn="tl">
                    <a:srgbClr val="000000">
                      <a:alpha val="43137"/>
                    </a:srgbClr>
                  </a:outerShdw>
                </a:effectLst>
                <a:latin typeface="Garamond"/>
                <a:cs typeface="2  Titr" pitchFamily="2" charset="-78"/>
              </a:rPr>
              <a:t>الله</a:t>
            </a:r>
            <a:r>
              <a:rPr lang="fa-IR" sz="6000" b="1" cap="all" spc="300" dirty="0">
                <a:solidFill>
                  <a:srgbClr val="FF0000"/>
                </a:solidFill>
                <a:effectLst>
                  <a:outerShdw blurRad="38100" dist="38100" dir="2700000" algn="tl">
                    <a:srgbClr val="000000">
                      <a:alpha val="43137"/>
                    </a:srgbClr>
                  </a:outerShdw>
                </a:effectLst>
                <a:latin typeface="Garamond"/>
                <a:cs typeface="2  Titr" pitchFamily="2" charset="-78"/>
              </a:rPr>
              <a:t> </a:t>
            </a:r>
            <a:r>
              <a:rPr lang="fa-IR" sz="6000" b="1" cap="all" spc="300" dirty="0">
                <a:solidFill>
                  <a:srgbClr val="FFFF00"/>
                </a:solidFill>
                <a:effectLst>
                  <a:outerShdw blurRad="38100" dist="38100" dir="2700000" algn="tl">
                    <a:srgbClr val="000000">
                      <a:alpha val="43137"/>
                    </a:srgbClr>
                  </a:outerShdw>
                </a:effectLst>
                <a:latin typeface="Garamond"/>
                <a:cs typeface="2  Titr" pitchFamily="2" charset="-78"/>
              </a:rPr>
              <a:t>الرحمن</a:t>
            </a:r>
            <a:r>
              <a:rPr lang="fa-IR" sz="6000" b="1" cap="all" spc="300" dirty="0">
                <a:solidFill>
                  <a:srgbClr val="FF0000"/>
                </a:solidFill>
                <a:effectLst>
                  <a:outerShdw blurRad="38100" dist="38100" dir="2700000" algn="tl">
                    <a:srgbClr val="000000">
                      <a:alpha val="43137"/>
                    </a:srgbClr>
                  </a:outerShdw>
                </a:effectLst>
                <a:latin typeface="Garamond"/>
                <a:cs typeface="2  Titr" pitchFamily="2" charset="-78"/>
              </a:rPr>
              <a:t> </a:t>
            </a:r>
            <a:r>
              <a:rPr lang="fa-IR" sz="6000" b="1" cap="all" spc="300" dirty="0">
                <a:solidFill>
                  <a:srgbClr val="FFC000"/>
                </a:solidFill>
                <a:effectLst>
                  <a:outerShdw blurRad="38100" dist="38100" dir="2700000" algn="tl">
                    <a:srgbClr val="000000">
                      <a:alpha val="43137"/>
                    </a:srgbClr>
                  </a:outerShdw>
                </a:effectLst>
                <a:latin typeface="Garamond"/>
                <a:cs typeface="2  Titr" pitchFamily="2" charset="-78"/>
              </a:rPr>
              <a:t>الرحیم</a:t>
            </a:r>
            <a:endParaRPr lang="fa-IR" sz="4800" b="1" i="1" dirty="0">
              <a:solidFill>
                <a:srgbClr val="FFC000"/>
              </a:solidFill>
              <a:effectLst>
                <a:outerShdw blurRad="38100" dist="38100" dir="2700000" algn="tl">
                  <a:srgbClr val="000000">
                    <a:alpha val="43137"/>
                  </a:srgbClr>
                </a:outerShdw>
              </a:effectLst>
              <a:latin typeface="Garamond"/>
              <a:cs typeface="2  Titr" pitchFamily="2" charset="-78"/>
            </a:endParaRPr>
          </a:p>
        </p:txBody>
      </p:sp>
    </p:spTree>
    <p:extLst>
      <p:ext uri="{BB962C8B-B14F-4D97-AF65-F5344CB8AC3E}">
        <p14:creationId xmlns:p14="http://schemas.microsoft.com/office/powerpoint/2010/main" val="1271424983"/>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7"/>
            <a:ext cx="8568952" cy="6924973"/>
          </a:xfrm>
          <a:prstGeom prst="rect">
            <a:avLst/>
          </a:prstGeom>
        </p:spPr>
        <p:style>
          <a:lnRef idx="1">
            <a:schemeClr val="accent3"/>
          </a:lnRef>
          <a:fillRef idx="3">
            <a:schemeClr val="accent3"/>
          </a:fillRef>
          <a:effectRef idx="2">
            <a:schemeClr val="accent3"/>
          </a:effectRef>
          <a:fontRef idx="minor">
            <a:schemeClr val="lt1"/>
          </a:fontRef>
        </p:style>
        <p:txBody>
          <a:bodyPr wrap="square">
            <a:spAutoFit/>
          </a:bodyPr>
          <a:lstStyle/>
          <a:p>
            <a:pPr indent="-635" algn="just">
              <a:lnSpc>
                <a:spcPct val="200000"/>
              </a:lnSpc>
            </a:pPr>
            <a:r>
              <a:rPr lang="fa-IR" sz="2400" b="1" dirty="0" smtClean="0">
                <a:solidFill>
                  <a:schemeClr val="bg1"/>
                </a:solidFill>
                <a:effectLst/>
                <a:latin typeface="Times New Roman"/>
                <a:ea typeface="Calibri"/>
                <a:cs typeface="2  Titr" panose="00000700000000000000" pitchFamily="2" charset="-78"/>
              </a:rPr>
              <a:t>متغیرهای وابسته معمولا در تابع هدف که اغلب بیانگر مفاهیم اقتصادی مانند سود، هزینه، درآمد، تولید و فروش است ارائه می گردند</a:t>
            </a:r>
            <a:r>
              <a:rPr lang="en-US" sz="2400" b="1" dirty="0" smtClean="0">
                <a:solidFill>
                  <a:schemeClr val="bg1"/>
                </a:solidFill>
                <a:effectLst/>
                <a:latin typeface="Times New Roman"/>
                <a:ea typeface="Calibri"/>
                <a:cs typeface="2  Titr" panose="00000700000000000000" pitchFamily="2" charset="-78"/>
              </a:rPr>
              <a:t>.</a:t>
            </a:r>
            <a:endParaRPr lang="en-US" sz="2400" dirty="0" smtClean="0">
              <a:solidFill>
                <a:schemeClr val="bg1"/>
              </a:solidFill>
              <a:effectLst/>
              <a:latin typeface="Times New Roman"/>
              <a:ea typeface="Calibri"/>
              <a:cs typeface="2  Titr" panose="00000700000000000000" pitchFamily="2" charset="-78"/>
            </a:endParaRPr>
          </a:p>
          <a:p>
            <a:pPr indent="182880" algn="just">
              <a:lnSpc>
                <a:spcPct val="200000"/>
              </a:lnSpc>
            </a:pPr>
            <a:r>
              <a:rPr lang="fa-IR" sz="2400" b="1" dirty="0" smtClean="0">
                <a:solidFill>
                  <a:schemeClr val="bg1"/>
                </a:solidFill>
                <a:effectLst/>
                <a:latin typeface="Times New Roman"/>
                <a:ea typeface="Calibri"/>
                <a:cs typeface="2  Titr" panose="00000700000000000000" pitchFamily="2" charset="-78"/>
              </a:rPr>
              <a:t>متغیر های ناوابسته، در برنامه ریزی خطی به عنوان متغیرهای تصمیم شناخته میشود که مقدارشان نامشخص است وتصمیم گیرنده باید مقدار این متغیرها را بعد از حل مدل بدست آورد. هر مدل برنامه ریزی خطی سه بخش دارد</a:t>
            </a:r>
            <a:r>
              <a:rPr lang="en-US" sz="2400" b="1" dirty="0" smtClean="0">
                <a:solidFill>
                  <a:schemeClr val="bg1"/>
                </a:solidFill>
                <a:effectLst/>
                <a:latin typeface="Times New Roman"/>
                <a:ea typeface="Calibri"/>
                <a:cs typeface="2  Titr" panose="00000700000000000000" pitchFamily="2" charset="-78"/>
              </a:rPr>
              <a:t>:</a:t>
            </a:r>
            <a:endParaRPr lang="fa-IR" sz="2400" b="1" dirty="0" smtClean="0">
              <a:solidFill>
                <a:schemeClr val="bg1"/>
              </a:solidFill>
              <a:effectLst/>
              <a:latin typeface="Times New Roman"/>
              <a:ea typeface="Calibri"/>
              <a:cs typeface="2  Titr" panose="00000700000000000000" pitchFamily="2" charset="-78"/>
            </a:endParaRPr>
          </a:p>
          <a:p>
            <a:pPr indent="182880" algn="just">
              <a:lnSpc>
                <a:spcPct val="200000"/>
              </a:lnSpc>
            </a:pPr>
            <a:endParaRPr lang="en-US" sz="2400" dirty="0" smtClean="0">
              <a:solidFill>
                <a:schemeClr val="bg1"/>
              </a:solidFill>
              <a:effectLst/>
              <a:latin typeface="Times New Roman"/>
              <a:ea typeface="Calibri"/>
              <a:cs typeface="2  Titr" panose="00000700000000000000" pitchFamily="2" charset="-78"/>
            </a:endParaRPr>
          </a:p>
          <a:p>
            <a:pPr marL="342900" lvl="0" indent="-342900" algn="just">
              <a:lnSpc>
                <a:spcPct val="200000"/>
              </a:lnSpc>
              <a:buFont typeface="+mj-lt"/>
              <a:buAutoNum type="arabicPeriod"/>
            </a:pPr>
            <a:r>
              <a:rPr lang="fa-IR" sz="2400" b="1" dirty="0" smtClean="0">
                <a:solidFill>
                  <a:schemeClr val="bg1"/>
                </a:solidFill>
                <a:effectLst/>
                <a:latin typeface="Times New Roman"/>
                <a:ea typeface="Calibri"/>
                <a:cs typeface="2  Titr" panose="00000700000000000000" pitchFamily="2" charset="-78"/>
              </a:rPr>
              <a:t>تابع هدف                         2- محدودیت                            3- متغیرهای تصمیم</a:t>
            </a:r>
          </a:p>
          <a:p>
            <a:pPr marL="342900" lvl="0" indent="-342900" algn="just">
              <a:lnSpc>
                <a:spcPct val="150000"/>
              </a:lnSpc>
              <a:buFont typeface="+mj-lt"/>
              <a:buAutoNum type="arabicPeriod"/>
            </a:pPr>
            <a:endParaRPr lang="fa-IR" sz="2400" b="1" dirty="0">
              <a:solidFill>
                <a:schemeClr val="bg1"/>
              </a:solidFill>
              <a:latin typeface="Times New Roman"/>
              <a:ea typeface="Calibri"/>
              <a:cs typeface="2  Titr" panose="00000700000000000000" pitchFamily="2" charset="-78"/>
            </a:endParaRPr>
          </a:p>
          <a:p>
            <a:pPr marL="342900" lvl="0" indent="-342900" algn="just">
              <a:lnSpc>
                <a:spcPct val="150000"/>
              </a:lnSpc>
              <a:buFont typeface="+mj-lt"/>
              <a:buAutoNum type="arabicPeriod"/>
            </a:pPr>
            <a:endParaRPr lang="fa-IR" sz="2400" b="1" dirty="0" smtClean="0">
              <a:solidFill>
                <a:schemeClr val="bg1"/>
              </a:solidFill>
              <a:effectLst/>
              <a:latin typeface="Times New Roman"/>
              <a:ea typeface="Calibri"/>
              <a:cs typeface="2  Titr" panose="00000700000000000000" pitchFamily="2" charset="-78"/>
            </a:endParaRPr>
          </a:p>
          <a:p>
            <a:pPr lvl="0" algn="just">
              <a:lnSpc>
                <a:spcPct val="150000"/>
              </a:lnSpc>
            </a:pPr>
            <a:endParaRPr lang="en-US" sz="2400" dirty="0">
              <a:solidFill>
                <a:schemeClr val="bg1"/>
              </a:solidFill>
              <a:effectLst/>
              <a:latin typeface="Times New Roman"/>
              <a:ea typeface="Calibri"/>
              <a:cs typeface="2  Titr" panose="00000700000000000000" pitchFamily="2" charset="-78"/>
            </a:endParaRPr>
          </a:p>
        </p:txBody>
      </p:sp>
    </p:spTree>
    <p:extLst>
      <p:ext uri="{BB962C8B-B14F-4D97-AF65-F5344CB8AC3E}">
        <p14:creationId xmlns:p14="http://schemas.microsoft.com/office/powerpoint/2010/main" val="3888684867"/>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88641"/>
            <a:ext cx="8496944" cy="6186309"/>
          </a:xfrm>
          <a:prstGeom prst="rect">
            <a:avLst/>
          </a:prstGeom>
        </p:spPr>
        <p:txBody>
          <a:bodyPr wrap="square">
            <a:spAutoFit/>
          </a:bodyPr>
          <a:lstStyle/>
          <a:p>
            <a:pPr lvl="0" algn="just">
              <a:lnSpc>
                <a:spcPct val="150000"/>
              </a:lnSpc>
            </a:pPr>
            <a:r>
              <a:rPr lang="fa-IR" sz="2400" b="1" dirty="0" smtClean="0">
                <a:solidFill>
                  <a:schemeClr val="bg1"/>
                </a:solidFill>
                <a:latin typeface="Times New Roman"/>
                <a:ea typeface="Calibri"/>
                <a:cs typeface="2  Titr" panose="00000700000000000000" pitchFamily="2" charset="-78"/>
              </a:rPr>
              <a:t>1. </a:t>
            </a:r>
            <a:r>
              <a:rPr lang="fa-IR" sz="2400" b="1" dirty="0" smtClean="0">
                <a:solidFill>
                  <a:srgbClr val="FF0000"/>
                </a:solidFill>
                <a:effectLst/>
                <a:latin typeface="Times New Roman"/>
                <a:ea typeface="Calibri"/>
                <a:cs typeface="2  Titr" panose="00000700000000000000" pitchFamily="2" charset="-78"/>
              </a:rPr>
              <a:t>متغیرهای تصمیم </a:t>
            </a:r>
            <a:endParaRPr lang="en-US" sz="2400" b="1" dirty="0" smtClean="0">
              <a:solidFill>
                <a:srgbClr val="FF0000"/>
              </a:solidFill>
              <a:effectLst/>
              <a:latin typeface="Times New Roman"/>
              <a:ea typeface="Calibri"/>
              <a:cs typeface="2  Titr" panose="00000700000000000000" pitchFamily="2" charset="-78"/>
            </a:endParaRPr>
          </a:p>
          <a:p>
            <a:pPr indent="182880" algn="just">
              <a:lnSpc>
                <a:spcPct val="150000"/>
              </a:lnSpc>
            </a:pPr>
            <a:r>
              <a:rPr lang="fa-IR" sz="2400" b="1" dirty="0" smtClean="0">
                <a:solidFill>
                  <a:schemeClr val="bg1"/>
                </a:solidFill>
                <a:effectLst/>
                <a:latin typeface="Times New Roman"/>
                <a:ea typeface="Calibri"/>
                <a:cs typeface="2  Titr" panose="00000700000000000000" pitchFamily="2" charset="-78"/>
              </a:rPr>
              <a:t>تصمیم گیری اقتصادی اصولی وبهینه، تعیین عملی است که به بهترین نحو مطلوب یا هدف بینجامد. این معنای یافتن راهکاری است که مقدار تابع هدف را بهینه (بیشینه یا کمینه) می کند. چندین عامل می تواند مسائل بهینه سازی را نسبتاً پیچیده وحل آن را با دشواری روبرو سازد</a:t>
            </a:r>
            <a:r>
              <a:rPr lang="en-US" sz="2400" b="1" dirty="0" smtClean="0">
                <a:solidFill>
                  <a:schemeClr val="bg1"/>
                </a:solidFill>
                <a:effectLst/>
                <a:latin typeface="Times New Roman"/>
                <a:ea typeface="Calibri"/>
                <a:cs typeface="2  Titr" panose="00000700000000000000" pitchFamily="2" charset="-78"/>
              </a:rPr>
              <a:t>.</a:t>
            </a:r>
          </a:p>
          <a:p>
            <a:pPr indent="-635" algn="just">
              <a:lnSpc>
                <a:spcPct val="150000"/>
              </a:lnSpc>
            </a:pPr>
            <a:r>
              <a:rPr lang="fa-IR" sz="2400" b="1" dirty="0" smtClean="0">
                <a:solidFill>
                  <a:schemeClr val="bg1"/>
                </a:solidFill>
                <a:effectLst/>
                <a:latin typeface="Times New Roman"/>
                <a:ea typeface="Calibri"/>
                <a:cs typeface="2  Titr" panose="00000700000000000000" pitchFamily="2" charset="-78"/>
              </a:rPr>
              <a:t>یکی از عوامل پیچیده کننده،  وجود چندین متغیر تصمیم در یک مساله است. روش های نسبتا ساده ای برای تعیین میزان تولیدی که سود را بیشینه میکند، دریک کارخانه کوچک بایک محصول تولیدی وجود دارد. اما وقتی بایک کارخانه بزرگ با انواع زیاد محصول سروکار داریم. مساله پیچیده تر می شود ودر نتیجه تعیین میزان تولید هریک از محصولات برای بیشینه کردن  سود، مساله دشواری است</a:t>
            </a:r>
            <a:r>
              <a:rPr lang="en-US" sz="2400" b="1" dirty="0" smtClean="0">
                <a:solidFill>
                  <a:schemeClr val="bg1"/>
                </a:solidFill>
                <a:effectLst/>
                <a:latin typeface="Times New Roman"/>
                <a:ea typeface="Calibri"/>
                <a:cs typeface="2  Titr" panose="00000700000000000000" pitchFamily="2" charset="-78"/>
              </a:rPr>
              <a:t>.</a:t>
            </a:r>
            <a:endParaRPr lang="en-US" sz="2400" b="1" dirty="0">
              <a:solidFill>
                <a:schemeClr val="bg1"/>
              </a:solidFill>
              <a:effectLst/>
              <a:latin typeface="Times New Roman"/>
              <a:ea typeface="Calibri"/>
              <a:cs typeface="2  Titr" panose="00000700000000000000" pitchFamily="2" charset="-78"/>
            </a:endParaRPr>
          </a:p>
        </p:txBody>
      </p:sp>
    </p:spTree>
    <p:extLst>
      <p:ext uri="{BB962C8B-B14F-4D97-AF65-F5344CB8AC3E}">
        <p14:creationId xmlns:p14="http://schemas.microsoft.com/office/powerpoint/2010/main" val="1469749153"/>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5"/>
            <a:ext cx="8352928" cy="6186309"/>
          </a:xfrm>
          <a:prstGeom prst="rect">
            <a:avLst/>
          </a:prstGeom>
        </p:spPr>
        <p:txBody>
          <a:bodyPr wrap="square">
            <a:spAutoFit/>
          </a:bodyPr>
          <a:lstStyle/>
          <a:p>
            <a:pPr lvl="0" algn="just">
              <a:lnSpc>
                <a:spcPct val="150000"/>
              </a:lnSpc>
            </a:pPr>
            <a:r>
              <a:rPr lang="fa-IR" sz="2400" b="1" dirty="0" smtClean="0">
                <a:solidFill>
                  <a:prstClr val="black"/>
                </a:solidFill>
                <a:latin typeface="Times New Roman"/>
                <a:ea typeface="Calibri"/>
                <a:cs typeface="2  Titr" panose="00000700000000000000" pitchFamily="2" charset="-78"/>
              </a:rPr>
              <a:t>2. </a:t>
            </a:r>
            <a:r>
              <a:rPr lang="fa-IR" sz="2400" b="1" dirty="0" smtClean="0">
                <a:solidFill>
                  <a:srgbClr val="FF0000"/>
                </a:solidFill>
                <a:latin typeface="Times New Roman"/>
                <a:ea typeface="Calibri"/>
                <a:cs typeface="2  Titr" panose="00000700000000000000" pitchFamily="2" charset="-78"/>
              </a:rPr>
              <a:t>تابع </a:t>
            </a:r>
            <a:r>
              <a:rPr lang="fa-IR" sz="2400" b="1" dirty="0">
                <a:solidFill>
                  <a:srgbClr val="FF0000"/>
                </a:solidFill>
                <a:latin typeface="Times New Roman"/>
                <a:ea typeface="Calibri"/>
                <a:cs typeface="2  Titr" panose="00000700000000000000" pitchFamily="2" charset="-78"/>
              </a:rPr>
              <a:t>هدف</a:t>
            </a:r>
            <a:endParaRPr lang="en-US" sz="2400" b="1" dirty="0">
              <a:solidFill>
                <a:srgbClr val="FF0000"/>
              </a:solidFill>
              <a:latin typeface="Times New Roman"/>
              <a:ea typeface="Calibri"/>
              <a:cs typeface="2  Titr" panose="00000700000000000000" pitchFamily="2" charset="-78"/>
            </a:endParaRPr>
          </a:p>
          <a:p>
            <a:pPr lvl="0" indent="182880" algn="just">
              <a:lnSpc>
                <a:spcPct val="150000"/>
              </a:lnSpc>
            </a:pPr>
            <a:r>
              <a:rPr lang="fa-IR" sz="2400" b="1" dirty="0">
                <a:solidFill>
                  <a:prstClr val="black"/>
                </a:solidFill>
                <a:latin typeface="Times New Roman"/>
                <a:ea typeface="Calibri"/>
                <a:cs typeface="2  Titr" panose="00000700000000000000" pitchFamily="2" charset="-78"/>
              </a:rPr>
              <a:t>تابع هدف را می توان بصورت تابعی خطی از متغیرهای تصمیم بیان نمود که تابعی ریاضی با متغیرهای با توان یک بدون حاصل ضریب است.تمام مساله را می توان به صورت خط های راست ، صفحات یا دیگر فضاهای هندسی مشابه بیان نمود</a:t>
            </a:r>
            <a:r>
              <a:rPr lang="en-US" sz="2400" b="1" dirty="0" smtClean="0">
                <a:solidFill>
                  <a:prstClr val="black"/>
                </a:solidFill>
                <a:latin typeface="Times New Roman"/>
                <a:ea typeface="Calibri"/>
                <a:cs typeface="2  Titr" panose="00000700000000000000" pitchFamily="2" charset="-78"/>
              </a:rPr>
              <a:t>.</a:t>
            </a:r>
          </a:p>
          <a:p>
            <a:pPr lvl="0" algn="just">
              <a:lnSpc>
                <a:spcPct val="150000"/>
              </a:lnSpc>
            </a:pPr>
            <a:r>
              <a:rPr lang="fa-IR" sz="2400" b="1" dirty="0" smtClean="0">
                <a:solidFill>
                  <a:prstClr val="black"/>
                </a:solidFill>
                <a:latin typeface="Times New Roman"/>
                <a:ea typeface="Calibri"/>
                <a:cs typeface="2  Titr" panose="00000700000000000000" pitchFamily="2" charset="-78"/>
              </a:rPr>
              <a:t>3. </a:t>
            </a:r>
            <a:r>
              <a:rPr lang="fa-IR" sz="2400" b="1" dirty="0" smtClean="0">
                <a:solidFill>
                  <a:srgbClr val="FF0000"/>
                </a:solidFill>
                <a:latin typeface="Times New Roman"/>
                <a:ea typeface="Calibri"/>
                <a:cs typeface="2  Titr" panose="00000700000000000000" pitchFamily="2" charset="-78"/>
              </a:rPr>
              <a:t>محدودیت ها</a:t>
            </a:r>
            <a:endParaRPr lang="en-US" sz="2400" b="1" dirty="0">
              <a:solidFill>
                <a:srgbClr val="FF0000"/>
              </a:solidFill>
              <a:latin typeface="Times New Roman"/>
              <a:ea typeface="Calibri"/>
              <a:cs typeface="2  Titr" panose="00000700000000000000" pitchFamily="2" charset="-78"/>
            </a:endParaRPr>
          </a:p>
          <a:p>
            <a:pPr lvl="0" indent="182880" algn="just">
              <a:lnSpc>
                <a:spcPct val="150000"/>
              </a:lnSpc>
            </a:pPr>
            <a:r>
              <a:rPr lang="fa-IR" sz="2400" b="1" dirty="0">
                <a:solidFill>
                  <a:prstClr val="black"/>
                </a:solidFill>
                <a:latin typeface="Times New Roman"/>
                <a:ea typeface="Calibri"/>
                <a:cs typeface="2  Titr" panose="00000700000000000000" pitchFamily="2" charset="-78"/>
              </a:rPr>
              <a:t>مجموعه محدودیتها را میتوان به صورت مجموعه ای از معادلات خطی بیان کرد. علاوه بر خطی بودن، شرط نامنفی بودن متغیرها هم مطرح است، یعنی منابع نمی تواند منفی باشد و بدون در نظر گرفتن این محدودیتها ، از نظر ریاضی ممکن است منابع بیش از میزان در دسترس استفاده شود که موجه نیست</a:t>
            </a:r>
            <a:r>
              <a:rPr lang="en-US" sz="2400" b="1" dirty="0">
                <a:solidFill>
                  <a:prstClr val="black"/>
                </a:solidFill>
                <a:latin typeface="Times New Roman"/>
                <a:ea typeface="Calibri"/>
                <a:cs typeface="2  Titr" panose="00000700000000000000" pitchFamily="2" charset="-78"/>
              </a:rPr>
              <a:t>. </a:t>
            </a:r>
          </a:p>
        </p:txBody>
      </p:sp>
    </p:spTree>
    <p:extLst>
      <p:ext uri="{BB962C8B-B14F-4D97-AF65-F5344CB8AC3E}">
        <p14:creationId xmlns:p14="http://schemas.microsoft.com/office/powerpoint/2010/main" val="4054093867"/>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9"/>
            <a:ext cx="8712968" cy="3785652"/>
          </a:xfrm>
          <a:prstGeom prst="rect">
            <a:avLst/>
          </a:prstGeom>
        </p:spPr>
        <p:txBody>
          <a:bodyPr wrap="square">
            <a:spAutoFit/>
          </a:bodyPr>
          <a:lstStyle/>
          <a:p>
            <a:pPr indent="-635" algn="just">
              <a:lnSpc>
                <a:spcPct val="150000"/>
              </a:lnSpc>
            </a:pPr>
            <a:r>
              <a:rPr lang="fa-IR" sz="2400" b="1" dirty="0" smtClean="0">
                <a:solidFill>
                  <a:srgbClr val="FF0000"/>
                </a:solidFill>
                <a:effectLst/>
                <a:latin typeface="Times New Roman"/>
                <a:ea typeface="Calibri"/>
                <a:cs typeface="2  Titr" panose="00000700000000000000" pitchFamily="2" charset="-78"/>
              </a:rPr>
              <a:t>سه گام اساسی در بکارگیری برنامه ریزی خطی : </a:t>
            </a:r>
            <a:endParaRPr lang="fa-IR" sz="2400" b="1" dirty="0" smtClean="0">
              <a:solidFill>
                <a:srgbClr val="FF0000"/>
              </a:solidFill>
              <a:effectLst/>
              <a:latin typeface="Times New Roman"/>
              <a:ea typeface="Calibri"/>
              <a:cs typeface="2  Titr" panose="00000700000000000000" pitchFamily="2" charset="-78"/>
            </a:endParaRPr>
          </a:p>
          <a:p>
            <a:pPr indent="-635" algn="just">
              <a:lnSpc>
                <a:spcPct val="150000"/>
              </a:lnSpc>
            </a:pPr>
            <a:endParaRPr lang="fa-IR" sz="2400" b="1" dirty="0" smtClean="0">
              <a:solidFill>
                <a:srgbClr val="FF0000"/>
              </a:solidFill>
              <a:effectLst/>
              <a:latin typeface="Times New Roman"/>
              <a:ea typeface="Calibri"/>
              <a:cs typeface="2  Titr" panose="00000700000000000000" pitchFamily="2" charset="-78"/>
            </a:endParaRPr>
          </a:p>
          <a:p>
            <a:pPr indent="-635" algn="just">
              <a:lnSpc>
                <a:spcPct val="150000"/>
              </a:lnSpc>
            </a:pPr>
            <a:r>
              <a:rPr lang="fa-IR" sz="2400" b="1" dirty="0">
                <a:solidFill>
                  <a:srgbClr val="FF0000"/>
                </a:solidFill>
                <a:latin typeface="Times New Roman"/>
                <a:ea typeface="Calibri"/>
                <a:cs typeface="2  Titr" panose="00000700000000000000" pitchFamily="2" charset="-78"/>
              </a:rPr>
              <a:t> </a:t>
            </a:r>
            <a:r>
              <a:rPr lang="fa-IR" sz="2400" b="1" dirty="0" smtClean="0">
                <a:solidFill>
                  <a:srgbClr val="00B0F0"/>
                </a:solidFill>
                <a:latin typeface="Times New Roman"/>
                <a:ea typeface="Calibri"/>
                <a:cs typeface="2  Titr" panose="00000700000000000000" pitchFamily="2" charset="-78"/>
              </a:rPr>
              <a:t>1. </a:t>
            </a:r>
            <a:r>
              <a:rPr lang="fa-IR" sz="2400" b="1" dirty="0" smtClean="0">
                <a:solidFill>
                  <a:schemeClr val="bg1"/>
                </a:solidFill>
                <a:effectLst/>
                <a:latin typeface="Times New Roman"/>
                <a:ea typeface="Calibri"/>
                <a:cs typeface="2  Titr" panose="00000700000000000000" pitchFamily="2" charset="-78"/>
              </a:rPr>
              <a:t>مساله </a:t>
            </a:r>
            <a:r>
              <a:rPr lang="fa-IR" sz="2400" b="1" dirty="0" smtClean="0">
                <a:solidFill>
                  <a:schemeClr val="bg1"/>
                </a:solidFill>
                <a:effectLst/>
                <a:latin typeface="Times New Roman"/>
                <a:ea typeface="Calibri"/>
                <a:cs typeface="2  Titr" panose="00000700000000000000" pitchFamily="2" charset="-78"/>
              </a:rPr>
              <a:t>باید به گونه ای تعریف شود که با استفاده از برنامه ریزی خطی قابل حل باشد</a:t>
            </a:r>
            <a:r>
              <a:rPr lang="en-US" sz="2400" b="1" dirty="0" smtClean="0">
                <a:solidFill>
                  <a:schemeClr val="bg1"/>
                </a:solidFill>
                <a:effectLst/>
                <a:latin typeface="Times New Roman"/>
                <a:ea typeface="Calibri"/>
                <a:cs typeface="2  Titr" panose="00000700000000000000" pitchFamily="2" charset="-78"/>
              </a:rPr>
              <a:t>.</a:t>
            </a:r>
            <a:endParaRPr lang="en-US" sz="2400" dirty="0">
              <a:solidFill>
                <a:schemeClr val="bg1"/>
              </a:solidFill>
              <a:latin typeface="Times New Roman"/>
              <a:ea typeface="Calibri"/>
              <a:cs typeface="2  Titr" panose="00000700000000000000" pitchFamily="2" charset="-78"/>
            </a:endParaRPr>
          </a:p>
          <a:p>
            <a:pPr lvl="0" algn="just">
              <a:lnSpc>
                <a:spcPct val="200000"/>
              </a:lnSpc>
            </a:pPr>
            <a:r>
              <a:rPr lang="fa-IR" sz="2400" b="1" dirty="0" smtClean="0">
                <a:solidFill>
                  <a:srgbClr val="00B0F0"/>
                </a:solidFill>
                <a:latin typeface="Times New Roman"/>
                <a:ea typeface="Calibri"/>
                <a:cs typeface="2  Titr" panose="00000700000000000000" pitchFamily="2" charset="-78"/>
              </a:rPr>
              <a:t>2. </a:t>
            </a:r>
            <a:r>
              <a:rPr lang="fa-IR" sz="2400" b="1" dirty="0" smtClean="0">
                <a:solidFill>
                  <a:schemeClr val="bg1"/>
                </a:solidFill>
                <a:effectLst/>
                <a:latin typeface="Times New Roman"/>
                <a:ea typeface="Calibri"/>
                <a:cs typeface="2  Titr" panose="00000700000000000000" pitchFamily="2" charset="-78"/>
              </a:rPr>
              <a:t>مساله </a:t>
            </a:r>
            <a:r>
              <a:rPr lang="fa-IR" sz="2400" b="1" dirty="0" smtClean="0">
                <a:solidFill>
                  <a:schemeClr val="bg1"/>
                </a:solidFill>
                <a:effectLst/>
                <a:latin typeface="Times New Roman"/>
                <a:ea typeface="Calibri"/>
                <a:cs typeface="2  Titr" panose="00000700000000000000" pitchFamily="2" charset="-78"/>
              </a:rPr>
              <a:t>باید در قالب یک مدل ریاضی فرموله شود</a:t>
            </a:r>
            <a:r>
              <a:rPr lang="en-US" sz="2400" b="1" dirty="0" smtClean="0">
                <a:solidFill>
                  <a:schemeClr val="bg1"/>
                </a:solidFill>
                <a:effectLst/>
                <a:latin typeface="Times New Roman"/>
                <a:ea typeface="Calibri"/>
                <a:cs typeface="2  Titr" panose="00000700000000000000" pitchFamily="2" charset="-78"/>
              </a:rPr>
              <a:t>.</a:t>
            </a:r>
            <a:endParaRPr lang="en-US" sz="2400" dirty="0" smtClean="0">
              <a:solidFill>
                <a:schemeClr val="bg1"/>
              </a:solidFill>
              <a:effectLst/>
              <a:latin typeface="Times New Roman"/>
              <a:ea typeface="Calibri"/>
              <a:cs typeface="2  Titr" panose="00000700000000000000" pitchFamily="2" charset="-78"/>
            </a:endParaRPr>
          </a:p>
          <a:p>
            <a:pPr lvl="0" algn="just">
              <a:lnSpc>
                <a:spcPct val="200000"/>
              </a:lnSpc>
            </a:pPr>
            <a:r>
              <a:rPr lang="fa-IR" sz="2400" b="1" dirty="0">
                <a:solidFill>
                  <a:srgbClr val="00B0F0"/>
                </a:solidFill>
                <a:latin typeface="Times New Roman"/>
                <a:ea typeface="Calibri"/>
                <a:cs typeface="2  Titr" panose="00000700000000000000" pitchFamily="2" charset="-78"/>
              </a:rPr>
              <a:t>3</a:t>
            </a:r>
            <a:r>
              <a:rPr lang="fa-IR" sz="2400" b="1" dirty="0" smtClean="0">
                <a:solidFill>
                  <a:srgbClr val="00B0F0"/>
                </a:solidFill>
                <a:effectLst/>
                <a:latin typeface="Times New Roman"/>
                <a:ea typeface="Calibri"/>
                <a:cs typeface="2  Titr" panose="00000700000000000000" pitchFamily="2" charset="-78"/>
              </a:rPr>
              <a:t>. </a:t>
            </a:r>
            <a:r>
              <a:rPr lang="fa-IR" sz="2400" b="1" dirty="0" smtClean="0">
                <a:solidFill>
                  <a:schemeClr val="bg1"/>
                </a:solidFill>
                <a:effectLst/>
                <a:latin typeface="Times New Roman"/>
                <a:ea typeface="Calibri"/>
                <a:cs typeface="2  Titr" panose="00000700000000000000" pitchFamily="2" charset="-78"/>
              </a:rPr>
              <a:t>مساله </a:t>
            </a:r>
            <a:r>
              <a:rPr lang="fa-IR" sz="2400" b="1" dirty="0" smtClean="0">
                <a:solidFill>
                  <a:schemeClr val="bg1"/>
                </a:solidFill>
                <a:effectLst/>
                <a:latin typeface="Times New Roman"/>
                <a:ea typeface="Calibri"/>
                <a:cs typeface="2  Titr" panose="00000700000000000000" pitchFamily="2" charset="-78"/>
              </a:rPr>
              <a:t>باید با استفاده از یک تکنیک مشخص ریاضی قابل حل باشد</a:t>
            </a:r>
            <a:r>
              <a:rPr lang="en-US" sz="2400" b="1" dirty="0" smtClean="0">
                <a:solidFill>
                  <a:schemeClr val="bg1"/>
                </a:solidFill>
                <a:effectLst/>
                <a:latin typeface="Times New Roman"/>
                <a:ea typeface="Calibri"/>
                <a:cs typeface="2  Titr" panose="00000700000000000000" pitchFamily="2" charset="-78"/>
              </a:rPr>
              <a:t>.</a:t>
            </a:r>
            <a:endParaRPr lang="en-US" sz="2400" dirty="0">
              <a:solidFill>
                <a:schemeClr val="bg1"/>
              </a:solidFill>
              <a:effectLst/>
              <a:latin typeface="Times New Roman"/>
              <a:ea typeface="Calibri"/>
              <a:cs typeface="2  Titr" panose="00000700000000000000" pitchFamily="2" charset="-78"/>
            </a:endParaRPr>
          </a:p>
        </p:txBody>
      </p:sp>
    </p:spTree>
    <p:extLst>
      <p:ext uri="{BB962C8B-B14F-4D97-AF65-F5344CB8AC3E}">
        <p14:creationId xmlns:p14="http://schemas.microsoft.com/office/powerpoint/2010/main" val="598018232"/>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708"/>
            <a:ext cx="8640960" cy="6740307"/>
          </a:xfrm>
          <a:prstGeom prst="rect">
            <a:avLst/>
          </a:prstGeom>
        </p:spPr>
        <p:txBody>
          <a:bodyPr wrap="square">
            <a:spAutoFit/>
          </a:bodyPr>
          <a:lstStyle/>
          <a:p>
            <a:pPr indent="-635" algn="just">
              <a:lnSpc>
                <a:spcPct val="150000"/>
              </a:lnSpc>
            </a:pPr>
            <a:r>
              <a:rPr lang="fa-IR" sz="2400" b="1" dirty="0" smtClean="0">
                <a:solidFill>
                  <a:schemeClr val="bg1"/>
                </a:solidFill>
                <a:effectLst/>
                <a:latin typeface="Times New Roman"/>
                <a:ea typeface="Calibri"/>
                <a:cs typeface="2  Titr" panose="00000700000000000000" pitchFamily="2" charset="-78"/>
              </a:rPr>
              <a:t>نام برنامه ریزی خطی برگرفته است از این واقعیت که « روابط کارکردی» در مدل ریاضی خطی هستند و تکینک حل مدل شامل مراحل ریاضی از پیش تعیین شده بعنوان یک برنامه می باشد</a:t>
            </a:r>
            <a:r>
              <a:rPr lang="en-US" sz="2400" b="1" dirty="0" smtClean="0">
                <a:solidFill>
                  <a:schemeClr val="bg1"/>
                </a:solidFill>
                <a:effectLst/>
                <a:latin typeface="Times New Roman"/>
                <a:ea typeface="Calibri"/>
                <a:cs typeface="2  Titr" panose="00000700000000000000" pitchFamily="2" charset="-78"/>
              </a:rPr>
              <a:t>.</a:t>
            </a:r>
            <a:endParaRPr lang="en-US" sz="2400" dirty="0" smtClean="0">
              <a:solidFill>
                <a:schemeClr val="bg1"/>
              </a:solidFill>
              <a:effectLst/>
              <a:latin typeface="Times New Roman"/>
              <a:ea typeface="Calibri"/>
              <a:cs typeface="2  Titr" panose="00000700000000000000" pitchFamily="2" charset="-78"/>
            </a:endParaRPr>
          </a:p>
          <a:p>
            <a:pPr indent="-635" algn="just">
              <a:lnSpc>
                <a:spcPct val="150000"/>
              </a:lnSpc>
            </a:pPr>
            <a:r>
              <a:rPr lang="fa-IR" sz="2400" b="1" dirty="0">
                <a:solidFill>
                  <a:schemeClr val="bg1"/>
                </a:solidFill>
                <a:latin typeface="Times New Roman"/>
                <a:ea typeface="Calibri"/>
                <a:cs typeface="2  Titr" panose="00000700000000000000" pitchFamily="2" charset="-78"/>
              </a:rPr>
              <a:t>« </a:t>
            </a:r>
            <a:r>
              <a:rPr lang="fa-IR" sz="2400" b="1" dirty="0" smtClean="0">
                <a:solidFill>
                  <a:schemeClr val="bg1"/>
                </a:solidFill>
                <a:effectLst/>
                <a:latin typeface="Times New Roman"/>
                <a:ea typeface="Calibri"/>
                <a:cs typeface="2  Titr" panose="00000700000000000000" pitchFamily="2" charset="-78"/>
              </a:rPr>
              <a:t>مدل سازی» ، فرآیند تبدیل مسئله تصمیم گیری به مدل تحقیق در عملیات است. برای تعیین جواب یک مسئله واقعی ، تسلط بر تمام جوانب کار امری ناممکن است ، بنابراین نمایش خاصی از واقعیت را در نظر گرفته و برروی آن مطالعه میکنیم که به آن مدل میگوییم</a:t>
            </a:r>
            <a:r>
              <a:rPr lang="en-US" sz="2400" b="1" dirty="0" smtClean="0">
                <a:solidFill>
                  <a:schemeClr val="bg1"/>
                </a:solidFill>
                <a:effectLst/>
                <a:latin typeface="Times New Roman"/>
                <a:ea typeface="Calibri"/>
                <a:cs typeface="2  Titr" panose="00000700000000000000" pitchFamily="2" charset="-78"/>
              </a:rPr>
              <a:t>.</a:t>
            </a:r>
            <a:endParaRPr lang="en-US" sz="2400" dirty="0" smtClean="0">
              <a:solidFill>
                <a:schemeClr val="bg1"/>
              </a:solidFill>
              <a:effectLst/>
              <a:latin typeface="Times New Roman"/>
              <a:ea typeface="Calibri"/>
              <a:cs typeface="2  Titr" panose="00000700000000000000" pitchFamily="2" charset="-78"/>
            </a:endParaRPr>
          </a:p>
          <a:p>
            <a:pPr indent="-635" algn="just">
              <a:lnSpc>
                <a:spcPct val="150000"/>
              </a:lnSpc>
            </a:pPr>
            <a:r>
              <a:rPr lang="fa-IR" sz="2400" b="1" dirty="0" smtClean="0">
                <a:solidFill>
                  <a:schemeClr val="bg1"/>
                </a:solidFill>
                <a:effectLst/>
                <a:latin typeface="Times New Roman"/>
                <a:ea typeface="Calibri"/>
                <a:cs typeface="2  Titr" panose="00000700000000000000" pitchFamily="2" charset="-78"/>
              </a:rPr>
              <a:t>مدلهای مختلفی برای یک موضوع وجود دارد . شناخت مدل وحل آن بسیار مهم است. از جمله مدلهای مطرح در مدیریت و صنعت مدل ریاضی است که برای مسائل کمیت پذیر می رود .دراین جا به معرفی وبا مراحل مختلف ساخت آن آشنا خواهیم شد. همانطورکه قبلا بیان گردید هر مدل برنامه ریزی خطی شامل اجزا و ویژگی های مشخصی است</a:t>
            </a:r>
            <a:r>
              <a:rPr lang="en-US" sz="2400" b="1" dirty="0" smtClean="0">
                <a:solidFill>
                  <a:schemeClr val="bg1"/>
                </a:solidFill>
                <a:effectLst/>
                <a:latin typeface="Times New Roman"/>
                <a:ea typeface="Calibri"/>
                <a:cs typeface="2  Titr" panose="00000700000000000000" pitchFamily="2" charset="-78"/>
              </a:rPr>
              <a:t>.</a:t>
            </a:r>
            <a:endParaRPr lang="en-US" sz="2400" dirty="0">
              <a:solidFill>
                <a:schemeClr val="bg1"/>
              </a:solidFill>
              <a:effectLst/>
              <a:latin typeface="Times New Roman"/>
              <a:ea typeface="Calibri"/>
              <a:cs typeface="2  Titr" panose="00000700000000000000" pitchFamily="2" charset="-78"/>
            </a:endParaRPr>
          </a:p>
        </p:txBody>
      </p:sp>
    </p:spTree>
    <p:extLst>
      <p:ext uri="{BB962C8B-B14F-4D97-AF65-F5344CB8AC3E}">
        <p14:creationId xmlns:p14="http://schemas.microsoft.com/office/powerpoint/2010/main" val="3167091975"/>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32657"/>
            <a:ext cx="8280920" cy="3970318"/>
          </a:xfrm>
          <a:prstGeom prst="rect">
            <a:avLst/>
          </a:prstGeom>
        </p:spPr>
        <p:txBody>
          <a:bodyPr wrap="square">
            <a:spAutoFit/>
          </a:bodyPr>
          <a:lstStyle/>
          <a:p>
            <a:pPr indent="-635" algn="just">
              <a:lnSpc>
                <a:spcPct val="150000"/>
              </a:lnSpc>
            </a:pPr>
            <a:r>
              <a:rPr lang="fa-IR" sz="2400" b="1" dirty="0" smtClean="0">
                <a:solidFill>
                  <a:schemeClr val="bg1"/>
                </a:solidFill>
                <a:effectLst/>
                <a:latin typeface="Times New Roman"/>
                <a:ea typeface="Calibri"/>
                <a:cs typeface="2  Titr" panose="00000700000000000000" pitchFamily="2" charset="-78"/>
              </a:rPr>
              <a:t>برای فرموله کردن هر مساله میتوان یک چارچوب منظم را اعمال کرد ومراحل زیر برای فرموله کردن توصیه می شود</a:t>
            </a:r>
            <a:r>
              <a:rPr lang="en-US" sz="2400" b="1" dirty="0" smtClean="0">
                <a:solidFill>
                  <a:schemeClr val="bg1"/>
                </a:solidFill>
                <a:effectLst/>
                <a:latin typeface="Times New Roman"/>
                <a:ea typeface="Calibri"/>
                <a:cs typeface="2  Titr" panose="00000700000000000000" pitchFamily="2" charset="-78"/>
              </a:rPr>
              <a:t> :</a:t>
            </a:r>
            <a:endParaRPr lang="en-US" sz="2400" dirty="0" smtClean="0">
              <a:solidFill>
                <a:schemeClr val="bg1"/>
              </a:solidFill>
              <a:effectLst/>
              <a:latin typeface="Times New Roman"/>
              <a:ea typeface="Calibri"/>
              <a:cs typeface="2  Titr" panose="00000700000000000000" pitchFamily="2" charset="-78"/>
            </a:endParaRPr>
          </a:p>
          <a:p>
            <a:pPr indent="-635" algn="just">
              <a:lnSpc>
                <a:spcPct val="200000"/>
              </a:lnSpc>
            </a:pPr>
            <a:r>
              <a:rPr lang="fa-IR" sz="2400" b="1" dirty="0" smtClean="0">
                <a:solidFill>
                  <a:srgbClr val="FF0000"/>
                </a:solidFill>
                <a:effectLst/>
                <a:latin typeface="Times New Roman"/>
                <a:ea typeface="Calibri"/>
                <a:cs typeface="2  Titr" panose="00000700000000000000" pitchFamily="2" charset="-78"/>
              </a:rPr>
              <a:t>مرحله اول:  </a:t>
            </a:r>
            <a:r>
              <a:rPr lang="fa-IR" sz="2400" b="1" dirty="0" smtClean="0">
                <a:solidFill>
                  <a:srgbClr val="FFFF00"/>
                </a:solidFill>
                <a:effectLst/>
                <a:latin typeface="Times New Roman"/>
                <a:ea typeface="Calibri"/>
                <a:cs typeface="2  Titr" panose="00000700000000000000" pitchFamily="2" charset="-78"/>
              </a:rPr>
              <a:t>متغیرهای تصمیم </a:t>
            </a:r>
            <a:r>
              <a:rPr lang="fa-IR" sz="2400" b="1" dirty="0" smtClean="0">
                <a:solidFill>
                  <a:schemeClr val="bg1"/>
                </a:solidFill>
                <a:effectLst/>
                <a:latin typeface="Times New Roman"/>
                <a:ea typeface="Calibri"/>
                <a:cs typeface="2  Titr" panose="00000700000000000000" pitchFamily="2" charset="-78"/>
              </a:rPr>
              <a:t>را تعریف کنید.</a:t>
            </a:r>
            <a:r>
              <a:rPr lang="en-US" sz="2400" b="1" dirty="0" smtClean="0">
                <a:solidFill>
                  <a:schemeClr val="bg1"/>
                </a:solidFill>
                <a:effectLst/>
                <a:latin typeface="Times New Roman"/>
                <a:ea typeface="Calibri"/>
                <a:cs typeface="2  Titr" panose="00000700000000000000" pitchFamily="2" charset="-78"/>
              </a:rPr>
              <a:t>		</a:t>
            </a:r>
            <a:endParaRPr lang="en-US" sz="2400" dirty="0" smtClean="0">
              <a:solidFill>
                <a:schemeClr val="bg1"/>
              </a:solidFill>
              <a:effectLst/>
              <a:latin typeface="Times New Roman"/>
              <a:ea typeface="Calibri"/>
              <a:cs typeface="2  Titr" panose="00000700000000000000" pitchFamily="2" charset="-78"/>
            </a:endParaRPr>
          </a:p>
          <a:p>
            <a:pPr indent="-635" algn="just">
              <a:lnSpc>
                <a:spcPct val="200000"/>
              </a:lnSpc>
            </a:pPr>
            <a:r>
              <a:rPr lang="fa-IR" sz="2400" b="1" dirty="0" smtClean="0">
                <a:solidFill>
                  <a:srgbClr val="FF0000"/>
                </a:solidFill>
                <a:effectLst/>
                <a:latin typeface="Times New Roman"/>
                <a:ea typeface="Calibri"/>
                <a:cs typeface="2  Titr" panose="00000700000000000000" pitchFamily="2" charset="-78"/>
              </a:rPr>
              <a:t>مرحله دوم:  </a:t>
            </a:r>
            <a:r>
              <a:rPr lang="fa-IR" sz="2400" b="1" dirty="0" smtClean="0">
                <a:solidFill>
                  <a:srgbClr val="FFFF00"/>
                </a:solidFill>
                <a:effectLst/>
                <a:latin typeface="Times New Roman"/>
                <a:ea typeface="Calibri"/>
                <a:cs typeface="2  Titr" panose="00000700000000000000" pitchFamily="2" charset="-78"/>
              </a:rPr>
              <a:t>تابع هدف </a:t>
            </a:r>
            <a:r>
              <a:rPr lang="fa-IR" sz="2400" b="1" dirty="0" smtClean="0">
                <a:solidFill>
                  <a:schemeClr val="bg1"/>
                </a:solidFill>
                <a:effectLst/>
                <a:latin typeface="Times New Roman"/>
                <a:ea typeface="Calibri"/>
                <a:cs typeface="2  Titr" panose="00000700000000000000" pitchFamily="2" charset="-78"/>
              </a:rPr>
              <a:t>را فرموله کنید</a:t>
            </a:r>
            <a:r>
              <a:rPr lang="en-US" sz="2400" b="1" dirty="0" smtClean="0">
                <a:solidFill>
                  <a:schemeClr val="bg1"/>
                </a:solidFill>
                <a:effectLst/>
                <a:latin typeface="Times New Roman"/>
                <a:ea typeface="Calibri"/>
                <a:cs typeface="2  Titr" panose="00000700000000000000" pitchFamily="2" charset="-78"/>
              </a:rPr>
              <a:t>.</a:t>
            </a:r>
            <a:endParaRPr lang="en-US" sz="2400" dirty="0" smtClean="0">
              <a:solidFill>
                <a:schemeClr val="bg1"/>
              </a:solidFill>
              <a:effectLst/>
              <a:latin typeface="Times New Roman"/>
              <a:ea typeface="Calibri"/>
              <a:cs typeface="2  Titr" panose="00000700000000000000" pitchFamily="2" charset="-78"/>
            </a:endParaRPr>
          </a:p>
          <a:p>
            <a:pPr indent="-635" algn="just">
              <a:lnSpc>
                <a:spcPct val="200000"/>
              </a:lnSpc>
            </a:pPr>
            <a:r>
              <a:rPr lang="fa-IR" sz="2400" b="1" dirty="0" smtClean="0">
                <a:solidFill>
                  <a:srgbClr val="FF0000"/>
                </a:solidFill>
                <a:effectLst/>
                <a:latin typeface="Times New Roman"/>
                <a:ea typeface="Calibri"/>
                <a:cs typeface="2  Titr" panose="00000700000000000000" pitchFamily="2" charset="-78"/>
              </a:rPr>
              <a:t>مرحله سوم:  </a:t>
            </a:r>
            <a:r>
              <a:rPr lang="fa-IR" sz="2400" b="1" dirty="0" smtClean="0">
                <a:solidFill>
                  <a:srgbClr val="FFFF00"/>
                </a:solidFill>
                <a:effectLst/>
                <a:latin typeface="Times New Roman"/>
                <a:ea typeface="Calibri"/>
                <a:cs typeface="2  Titr" panose="00000700000000000000" pitchFamily="2" charset="-78"/>
              </a:rPr>
              <a:t>محدویتهای مدل </a:t>
            </a:r>
            <a:r>
              <a:rPr lang="fa-IR" sz="2400" b="1" dirty="0" smtClean="0">
                <a:solidFill>
                  <a:schemeClr val="bg1"/>
                </a:solidFill>
                <a:effectLst/>
                <a:latin typeface="Times New Roman"/>
                <a:ea typeface="Calibri"/>
                <a:cs typeface="2  Titr" panose="00000700000000000000" pitchFamily="2" charset="-78"/>
              </a:rPr>
              <a:t>را فرموله کنید</a:t>
            </a:r>
            <a:r>
              <a:rPr lang="en-US" sz="2400" b="1" dirty="0" smtClean="0">
                <a:solidFill>
                  <a:schemeClr val="bg1"/>
                </a:solidFill>
                <a:effectLst/>
                <a:latin typeface="Times New Roman"/>
                <a:ea typeface="Calibri"/>
                <a:cs typeface="2  Titr" panose="00000700000000000000" pitchFamily="2" charset="-78"/>
              </a:rPr>
              <a:t>.</a:t>
            </a:r>
            <a:endParaRPr lang="en-US" sz="2400" dirty="0" smtClean="0">
              <a:solidFill>
                <a:schemeClr val="bg1"/>
              </a:solidFill>
              <a:effectLst/>
              <a:latin typeface="Times New Roman"/>
              <a:ea typeface="Calibri"/>
              <a:cs typeface="2  Titr" panose="00000700000000000000" pitchFamily="2" charset="-78"/>
            </a:endParaRPr>
          </a:p>
          <a:p>
            <a:pPr indent="-635" algn="just">
              <a:lnSpc>
                <a:spcPct val="150000"/>
              </a:lnSpc>
            </a:pPr>
            <a:r>
              <a:rPr lang="fa-IR" sz="2400" b="1" dirty="0" smtClean="0">
                <a:solidFill>
                  <a:schemeClr val="bg1"/>
                </a:solidFill>
                <a:effectLst/>
                <a:latin typeface="Times New Roman"/>
                <a:ea typeface="Calibri"/>
                <a:cs typeface="2  Titr" panose="00000700000000000000" pitchFamily="2" charset="-78"/>
              </a:rPr>
              <a:t>مراحل فوق به تفصیل ضمن بیان مثال هایی کاربردی تشریح خواهد شد</a:t>
            </a:r>
            <a:r>
              <a:rPr lang="en-US" sz="2400" b="1" dirty="0" smtClean="0">
                <a:solidFill>
                  <a:schemeClr val="bg1"/>
                </a:solidFill>
                <a:effectLst/>
                <a:latin typeface="Times New Roman"/>
                <a:ea typeface="Calibri"/>
                <a:cs typeface="2  Titr" panose="00000700000000000000" pitchFamily="2" charset="-78"/>
              </a:rPr>
              <a:t>.</a:t>
            </a:r>
            <a:endParaRPr lang="en-US" sz="2400" dirty="0">
              <a:solidFill>
                <a:schemeClr val="bg1"/>
              </a:solidFill>
              <a:effectLst/>
              <a:latin typeface="Times New Roman"/>
              <a:ea typeface="Calibri"/>
              <a:cs typeface="2  Titr" panose="00000700000000000000" pitchFamily="2" charset="-78"/>
            </a:endParaRPr>
          </a:p>
        </p:txBody>
      </p:sp>
    </p:spTree>
    <p:extLst>
      <p:ext uri="{BB962C8B-B14F-4D97-AF65-F5344CB8AC3E}">
        <p14:creationId xmlns:p14="http://schemas.microsoft.com/office/powerpoint/2010/main" val="745079040"/>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23399"/>
            <a:ext cx="8136904" cy="3046988"/>
          </a:xfrm>
          <a:prstGeom prst="rect">
            <a:avLst/>
          </a:prstGeom>
        </p:spPr>
        <p:txBody>
          <a:bodyPr wrap="square">
            <a:spAutoFit/>
          </a:bodyPr>
          <a:lstStyle/>
          <a:p>
            <a:pPr indent="-635" algn="just">
              <a:lnSpc>
                <a:spcPct val="150000"/>
              </a:lnSpc>
            </a:pPr>
            <a:r>
              <a:rPr lang="fa-IR" sz="2400" b="1" dirty="0" smtClean="0">
                <a:solidFill>
                  <a:schemeClr val="bg1"/>
                </a:solidFill>
                <a:effectLst/>
                <a:latin typeface="Times New Roman"/>
                <a:ea typeface="Calibri"/>
                <a:cs typeface="2  Titr" panose="00000700000000000000" pitchFamily="2" charset="-78"/>
              </a:rPr>
              <a:t>مساله      </a:t>
            </a:r>
            <a:r>
              <a:rPr lang="fa-IR" sz="3200" b="1" dirty="0" smtClean="0">
                <a:solidFill>
                  <a:srgbClr val="FF0000"/>
                </a:solidFill>
                <a:effectLst/>
                <a:latin typeface="Times New Roman"/>
                <a:ea typeface="Calibri"/>
                <a:cs typeface="2  Titr" panose="00000700000000000000" pitchFamily="2" charset="-78"/>
              </a:rPr>
              <a:t>ترکیب تولید</a:t>
            </a:r>
            <a:endParaRPr lang="en-US" sz="3200" dirty="0" smtClean="0">
              <a:solidFill>
                <a:srgbClr val="FF0000"/>
              </a:solidFill>
              <a:effectLst/>
              <a:latin typeface="Times New Roman"/>
              <a:ea typeface="Calibri"/>
              <a:cs typeface="2  Titr" panose="00000700000000000000" pitchFamily="2" charset="-78"/>
            </a:endParaRPr>
          </a:p>
          <a:p>
            <a:pPr indent="-635" algn="just">
              <a:lnSpc>
                <a:spcPct val="150000"/>
              </a:lnSpc>
            </a:pPr>
            <a:r>
              <a:rPr lang="fa-IR" sz="2400" b="1" dirty="0" smtClean="0">
                <a:solidFill>
                  <a:schemeClr val="bg1"/>
                </a:solidFill>
                <a:effectLst/>
                <a:latin typeface="Times New Roman"/>
                <a:ea typeface="Calibri"/>
                <a:cs typeface="2  Titr" panose="00000700000000000000" pitchFamily="2" charset="-78"/>
              </a:rPr>
              <a:t> در انتخاب ترکیب محصول فرد تصمیم گیرنده می کوشد تا ترکیب محصولات را که باعث حداکثر شدن سود بدون تخطی از قیود منابع خواهد شد، تعیین کند</a:t>
            </a:r>
            <a:r>
              <a:rPr lang="en-US" sz="2400" b="1" dirty="0" smtClean="0">
                <a:solidFill>
                  <a:schemeClr val="bg1"/>
                </a:solidFill>
                <a:effectLst/>
                <a:latin typeface="Times New Roman"/>
                <a:ea typeface="Calibri"/>
                <a:cs typeface="2  Titr" panose="00000700000000000000" pitchFamily="2" charset="-78"/>
              </a:rPr>
              <a:t>.</a:t>
            </a:r>
            <a:endParaRPr lang="en-US" sz="2400" dirty="0" smtClean="0">
              <a:solidFill>
                <a:schemeClr val="bg1"/>
              </a:solidFill>
              <a:effectLst/>
              <a:latin typeface="Times New Roman"/>
              <a:ea typeface="Calibri"/>
              <a:cs typeface="2  Titr" panose="00000700000000000000" pitchFamily="2" charset="-78"/>
            </a:endParaRPr>
          </a:p>
          <a:p>
            <a:pPr indent="-635" algn="just">
              <a:lnSpc>
                <a:spcPct val="150000"/>
              </a:lnSpc>
            </a:pPr>
            <a:r>
              <a:rPr lang="fa-IR" sz="2400" b="1" dirty="0" smtClean="0">
                <a:solidFill>
                  <a:schemeClr val="bg1"/>
                </a:solidFill>
                <a:effectLst/>
                <a:latin typeface="Times New Roman"/>
                <a:ea typeface="Calibri"/>
                <a:cs typeface="2  Titr" panose="00000700000000000000" pitchFamily="2" charset="-78"/>
              </a:rPr>
              <a:t>در مثال زیر هدف حداکثرکردن سود می باشد</a:t>
            </a:r>
            <a:r>
              <a:rPr lang="en-US" sz="2400" b="1" dirty="0" smtClean="0">
                <a:solidFill>
                  <a:schemeClr val="bg1"/>
                </a:solidFill>
                <a:effectLst/>
                <a:latin typeface="Times New Roman"/>
                <a:ea typeface="Calibri"/>
                <a:cs typeface="2  Titr" panose="00000700000000000000" pitchFamily="2" charset="-78"/>
              </a:rPr>
              <a:t>.</a:t>
            </a:r>
            <a:endParaRPr lang="en-US" sz="2400" dirty="0">
              <a:solidFill>
                <a:schemeClr val="bg1"/>
              </a:solidFill>
              <a:effectLst/>
              <a:latin typeface="Times New Roman"/>
              <a:ea typeface="Calibri"/>
              <a:cs typeface="2  Titr" panose="00000700000000000000" pitchFamily="2" charset="-78"/>
            </a:endParaRPr>
          </a:p>
        </p:txBody>
      </p:sp>
    </p:spTree>
    <p:extLst>
      <p:ext uri="{BB962C8B-B14F-4D97-AF65-F5344CB8AC3E}">
        <p14:creationId xmlns:p14="http://schemas.microsoft.com/office/powerpoint/2010/main" val="187893858"/>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188640"/>
            <a:ext cx="7272808" cy="3323987"/>
          </a:xfrm>
          <a:prstGeom prst="rect">
            <a:avLst/>
          </a:prstGeom>
        </p:spPr>
        <p:txBody>
          <a:bodyPr wrap="square">
            <a:spAutoFit/>
          </a:bodyPr>
          <a:lstStyle/>
          <a:p>
            <a:pPr indent="-635" algn="just">
              <a:lnSpc>
                <a:spcPct val="150000"/>
              </a:lnSpc>
            </a:pPr>
            <a:r>
              <a:rPr lang="fa-IR" sz="2000" b="1" dirty="0" smtClean="0">
                <a:solidFill>
                  <a:schemeClr val="bg1"/>
                </a:solidFill>
                <a:effectLst/>
                <a:latin typeface="Times New Roman"/>
                <a:ea typeface="Calibri"/>
                <a:cs typeface="2  Titr" panose="00000700000000000000" pitchFamily="2" charset="-78"/>
              </a:rPr>
              <a:t>مساله 1 </a:t>
            </a:r>
            <a:r>
              <a:rPr lang="en-US" sz="2000" b="1" dirty="0" smtClean="0">
                <a:solidFill>
                  <a:schemeClr val="bg1"/>
                </a:solidFill>
                <a:effectLst/>
                <a:latin typeface="Times New Roman"/>
                <a:ea typeface="Calibri"/>
                <a:cs typeface="2  Titr" panose="00000700000000000000" pitchFamily="2" charset="-78"/>
              </a:rPr>
              <a:t>:</a:t>
            </a:r>
            <a:r>
              <a:rPr lang="en-US" sz="2000" b="1" dirty="0" smtClean="0">
                <a:solidFill>
                  <a:schemeClr val="bg1"/>
                </a:solidFill>
                <a:effectLst/>
                <a:latin typeface="2  Titr"/>
                <a:ea typeface="Calibri"/>
                <a:cs typeface="2  Titr" panose="00000700000000000000" pitchFamily="2" charset="-78"/>
              </a:rPr>
              <a:t> </a:t>
            </a:r>
            <a:r>
              <a:rPr lang="fa-IR" sz="2000" b="1" dirty="0" smtClean="0">
                <a:solidFill>
                  <a:schemeClr val="bg1"/>
                </a:solidFill>
                <a:effectLst/>
                <a:latin typeface="2  Titr"/>
                <a:ea typeface="Calibri"/>
                <a:cs typeface="2  Titr" panose="00000700000000000000" pitchFamily="2" charset="-78"/>
              </a:rPr>
              <a:t> </a:t>
            </a:r>
          </a:p>
          <a:p>
            <a:pPr indent="-635" algn="just">
              <a:lnSpc>
                <a:spcPct val="150000"/>
              </a:lnSpc>
            </a:pPr>
            <a:r>
              <a:rPr lang="fa-IR" sz="2000" b="1" dirty="0" smtClean="0">
                <a:solidFill>
                  <a:schemeClr val="bg1"/>
                </a:solidFill>
                <a:effectLst/>
                <a:latin typeface="Times New Roman"/>
                <a:ea typeface="Calibri"/>
                <a:cs typeface="2  Titr" panose="00000700000000000000" pitchFamily="2" charset="-78"/>
              </a:rPr>
              <a:t>شرکتی میخواهد بداند که از هر یک از سه محصولش چه مقدار تولید کند تا با رعایت محدودیت منابع حداکثر سود را کسب کند.نیروی کار و مواد مورد نیاز و همچنین سهم سود هر یک از محصول در جدول زیر آمده است</a:t>
            </a:r>
            <a:r>
              <a:rPr lang="en-US" sz="2000" b="1" dirty="0" smtClean="0">
                <a:solidFill>
                  <a:schemeClr val="bg1"/>
                </a:solidFill>
                <a:effectLst/>
                <a:latin typeface="Times New Roman"/>
                <a:ea typeface="Calibri"/>
                <a:cs typeface="2  Titr" panose="00000700000000000000" pitchFamily="2" charset="-78"/>
              </a:rPr>
              <a:t>: </a:t>
            </a:r>
            <a:endParaRPr lang="en-US" sz="2000" dirty="0" smtClean="0">
              <a:solidFill>
                <a:schemeClr val="bg1"/>
              </a:solidFill>
              <a:effectLst/>
              <a:latin typeface="Times New Roman"/>
              <a:ea typeface="Calibri"/>
              <a:cs typeface="2  Titr" panose="00000700000000000000" pitchFamily="2" charset="-78"/>
            </a:endParaRPr>
          </a:p>
          <a:p>
            <a:pPr indent="-635" algn="just">
              <a:lnSpc>
                <a:spcPct val="150000"/>
              </a:lnSpc>
            </a:pPr>
            <a:r>
              <a:rPr lang="fa-IR" sz="2000" b="1" dirty="0" smtClean="0">
                <a:solidFill>
                  <a:schemeClr val="bg1"/>
                </a:solidFill>
                <a:effectLst/>
                <a:latin typeface="Times New Roman"/>
                <a:ea typeface="Calibri"/>
                <a:cs typeface="2  Titr" panose="00000700000000000000" pitchFamily="2" charset="-78"/>
              </a:rPr>
              <a:t> </a:t>
            </a:r>
            <a:endParaRPr lang="en-US" sz="2000" dirty="0" smtClean="0">
              <a:solidFill>
                <a:schemeClr val="bg1"/>
              </a:solidFill>
              <a:effectLst/>
              <a:latin typeface="Times New Roman"/>
              <a:ea typeface="Calibri"/>
              <a:cs typeface="2  Titr" panose="00000700000000000000" pitchFamily="2" charset="-78"/>
            </a:endParaRPr>
          </a:p>
          <a:p>
            <a:pPr indent="-635" algn="ctr">
              <a:lnSpc>
                <a:spcPct val="150000"/>
              </a:lnSpc>
            </a:pPr>
            <a:endParaRPr lang="en-US" sz="2000" dirty="0" smtClean="0">
              <a:solidFill>
                <a:schemeClr val="bg1"/>
              </a:solidFill>
              <a:effectLst/>
              <a:latin typeface="Times New Roman"/>
              <a:ea typeface="Calibri"/>
              <a:cs typeface="2  Titr" panose="00000700000000000000" pitchFamily="2" charset="-78"/>
            </a:endParaRPr>
          </a:p>
          <a:p>
            <a:pPr indent="-635" algn="just">
              <a:lnSpc>
                <a:spcPct val="150000"/>
              </a:lnSpc>
            </a:pPr>
            <a:r>
              <a:rPr lang="fa-IR" sz="2000" b="1" dirty="0" smtClean="0">
                <a:solidFill>
                  <a:schemeClr val="bg1"/>
                </a:solidFill>
                <a:effectLst/>
                <a:latin typeface="Times New Roman"/>
                <a:ea typeface="Calibri"/>
                <a:cs typeface="2  Titr" panose="00000700000000000000" pitchFamily="2" charset="-78"/>
              </a:rPr>
              <a:t> </a:t>
            </a:r>
            <a:endParaRPr lang="en-US" sz="2000" dirty="0">
              <a:solidFill>
                <a:schemeClr val="bg1"/>
              </a:solidFill>
              <a:effectLst/>
              <a:latin typeface="Times New Roman"/>
              <a:ea typeface="Calibri"/>
              <a:cs typeface="2  Titr" panose="00000700000000000000" pitchFamily="2" charset="-78"/>
            </a:endParaRPr>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4" y="2348880"/>
            <a:ext cx="7992887" cy="4248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76343"/>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548680"/>
            <a:ext cx="7992888" cy="3785652"/>
          </a:xfrm>
          <a:prstGeom prst="rect">
            <a:avLst/>
          </a:prstGeom>
        </p:spPr>
        <p:txBody>
          <a:bodyPr wrap="square">
            <a:spAutoFit/>
          </a:bodyPr>
          <a:lstStyle/>
          <a:p>
            <a:pPr indent="-635" algn="just">
              <a:lnSpc>
                <a:spcPct val="200000"/>
              </a:lnSpc>
            </a:pPr>
            <a:r>
              <a:rPr lang="fa-IR" sz="2400" b="1" dirty="0" smtClean="0">
                <a:solidFill>
                  <a:srgbClr val="FF0000"/>
                </a:solidFill>
                <a:effectLst/>
                <a:latin typeface="Times New Roman"/>
                <a:ea typeface="Calibri"/>
                <a:cs typeface="2  Titr" panose="00000700000000000000" pitchFamily="2" charset="-78"/>
              </a:rPr>
              <a:t>هدف : </a:t>
            </a:r>
            <a:r>
              <a:rPr lang="fa-IR" sz="2400" b="1" dirty="0" smtClean="0">
                <a:solidFill>
                  <a:srgbClr val="00B0F0"/>
                </a:solidFill>
                <a:effectLst/>
                <a:latin typeface="Times New Roman"/>
                <a:ea typeface="Calibri"/>
                <a:cs typeface="2  Titr" panose="00000700000000000000" pitchFamily="2" charset="-78"/>
              </a:rPr>
              <a:t>حداکثر سازی سود </a:t>
            </a:r>
            <a:endParaRPr lang="en-US" sz="2400" dirty="0" smtClean="0">
              <a:solidFill>
                <a:srgbClr val="00B0F0"/>
              </a:solidFill>
              <a:effectLst/>
              <a:latin typeface="Times New Roman"/>
              <a:ea typeface="Calibri"/>
              <a:cs typeface="2  Titr" panose="00000700000000000000" pitchFamily="2" charset="-78"/>
            </a:endParaRPr>
          </a:p>
          <a:p>
            <a:pPr indent="-635" algn="just">
              <a:lnSpc>
                <a:spcPct val="200000"/>
              </a:lnSpc>
            </a:pPr>
            <a:r>
              <a:rPr lang="fa-IR" sz="2400" b="1" dirty="0" smtClean="0">
                <a:solidFill>
                  <a:schemeClr val="bg1"/>
                </a:solidFill>
                <a:effectLst/>
                <a:latin typeface="Times New Roman"/>
                <a:ea typeface="Calibri"/>
                <a:cs typeface="2  Titr" panose="00000700000000000000" pitchFamily="2" charset="-78"/>
              </a:rPr>
              <a:t>نیروی کار موجود روزانه 240 ساعت ومواد در دسترس در هرروز 400 کیلوگرم می باشد. هدف تعیین مقدار تولید از سه محصول است بطوری که سود حاصل از تولید آنها حداکثر شود. حال این مساله را در قالب یک مدل برنامه ریزی خطی با عنایت به چارچوب بیان شده فرموله می کنیم</a:t>
            </a:r>
            <a:r>
              <a:rPr lang="en-US" sz="2400" b="1" dirty="0" smtClean="0">
                <a:solidFill>
                  <a:schemeClr val="bg1"/>
                </a:solidFill>
                <a:effectLst/>
                <a:latin typeface="Times New Roman"/>
                <a:ea typeface="Calibri"/>
                <a:cs typeface="2  Titr" panose="00000700000000000000" pitchFamily="2" charset="-78"/>
              </a:rPr>
              <a:t>.</a:t>
            </a:r>
            <a:endParaRPr lang="en-US" sz="2400" dirty="0">
              <a:solidFill>
                <a:schemeClr val="bg1"/>
              </a:solidFill>
              <a:effectLst/>
              <a:latin typeface="Times New Roman"/>
              <a:ea typeface="Calibri"/>
              <a:cs typeface="2  Titr" panose="00000700000000000000" pitchFamily="2" charset="-78"/>
            </a:endParaRPr>
          </a:p>
        </p:txBody>
      </p:sp>
    </p:spTree>
    <p:extLst>
      <p:ext uri="{BB962C8B-B14F-4D97-AF65-F5344CB8AC3E}">
        <p14:creationId xmlns:p14="http://schemas.microsoft.com/office/powerpoint/2010/main" val="3522502324"/>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692697"/>
            <a:ext cx="7560840" cy="3970318"/>
          </a:xfrm>
          <a:prstGeom prst="rect">
            <a:avLst/>
          </a:prstGeom>
        </p:spPr>
        <p:txBody>
          <a:bodyPr wrap="square">
            <a:spAutoFit/>
          </a:bodyPr>
          <a:lstStyle/>
          <a:p>
            <a:pPr indent="182880" algn="just">
              <a:lnSpc>
                <a:spcPct val="150000"/>
              </a:lnSpc>
            </a:pPr>
            <a:r>
              <a:rPr lang="fa-IR" sz="2400" b="1" dirty="0" smtClean="0">
                <a:solidFill>
                  <a:srgbClr val="FFC000"/>
                </a:solidFill>
                <a:effectLst/>
                <a:latin typeface="Times New Roman"/>
                <a:ea typeface="Calibri"/>
                <a:cs typeface="2  Titr" panose="00000700000000000000" pitchFamily="2" charset="-78"/>
              </a:rPr>
              <a:t>متغیرهای تصمیم مساله :</a:t>
            </a:r>
            <a:endParaRPr lang="en-US" sz="2400" dirty="0" smtClean="0">
              <a:solidFill>
                <a:srgbClr val="FFC000"/>
              </a:solidFill>
              <a:effectLst/>
              <a:latin typeface="Times New Roman"/>
              <a:ea typeface="Calibri"/>
              <a:cs typeface="2  Titr" panose="00000700000000000000" pitchFamily="2" charset="-78"/>
            </a:endParaRPr>
          </a:p>
          <a:p>
            <a:pPr indent="-635" algn="just">
              <a:lnSpc>
                <a:spcPct val="150000"/>
              </a:lnSpc>
            </a:pPr>
            <a:r>
              <a:rPr lang="fa-IR" sz="2400" b="1" dirty="0" smtClean="0">
                <a:solidFill>
                  <a:schemeClr val="bg1"/>
                </a:solidFill>
                <a:effectLst/>
                <a:latin typeface="Times New Roman"/>
                <a:ea typeface="Calibri"/>
                <a:cs typeface="2  Titr" panose="00000700000000000000" pitchFamily="2" charset="-78"/>
              </a:rPr>
              <a:t>سه متغیر تصمیم این مساله مقدار تولید 1،2،3 است که باید در طول روز تولید شوند این مقادیر را می توان با نماد های زیر بیان نمود</a:t>
            </a:r>
            <a:r>
              <a:rPr lang="en-US" sz="2400" b="1" dirty="0" smtClean="0">
                <a:solidFill>
                  <a:schemeClr val="bg1"/>
                </a:solidFill>
                <a:effectLst/>
                <a:latin typeface="Times New Roman"/>
                <a:ea typeface="Calibri"/>
                <a:cs typeface="2  Titr" panose="00000700000000000000" pitchFamily="2" charset="-78"/>
              </a:rPr>
              <a:t>:</a:t>
            </a:r>
            <a:endParaRPr lang="en-US" sz="2400" dirty="0" smtClean="0">
              <a:solidFill>
                <a:schemeClr val="bg1"/>
              </a:solidFill>
              <a:effectLst/>
              <a:latin typeface="Times New Roman"/>
              <a:ea typeface="Calibri"/>
              <a:cs typeface="2  Titr" panose="00000700000000000000" pitchFamily="2" charset="-78"/>
            </a:endParaRPr>
          </a:p>
          <a:p>
            <a:pPr indent="-635" algn="just">
              <a:lnSpc>
                <a:spcPct val="200000"/>
              </a:lnSpc>
            </a:pPr>
            <a:r>
              <a:rPr lang="fa-IR" sz="2400" b="1" dirty="0" smtClean="0">
                <a:solidFill>
                  <a:schemeClr val="bg1"/>
                </a:solidFill>
                <a:effectLst/>
                <a:latin typeface="Times New Roman"/>
                <a:ea typeface="Calibri"/>
                <a:cs typeface="2  Titr" panose="00000700000000000000" pitchFamily="2" charset="-78"/>
              </a:rPr>
              <a:t>مقدار تولید محصول 3 : </a:t>
            </a:r>
            <a:r>
              <a:rPr lang="en-US" sz="2400" b="1" dirty="0" smtClean="0">
                <a:solidFill>
                  <a:schemeClr val="bg1"/>
                </a:solidFill>
                <a:effectLst/>
                <a:latin typeface="Times New Roman"/>
                <a:ea typeface="Calibri"/>
                <a:cs typeface="2  Titr" panose="00000700000000000000" pitchFamily="2" charset="-78"/>
              </a:rPr>
              <a:t>      X</a:t>
            </a:r>
            <a:r>
              <a:rPr lang="en-US" sz="2400" b="1" baseline="-25000" dirty="0" smtClean="0">
                <a:solidFill>
                  <a:schemeClr val="bg1"/>
                </a:solidFill>
                <a:effectLst/>
                <a:latin typeface="Times New Roman"/>
                <a:ea typeface="Calibri"/>
                <a:cs typeface="2  Titr" panose="00000700000000000000" pitchFamily="2" charset="-78"/>
              </a:rPr>
              <a:t>3</a:t>
            </a:r>
            <a:r>
              <a:rPr lang="en-US" sz="2400" b="1" dirty="0" smtClean="0">
                <a:solidFill>
                  <a:schemeClr val="bg1"/>
                </a:solidFill>
                <a:effectLst/>
                <a:latin typeface="Times New Roman"/>
                <a:ea typeface="Calibri"/>
                <a:cs typeface="2  Titr" panose="00000700000000000000" pitchFamily="2" charset="-78"/>
              </a:rPr>
              <a:t>	</a:t>
            </a:r>
            <a:endParaRPr lang="fa-IR" sz="2400" b="1" dirty="0" smtClean="0">
              <a:solidFill>
                <a:schemeClr val="bg1"/>
              </a:solidFill>
              <a:effectLst/>
              <a:latin typeface="Times New Roman"/>
              <a:ea typeface="Calibri"/>
              <a:cs typeface="2  Titr" panose="00000700000000000000" pitchFamily="2" charset="-78"/>
            </a:endParaRPr>
          </a:p>
          <a:p>
            <a:pPr indent="-635" algn="just">
              <a:lnSpc>
                <a:spcPct val="200000"/>
              </a:lnSpc>
            </a:pPr>
            <a:r>
              <a:rPr lang="fa-IR" sz="2400" b="1" dirty="0" smtClean="0">
                <a:solidFill>
                  <a:schemeClr val="bg1"/>
                </a:solidFill>
                <a:effectLst/>
                <a:latin typeface="Times New Roman"/>
                <a:ea typeface="Calibri"/>
                <a:cs typeface="2  Titr" panose="00000700000000000000" pitchFamily="2" charset="-78"/>
              </a:rPr>
              <a:t>مقدار تولید از محصول 2 </a:t>
            </a:r>
            <a:r>
              <a:rPr lang="en-US" sz="2400" b="1" dirty="0" smtClean="0">
                <a:solidFill>
                  <a:schemeClr val="bg1"/>
                </a:solidFill>
                <a:effectLst/>
                <a:latin typeface="Times New Roman"/>
                <a:ea typeface="Calibri"/>
                <a:cs typeface="2  Titr" panose="00000700000000000000" pitchFamily="2" charset="-78"/>
              </a:rPr>
              <a:t>X</a:t>
            </a:r>
            <a:r>
              <a:rPr lang="en-US" sz="2400" b="1" baseline="-25000" dirty="0" smtClean="0">
                <a:solidFill>
                  <a:schemeClr val="bg1"/>
                </a:solidFill>
                <a:effectLst/>
                <a:latin typeface="Times New Roman"/>
                <a:ea typeface="Calibri"/>
                <a:cs typeface="2  Titr" panose="00000700000000000000" pitchFamily="2" charset="-78"/>
              </a:rPr>
              <a:t>2</a:t>
            </a:r>
            <a:r>
              <a:rPr lang="en-US" sz="2400" b="1" dirty="0" smtClean="0">
                <a:solidFill>
                  <a:schemeClr val="bg1"/>
                </a:solidFill>
                <a:effectLst/>
                <a:latin typeface="Times New Roman"/>
                <a:ea typeface="Calibri"/>
                <a:cs typeface="2  Titr" panose="00000700000000000000" pitchFamily="2" charset="-78"/>
              </a:rPr>
              <a:t> :	</a:t>
            </a:r>
            <a:endParaRPr lang="fa-IR" sz="2400" b="1" dirty="0" smtClean="0">
              <a:solidFill>
                <a:schemeClr val="bg1"/>
              </a:solidFill>
              <a:effectLst/>
              <a:latin typeface="Times New Roman"/>
              <a:ea typeface="Calibri"/>
              <a:cs typeface="2  Titr" panose="00000700000000000000" pitchFamily="2" charset="-78"/>
            </a:endParaRPr>
          </a:p>
          <a:p>
            <a:pPr indent="-635" algn="just">
              <a:lnSpc>
                <a:spcPct val="200000"/>
              </a:lnSpc>
            </a:pPr>
            <a:r>
              <a:rPr lang="fa-IR" sz="2400" b="1" dirty="0" smtClean="0">
                <a:solidFill>
                  <a:schemeClr val="bg1"/>
                </a:solidFill>
                <a:effectLst/>
                <a:latin typeface="Times New Roman"/>
                <a:ea typeface="Calibri"/>
                <a:cs typeface="2  Titr" panose="00000700000000000000" pitchFamily="2" charset="-78"/>
              </a:rPr>
              <a:t>مقدار تولید از محصول 1 :</a:t>
            </a:r>
            <a:r>
              <a:rPr lang="en-US" sz="2400" b="1" dirty="0" smtClean="0">
                <a:solidFill>
                  <a:schemeClr val="bg1"/>
                </a:solidFill>
                <a:effectLst/>
                <a:latin typeface="Times New Roman"/>
                <a:ea typeface="Calibri"/>
                <a:cs typeface="2  Titr" panose="00000700000000000000" pitchFamily="2" charset="-78"/>
              </a:rPr>
              <a:t>     X</a:t>
            </a:r>
            <a:r>
              <a:rPr lang="en-US" sz="2400" b="1" baseline="-25000" dirty="0" smtClean="0">
                <a:solidFill>
                  <a:schemeClr val="bg1"/>
                </a:solidFill>
                <a:effectLst/>
                <a:latin typeface="Times New Roman"/>
                <a:ea typeface="Calibri"/>
                <a:cs typeface="2  Titr" panose="00000700000000000000" pitchFamily="2" charset="-78"/>
              </a:rPr>
              <a:t>1</a:t>
            </a:r>
            <a:r>
              <a:rPr lang="en-US" sz="2400" b="1" dirty="0" smtClean="0">
                <a:solidFill>
                  <a:schemeClr val="bg1"/>
                </a:solidFill>
                <a:effectLst/>
                <a:latin typeface="Times New Roman"/>
                <a:ea typeface="Calibri"/>
                <a:cs typeface="2  Titr" panose="00000700000000000000" pitchFamily="2" charset="-78"/>
              </a:rPr>
              <a:t> </a:t>
            </a:r>
            <a:endParaRPr lang="en-US" sz="2400" dirty="0">
              <a:solidFill>
                <a:schemeClr val="bg1"/>
              </a:solidFill>
              <a:effectLst/>
              <a:latin typeface="Times New Roman"/>
              <a:ea typeface="Calibri"/>
              <a:cs typeface="2  Titr" panose="00000700000000000000" pitchFamily="2" charset="-78"/>
            </a:endParaRPr>
          </a:p>
        </p:txBody>
      </p:sp>
    </p:spTree>
    <p:extLst>
      <p:ext uri="{BB962C8B-B14F-4D97-AF65-F5344CB8AC3E}">
        <p14:creationId xmlns:p14="http://schemas.microsoft.com/office/powerpoint/2010/main" val="3213030625"/>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832688"/>
          </a:xfrm>
        </p:spPr>
        <p:txBody>
          <a:bodyPr/>
          <a:lstStyle/>
          <a:p>
            <a:pPr marL="137160" indent="0">
              <a:buNone/>
            </a:pPr>
            <a:endParaRPr lang="fa-IR" dirty="0"/>
          </a:p>
        </p:txBody>
      </p:sp>
      <p:sp>
        <p:nvSpPr>
          <p:cNvPr id="4" name="Date Placeholder 3"/>
          <p:cNvSpPr>
            <a:spLocks noGrp="1"/>
          </p:cNvSpPr>
          <p:nvPr>
            <p:ph type="dt" sz="half" idx="10"/>
          </p:nvPr>
        </p:nvSpPr>
        <p:spPr/>
        <p:txBody>
          <a:bodyPr/>
          <a:lstStyle/>
          <a:p>
            <a:fld id="{F8285760-7B90-47C2-A937-DE47A4745963}" type="datetime8">
              <a:rPr lang="fa-IR" smtClean="0">
                <a:solidFill>
                  <a:prstClr val="white">
                    <a:shade val="50000"/>
                  </a:prstClr>
                </a:solidFill>
              </a:rPr>
              <a:pPr/>
              <a:t>18/دسامبر/29</a:t>
            </a:fld>
            <a:endParaRPr lang="fa-IR">
              <a:solidFill>
                <a:prstClr val="white">
                  <a:shade val="50000"/>
                </a:prstClr>
              </a:solidFill>
            </a:endParaRPr>
          </a:p>
        </p:txBody>
      </p:sp>
      <p:sp>
        <p:nvSpPr>
          <p:cNvPr id="5" name="Rectangle 4"/>
          <p:cNvSpPr/>
          <p:nvPr/>
        </p:nvSpPr>
        <p:spPr>
          <a:xfrm>
            <a:off x="827584" y="2274838"/>
            <a:ext cx="7056784" cy="1338828"/>
          </a:xfrm>
          <a:prstGeom prst="rect">
            <a:avLst/>
          </a:prstGeom>
        </p:spPr>
        <p:txBody>
          <a:bodyPr wrap="square">
            <a:spAutoFit/>
          </a:bodyPr>
          <a:lstStyle/>
          <a:p>
            <a:pPr algn="ctr">
              <a:lnSpc>
                <a:spcPct val="150000"/>
              </a:lnSpc>
              <a:spcBef>
                <a:spcPct val="20000"/>
              </a:spcBef>
            </a:pPr>
            <a:r>
              <a:rPr lang="fa-IR" sz="5400" b="1" dirty="0">
                <a:solidFill>
                  <a:srgbClr val="FFC000"/>
                </a:solidFill>
                <a:effectLst>
                  <a:outerShdw blurRad="38100" dist="38100" dir="2700000" algn="tl">
                    <a:srgbClr val="000000">
                      <a:alpha val="43137"/>
                    </a:srgbClr>
                  </a:outerShdw>
                </a:effectLst>
                <a:latin typeface="Garamond"/>
                <a:cs typeface="2  Titr" pitchFamily="2" charset="-78"/>
              </a:rPr>
              <a:t>تحقیق</a:t>
            </a:r>
            <a:r>
              <a:rPr lang="fa-IR" sz="5400" b="1" dirty="0">
                <a:solidFill>
                  <a:prstClr val="black"/>
                </a:solidFill>
                <a:effectLst>
                  <a:outerShdw blurRad="38100" dist="38100" dir="2700000" algn="tl">
                    <a:srgbClr val="000000">
                      <a:alpha val="43137"/>
                    </a:srgbClr>
                  </a:outerShdw>
                </a:effectLst>
                <a:latin typeface="Garamond"/>
                <a:cs typeface="2  Titr" pitchFamily="2" charset="-78"/>
              </a:rPr>
              <a:t> </a:t>
            </a:r>
            <a:r>
              <a:rPr lang="fa-IR" sz="5400" b="1" dirty="0">
                <a:solidFill>
                  <a:srgbClr val="92D050"/>
                </a:solidFill>
                <a:effectLst>
                  <a:outerShdw blurRad="38100" dist="38100" dir="2700000" algn="tl">
                    <a:srgbClr val="000000">
                      <a:alpha val="43137"/>
                    </a:srgbClr>
                  </a:outerShdw>
                </a:effectLst>
                <a:latin typeface="Garamond"/>
                <a:cs typeface="2  Titr" pitchFamily="2" charset="-78"/>
              </a:rPr>
              <a:t>در</a:t>
            </a:r>
            <a:r>
              <a:rPr lang="fa-IR" sz="5400" b="1" dirty="0">
                <a:solidFill>
                  <a:prstClr val="black"/>
                </a:solidFill>
                <a:effectLst>
                  <a:outerShdw blurRad="38100" dist="38100" dir="2700000" algn="tl">
                    <a:srgbClr val="000000">
                      <a:alpha val="43137"/>
                    </a:srgbClr>
                  </a:outerShdw>
                </a:effectLst>
                <a:latin typeface="Garamond"/>
                <a:cs typeface="2  Titr" pitchFamily="2" charset="-78"/>
              </a:rPr>
              <a:t> </a:t>
            </a:r>
            <a:r>
              <a:rPr lang="fa-IR" sz="5400" b="1" dirty="0">
                <a:solidFill>
                  <a:srgbClr val="FFFF00"/>
                </a:solidFill>
                <a:effectLst>
                  <a:outerShdw blurRad="38100" dist="38100" dir="2700000" algn="tl">
                    <a:srgbClr val="000000">
                      <a:alpha val="43137"/>
                    </a:srgbClr>
                  </a:outerShdw>
                </a:effectLst>
                <a:latin typeface="Garamond"/>
                <a:cs typeface="2  Titr" pitchFamily="2" charset="-78"/>
              </a:rPr>
              <a:t>عملیات</a:t>
            </a:r>
            <a:r>
              <a:rPr lang="fa-IR" sz="5400" b="1" dirty="0">
                <a:solidFill>
                  <a:prstClr val="black"/>
                </a:solidFill>
                <a:effectLst>
                  <a:outerShdw blurRad="38100" dist="38100" dir="2700000" algn="tl">
                    <a:srgbClr val="000000">
                      <a:alpha val="43137"/>
                    </a:srgbClr>
                  </a:outerShdw>
                </a:effectLst>
                <a:latin typeface="Garamond"/>
                <a:cs typeface="2  Titr" pitchFamily="2" charset="-78"/>
              </a:rPr>
              <a:t> « </a:t>
            </a:r>
            <a:r>
              <a:rPr lang="fa-IR" sz="5400" b="1" dirty="0" smtClean="0">
                <a:solidFill>
                  <a:srgbClr val="FF0000"/>
                </a:solidFill>
                <a:effectLst>
                  <a:outerShdw blurRad="38100" dist="38100" dir="2700000" algn="tl">
                    <a:srgbClr val="000000">
                      <a:alpha val="43137"/>
                    </a:srgbClr>
                  </a:outerShdw>
                </a:effectLst>
                <a:latin typeface="Garamond"/>
                <a:cs typeface="2  Titr" pitchFamily="2" charset="-78"/>
              </a:rPr>
              <a:t>1</a:t>
            </a:r>
            <a:r>
              <a:rPr lang="fa-IR" sz="5400" b="1" dirty="0" smtClean="0">
                <a:solidFill>
                  <a:prstClr val="black"/>
                </a:solidFill>
                <a:effectLst>
                  <a:outerShdw blurRad="38100" dist="38100" dir="2700000" algn="tl">
                    <a:srgbClr val="000000">
                      <a:alpha val="43137"/>
                    </a:srgbClr>
                  </a:outerShdw>
                </a:effectLst>
                <a:latin typeface="Garamond"/>
                <a:cs typeface="2  Titr" pitchFamily="2" charset="-78"/>
              </a:rPr>
              <a:t> </a:t>
            </a:r>
            <a:r>
              <a:rPr lang="fa-IR" sz="5400" b="1" dirty="0">
                <a:solidFill>
                  <a:prstClr val="black"/>
                </a:solidFill>
                <a:effectLst>
                  <a:outerShdw blurRad="38100" dist="38100" dir="2700000" algn="tl">
                    <a:srgbClr val="000000">
                      <a:alpha val="43137"/>
                    </a:srgbClr>
                  </a:outerShdw>
                </a:effectLst>
                <a:latin typeface="Garamond"/>
                <a:cs typeface="2  Titr" pitchFamily="2" charset="-78"/>
              </a:rPr>
              <a:t>»</a:t>
            </a:r>
          </a:p>
        </p:txBody>
      </p:sp>
    </p:spTree>
    <p:extLst>
      <p:ext uri="{BB962C8B-B14F-4D97-AF65-F5344CB8AC3E}">
        <p14:creationId xmlns:p14="http://schemas.microsoft.com/office/powerpoint/2010/main" val="1027800182"/>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32657"/>
            <a:ext cx="8370168" cy="5078313"/>
          </a:xfrm>
          <a:prstGeom prst="rect">
            <a:avLst/>
          </a:prstGeom>
        </p:spPr>
        <p:txBody>
          <a:bodyPr wrap="square">
            <a:spAutoFit/>
          </a:bodyPr>
          <a:lstStyle/>
          <a:p>
            <a:pPr indent="-635" algn="just">
              <a:lnSpc>
                <a:spcPct val="150000"/>
              </a:lnSpc>
            </a:pPr>
            <a:r>
              <a:rPr lang="fa-IR" sz="2400" b="1" dirty="0" smtClean="0">
                <a:solidFill>
                  <a:srgbClr val="00B0F0"/>
                </a:solidFill>
                <a:effectLst/>
                <a:latin typeface="Times New Roman"/>
                <a:ea typeface="Calibri"/>
                <a:cs typeface="2  Titr" panose="00000700000000000000" pitchFamily="2" charset="-78"/>
              </a:rPr>
              <a:t>تابع هدف</a:t>
            </a:r>
            <a:endParaRPr lang="en-US" sz="2400" dirty="0" smtClean="0">
              <a:solidFill>
                <a:srgbClr val="00B0F0"/>
              </a:solidFill>
              <a:effectLst/>
              <a:latin typeface="Times New Roman"/>
              <a:ea typeface="Calibri"/>
              <a:cs typeface="2  Titr" panose="00000700000000000000" pitchFamily="2" charset="-78"/>
            </a:endParaRPr>
          </a:p>
          <a:p>
            <a:pPr indent="-635" algn="just">
              <a:lnSpc>
                <a:spcPct val="150000"/>
              </a:lnSpc>
            </a:pPr>
            <a:r>
              <a:rPr lang="fa-IR" sz="2400" b="1" dirty="0" smtClean="0">
                <a:solidFill>
                  <a:schemeClr val="bg1"/>
                </a:solidFill>
                <a:effectLst/>
                <a:latin typeface="Times New Roman"/>
                <a:ea typeface="Calibri"/>
                <a:cs typeface="2  Titr" panose="00000700000000000000" pitchFamily="2" charset="-78"/>
              </a:rPr>
              <a:t>تابع هدف مساله، حداکثر کردن سود حاصل از تولید سه محصول است، کل سود از مجموع سود سه محصول بدست می آید. سود هر محصول از حاصلضرب سود ناشی از هریک واحد در مقدار تولید آن به دست آید . سود محصول1، از ضرب، سود یک واحد از آن مقدار تولید آن  </a:t>
            </a:r>
            <a:r>
              <a:rPr lang="en-US" sz="2400" b="1" dirty="0" smtClean="0">
                <a:solidFill>
                  <a:schemeClr val="bg1"/>
                </a:solidFill>
                <a:effectLst/>
                <a:latin typeface="Times New Roman"/>
                <a:ea typeface="Calibri"/>
                <a:cs typeface="2  Titr" panose="00000700000000000000" pitchFamily="2" charset="-78"/>
              </a:rPr>
              <a:t> 3X</a:t>
            </a:r>
            <a:r>
              <a:rPr lang="en-US" sz="2400" b="1" baseline="-25000" dirty="0" smtClean="0">
                <a:solidFill>
                  <a:schemeClr val="bg1"/>
                </a:solidFill>
                <a:effectLst/>
                <a:latin typeface="Times New Roman"/>
                <a:ea typeface="Calibri"/>
                <a:cs typeface="2  Titr" panose="00000700000000000000" pitchFamily="2" charset="-78"/>
              </a:rPr>
              <a:t>1</a:t>
            </a:r>
            <a:r>
              <a:rPr lang="en-US" sz="2400" b="1" dirty="0" smtClean="0">
                <a:solidFill>
                  <a:schemeClr val="bg1"/>
                </a:solidFill>
                <a:effectLst/>
                <a:latin typeface="Times New Roman"/>
                <a:ea typeface="Calibri"/>
                <a:cs typeface="2  Titr" panose="00000700000000000000" pitchFamily="2" charset="-78"/>
              </a:rPr>
              <a:t> </a:t>
            </a:r>
            <a:r>
              <a:rPr lang="fa-IR" sz="2400" b="1" dirty="0" smtClean="0">
                <a:solidFill>
                  <a:schemeClr val="bg1"/>
                </a:solidFill>
                <a:effectLst/>
                <a:latin typeface="Times New Roman"/>
                <a:ea typeface="Calibri"/>
                <a:cs typeface="2  Titr" panose="00000700000000000000" pitchFamily="2" charset="-78"/>
              </a:rPr>
              <a:t>و سود محصول 2 از ضرب سود یک واحد از آن  در مقدار تولید آن   </a:t>
            </a:r>
            <a:r>
              <a:rPr lang="en-US" sz="2400" b="1" dirty="0" smtClean="0">
                <a:solidFill>
                  <a:schemeClr val="bg1"/>
                </a:solidFill>
                <a:effectLst/>
                <a:latin typeface="Times New Roman"/>
                <a:ea typeface="Calibri"/>
                <a:cs typeface="2  Titr" panose="00000700000000000000" pitchFamily="2" charset="-78"/>
              </a:rPr>
              <a:t>5X</a:t>
            </a:r>
            <a:r>
              <a:rPr lang="en-US" sz="2400" b="1" baseline="-25000" dirty="0" smtClean="0">
                <a:solidFill>
                  <a:schemeClr val="bg1"/>
                </a:solidFill>
                <a:effectLst/>
                <a:latin typeface="Times New Roman"/>
                <a:ea typeface="Calibri"/>
                <a:cs typeface="2  Titr" panose="00000700000000000000" pitchFamily="2" charset="-78"/>
              </a:rPr>
              <a:t>2</a:t>
            </a:r>
            <a:r>
              <a:rPr lang="en-US" sz="2400" b="1" dirty="0" smtClean="0">
                <a:solidFill>
                  <a:schemeClr val="bg1"/>
                </a:solidFill>
                <a:effectLst/>
                <a:latin typeface="Times New Roman"/>
                <a:ea typeface="Calibri"/>
                <a:cs typeface="2  Titr" panose="00000700000000000000" pitchFamily="2" charset="-78"/>
              </a:rPr>
              <a:t> </a:t>
            </a:r>
            <a:r>
              <a:rPr lang="en-US" sz="2400" b="1" dirty="0" smtClean="0">
                <a:solidFill>
                  <a:schemeClr val="bg1"/>
                </a:solidFill>
                <a:effectLst/>
                <a:latin typeface="B Nazanin"/>
                <a:ea typeface="Calibri"/>
                <a:cs typeface="2  Titr" panose="00000700000000000000" pitchFamily="2" charset="-78"/>
              </a:rPr>
              <a:t> </a:t>
            </a:r>
            <a:r>
              <a:rPr lang="fa-IR" sz="2400" b="1" dirty="0" smtClean="0">
                <a:solidFill>
                  <a:schemeClr val="bg1"/>
                </a:solidFill>
                <a:effectLst/>
                <a:latin typeface="B Nazanin"/>
                <a:ea typeface="Calibri"/>
                <a:cs typeface="2  Titr" panose="00000700000000000000" pitchFamily="2" charset="-78"/>
              </a:rPr>
              <a:t> و سود محصول 3، از ضرب سود یک واحد از آن در مقدار تولید آن </a:t>
            </a:r>
            <a:r>
              <a:rPr lang="fa-IR" sz="2400" b="1" dirty="0" smtClean="0">
                <a:solidFill>
                  <a:schemeClr val="bg1"/>
                </a:solidFill>
                <a:effectLst/>
                <a:latin typeface="Times New Roman"/>
                <a:ea typeface="Calibri"/>
                <a:cs typeface="2  Titr" panose="00000700000000000000" pitchFamily="2" charset="-78"/>
              </a:rPr>
              <a:t> </a:t>
            </a:r>
            <a:r>
              <a:rPr lang="en-US" sz="2400" b="1" dirty="0" smtClean="0">
                <a:solidFill>
                  <a:schemeClr val="bg1"/>
                </a:solidFill>
                <a:effectLst/>
                <a:latin typeface="Times New Roman"/>
                <a:ea typeface="Calibri"/>
                <a:cs typeface="2  Titr" panose="00000700000000000000" pitchFamily="2" charset="-78"/>
              </a:rPr>
              <a:t>2X</a:t>
            </a:r>
            <a:r>
              <a:rPr lang="en-US" sz="2400" b="1" baseline="-25000" dirty="0" smtClean="0">
                <a:solidFill>
                  <a:schemeClr val="bg1"/>
                </a:solidFill>
                <a:effectLst/>
                <a:latin typeface="Times New Roman"/>
                <a:ea typeface="Calibri"/>
                <a:cs typeface="2  Titr" panose="00000700000000000000" pitchFamily="2" charset="-78"/>
              </a:rPr>
              <a:t>3</a:t>
            </a:r>
            <a:r>
              <a:rPr lang="en-US" sz="2400" b="1" dirty="0" smtClean="0">
                <a:solidFill>
                  <a:schemeClr val="bg1"/>
                </a:solidFill>
                <a:effectLst/>
                <a:latin typeface="Times New Roman"/>
                <a:ea typeface="Calibri"/>
                <a:cs typeface="2  Titr" panose="00000700000000000000" pitchFamily="2" charset="-78"/>
              </a:rPr>
              <a:t> </a:t>
            </a:r>
            <a:r>
              <a:rPr lang="en-US" sz="2400" b="1" dirty="0" smtClean="0">
                <a:solidFill>
                  <a:schemeClr val="bg1"/>
                </a:solidFill>
                <a:effectLst/>
                <a:latin typeface="B Nazanin"/>
                <a:ea typeface="Calibri"/>
                <a:cs typeface="2  Titr" panose="00000700000000000000" pitchFamily="2" charset="-78"/>
              </a:rPr>
              <a:t> </a:t>
            </a:r>
            <a:r>
              <a:rPr lang="fa-IR" sz="2400" b="1" dirty="0" smtClean="0">
                <a:solidFill>
                  <a:schemeClr val="bg1"/>
                </a:solidFill>
                <a:effectLst/>
                <a:latin typeface="B Nazanin"/>
                <a:ea typeface="Calibri"/>
                <a:cs typeface="2  Titr" panose="00000700000000000000" pitchFamily="2" charset="-78"/>
              </a:rPr>
              <a:t> بدست آید</a:t>
            </a:r>
            <a:r>
              <a:rPr lang="en-US" sz="2400" b="1" dirty="0" smtClean="0">
                <a:solidFill>
                  <a:schemeClr val="bg1"/>
                </a:solidFill>
                <a:effectLst/>
                <a:latin typeface="Times New Roman"/>
                <a:ea typeface="Calibri"/>
                <a:cs typeface="2  Titr" panose="00000700000000000000" pitchFamily="2" charset="-78"/>
              </a:rPr>
              <a:t>.</a:t>
            </a:r>
            <a:endParaRPr lang="en-US" sz="2400" dirty="0" smtClean="0">
              <a:solidFill>
                <a:schemeClr val="bg1"/>
              </a:solidFill>
              <a:effectLst/>
              <a:latin typeface="Times New Roman"/>
              <a:ea typeface="Calibri"/>
              <a:cs typeface="2  Titr" panose="00000700000000000000" pitchFamily="2" charset="-78"/>
            </a:endParaRPr>
          </a:p>
          <a:p>
            <a:pPr indent="-635" algn="l">
              <a:lnSpc>
                <a:spcPct val="150000"/>
              </a:lnSpc>
            </a:pPr>
            <a:r>
              <a:rPr lang="fa-IR" sz="2400" b="1" dirty="0" smtClean="0">
                <a:solidFill>
                  <a:schemeClr val="bg1"/>
                </a:solidFill>
                <a:effectLst/>
                <a:latin typeface="Times New Roman"/>
                <a:ea typeface="Calibri"/>
                <a:cs typeface="2  Titr" panose="00000700000000000000" pitchFamily="2" charset="-78"/>
              </a:rPr>
              <a:t>بنابراین سود کل</a:t>
            </a:r>
            <a:r>
              <a:rPr lang="en-US" sz="2400" b="1" dirty="0" smtClean="0">
                <a:solidFill>
                  <a:schemeClr val="bg1"/>
                </a:solidFill>
                <a:effectLst/>
                <a:latin typeface="Times New Roman"/>
                <a:ea typeface="Calibri"/>
                <a:cs typeface="2  Titr" panose="00000700000000000000" pitchFamily="2" charset="-78"/>
              </a:rPr>
              <a:t> (Z) </a:t>
            </a:r>
            <a:r>
              <a:rPr lang="fa-IR" sz="2400" b="1" dirty="0" smtClean="0">
                <a:solidFill>
                  <a:schemeClr val="bg1"/>
                </a:solidFill>
                <a:effectLst/>
                <a:latin typeface="Times New Roman"/>
                <a:ea typeface="Calibri"/>
                <a:cs typeface="2  Titr" panose="00000700000000000000" pitchFamily="2" charset="-78"/>
              </a:rPr>
              <a:t>عبارتند از</a:t>
            </a:r>
            <a:r>
              <a:rPr lang="en-US" sz="2400" b="1" dirty="0" smtClean="0">
                <a:solidFill>
                  <a:schemeClr val="bg1"/>
                </a:solidFill>
                <a:effectLst/>
                <a:latin typeface="Times New Roman"/>
                <a:ea typeface="Calibri"/>
                <a:cs typeface="2  Titr" panose="00000700000000000000" pitchFamily="2" charset="-78"/>
              </a:rPr>
              <a:t> :						</a:t>
            </a:r>
            <a:r>
              <a:rPr lang="en-US" sz="2400" b="1" dirty="0" smtClean="0">
                <a:solidFill>
                  <a:srgbClr val="FF0000"/>
                </a:solidFill>
                <a:effectLst/>
                <a:latin typeface="Times New Roman"/>
                <a:ea typeface="Calibri"/>
                <a:cs typeface="2  Titr" panose="00000700000000000000" pitchFamily="2" charset="-78"/>
              </a:rPr>
              <a:t>Max Z= 3X</a:t>
            </a:r>
            <a:r>
              <a:rPr lang="en-US" sz="2400" b="1" baseline="-25000" dirty="0" smtClean="0">
                <a:solidFill>
                  <a:srgbClr val="FF0000"/>
                </a:solidFill>
                <a:effectLst/>
                <a:latin typeface="Times New Roman"/>
                <a:ea typeface="Calibri"/>
                <a:cs typeface="2  Titr" panose="00000700000000000000" pitchFamily="2" charset="-78"/>
              </a:rPr>
              <a:t>1 </a:t>
            </a:r>
            <a:r>
              <a:rPr lang="en-US" sz="2400" b="1" dirty="0" smtClean="0">
                <a:solidFill>
                  <a:srgbClr val="FF0000"/>
                </a:solidFill>
                <a:effectLst/>
                <a:latin typeface="Times New Roman"/>
                <a:ea typeface="Calibri"/>
                <a:cs typeface="2  Titr" panose="00000700000000000000" pitchFamily="2" charset="-78"/>
              </a:rPr>
              <a:t>+ 5X</a:t>
            </a:r>
            <a:r>
              <a:rPr lang="en-US" sz="2400" b="1" baseline="-25000" dirty="0" smtClean="0">
                <a:solidFill>
                  <a:srgbClr val="FF0000"/>
                </a:solidFill>
                <a:effectLst/>
                <a:latin typeface="Times New Roman"/>
                <a:ea typeface="Calibri"/>
                <a:cs typeface="2  Titr" panose="00000700000000000000" pitchFamily="2" charset="-78"/>
              </a:rPr>
              <a:t>2</a:t>
            </a:r>
            <a:r>
              <a:rPr lang="en-US" sz="2400" b="1" dirty="0" smtClean="0">
                <a:solidFill>
                  <a:srgbClr val="FF0000"/>
                </a:solidFill>
                <a:effectLst/>
                <a:latin typeface="Times New Roman"/>
                <a:ea typeface="Calibri"/>
                <a:cs typeface="2  Titr" panose="00000700000000000000" pitchFamily="2" charset="-78"/>
              </a:rPr>
              <a:t> + 2X</a:t>
            </a:r>
            <a:r>
              <a:rPr lang="en-US" sz="2400" b="1" baseline="-25000" dirty="0" smtClean="0">
                <a:solidFill>
                  <a:srgbClr val="FF0000"/>
                </a:solidFill>
                <a:effectLst/>
                <a:latin typeface="Times New Roman"/>
                <a:ea typeface="Calibri"/>
                <a:cs typeface="2  Titr" panose="00000700000000000000" pitchFamily="2" charset="-78"/>
              </a:rPr>
              <a:t>3</a:t>
            </a:r>
            <a:endParaRPr lang="en-US" sz="2400" dirty="0">
              <a:solidFill>
                <a:srgbClr val="FF0000"/>
              </a:solidFill>
              <a:effectLst/>
              <a:latin typeface="Times New Roman"/>
              <a:ea typeface="Calibri"/>
              <a:cs typeface="2  Titr" panose="00000700000000000000" pitchFamily="2" charset="-78"/>
            </a:endParaRPr>
          </a:p>
        </p:txBody>
      </p:sp>
    </p:spTree>
    <p:extLst>
      <p:ext uri="{BB962C8B-B14F-4D97-AF65-F5344CB8AC3E}">
        <p14:creationId xmlns:p14="http://schemas.microsoft.com/office/powerpoint/2010/main" val="2362774937"/>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04665"/>
            <a:ext cx="8676456" cy="5632311"/>
          </a:xfrm>
          <a:prstGeom prst="rect">
            <a:avLst/>
          </a:prstGeom>
        </p:spPr>
        <p:txBody>
          <a:bodyPr wrap="square">
            <a:spAutoFit/>
          </a:bodyPr>
          <a:lstStyle/>
          <a:p>
            <a:pPr indent="-635" algn="just">
              <a:lnSpc>
                <a:spcPct val="150000"/>
              </a:lnSpc>
            </a:pPr>
            <a:r>
              <a:rPr lang="fa-IR" sz="2400" b="1" dirty="0" smtClean="0">
                <a:solidFill>
                  <a:srgbClr val="FF0000"/>
                </a:solidFill>
                <a:effectLst/>
                <a:latin typeface="Times New Roman"/>
                <a:ea typeface="Calibri"/>
                <a:cs typeface="2  Titr" panose="00000700000000000000" pitchFamily="2" charset="-78"/>
              </a:rPr>
              <a:t>محدودیت های مدل</a:t>
            </a:r>
            <a:endParaRPr lang="en-US" sz="2400" dirty="0" smtClean="0">
              <a:solidFill>
                <a:srgbClr val="FF0000"/>
              </a:solidFill>
              <a:effectLst/>
              <a:latin typeface="Times New Roman"/>
              <a:ea typeface="Calibri"/>
              <a:cs typeface="2  Titr" panose="00000700000000000000" pitchFamily="2" charset="-78"/>
            </a:endParaRPr>
          </a:p>
          <a:p>
            <a:pPr indent="-635" algn="just">
              <a:lnSpc>
                <a:spcPct val="150000"/>
              </a:lnSpc>
            </a:pPr>
            <a:r>
              <a:rPr lang="fa-IR" sz="2400" b="1" dirty="0" smtClean="0">
                <a:solidFill>
                  <a:schemeClr val="bg1"/>
                </a:solidFill>
                <a:effectLst/>
                <a:latin typeface="Times New Roman"/>
                <a:ea typeface="Calibri"/>
                <a:cs typeface="2  Titr" panose="00000700000000000000" pitchFamily="2" charset="-78"/>
              </a:rPr>
              <a:t>در این مساله محدودیتها شامل مقادیر محدود نیرو کارو مواد در دسترس برای تولید هستند . تولید هریک از سه محصول به نیروی کار ومواد بستگی دارد. نیروی کار لازم برای تولید هریک از واحد محصول 1 ، 5ساعت است ، بنابراین کل نیروی کار لازم برای تولید محصول 1، </a:t>
            </a:r>
            <a:r>
              <a:rPr lang="en-US" sz="2400" b="1" dirty="0" smtClean="0">
                <a:solidFill>
                  <a:schemeClr val="bg1"/>
                </a:solidFill>
                <a:effectLst/>
                <a:latin typeface="Times New Roman"/>
                <a:ea typeface="Calibri"/>
                <a:cs typeface="2  Titr" panose="00000700000000000000" pitchFamily="2" charset="-78"/>
              </a:rPr>
              <a:t> 5X</a:t>
            </a:r>
            <a:r>
              <a:rPr lang="en-US" sz="2400" b="1" baseline="-25000" dirty="0" smtClean="0">
                <a:solidFill>
                  <a:schemeClr val="bg1"/>
                </a:solidFill>
                <a:effectLst/>
                <a:latin typeface="Times New Roman"/>
                <a:ea typeface="Calibri"/>
                <a:cs typeface="2  Titr" panose="00000700000000000000" pitchFamily="2" charset="-78"/>
              </a:rPr>
              <a:t>1</a:t>
            </a:r>
            <a:r>
              <a:rPr lang="en-US" sz="2400" b="1" dirty="0" smtClean="0">
                <a:solidFill>
                  <a:schemeClr val="bg1"/>
                </a:solidFill>
                <a:effectLst/>
                <a:latin typeface="Times New Roman"/>
                <a:ea typeface="Calibri"/>
                <a:cs typeface="2  Titr" panose="00000700000000000000" pitchFamily="2" charset="-78"/>
              </a:rPr>
              <a:t> </a:t>
            </a:r>
            <a:r>
              <a:rPr lang="fa-IR" sz="2400" b="1" dirty="0" smtClean="0">
                <a:solidFill>
                  <a:schemeClr val="bg1"/>
                </a:solidFill>
                <a:effectLst/>
                <a:latin typeface="Times New Roman"/>
                <a:ea typeface="Calibri"/>
                <a:cs typeface="2  Titr" panose="00000700000000000000" pitchFamily="2" charset="-78"/>
              </a:rPr>
              <a:t>است . همینطور محصول 2، مساوی با  </a:t>
            </a:r>
            <a:r>
              <a:rPr lang="en-US" sz="2400" b="1" dirty="0" smtClean="0">
                <a:solidFill>
                  <a:schemeClr val="bg1"/>
                </a:solidFill>
                <a:effectLst/>
                <a:latin typeface="Times New Roman"/>
                <a:ea typeface="Calibri"/>
                <a:cs typeface="2  Titr" panose="00000700000000000000" pitchFamily="2" charset="-78"/>
              </a:rPr>
              <a:t>2X</a:t>
            </a:r>
            <a:r>
              <a:rPr lang="en-US" sz="2400" b="1" baseline="-25000" dirty="0" smtClean="0">
                <a:solidFill>
                  <a:schemeClr val="bg1"/>
                </a:solidFill>
                <a:effectLst/>
                <a:latin typeface="Times New Roman"/>
                <a:ea typeface="Calibri"/>
                <a:cs typeface="2  Titr" panose="00000700000000000000" pitchFamily="2" charset="-78"/>
              </a:rPr>
              <a:t>2</a:t>
            </a:r>
            <a:r>
              <a:rPr lang="en-US" sz="2400" b="1" dirty="0" smtClean="0">
                <a:solidFill>
                  <a:schemeClr val="bg1"/>
                </a:solidFill>
                <a:effectLst/>
                <a:latin typeface="Times New Roman"/>
                <a:ea typeface="Calibri"/>
                <a:cs typeface="2  Titr" panose="00000700000000000000" pitchFamily="2" charset="-78"/>
              </a:rPr>
              <a:t> </a:t>
            </a:r>
            <a:r>
              <a:rPr lang="fa-IR" sz="2400" b="1" dirty="0" smtClean="0">
                <a:solidFill>
                  <a:schemeClr val="bg1"/>
                </a:solidFill>
                <a:effectLst/>
                <a:latin typeface="Times New Roman"/>
                <a:ea typeface="Calibri"/>
                <a:cs typeface="2  Titr" panose="00000700000000000000" pitchFamily="2" charset="-78"/>
              </a:rPr>
              <a:t>ساعت  و محصول 3 ، مساوی با  </a:t>
            </a:r>
            <a:r>
              <a:rPr lang="en-US" sz="2400" b="1" dirty="0" smtClean="0">
                <a:solidFill>
                  <a:schemeClr val="bg1"/>
                </a:solidFill>
                <a:effectLst/>
                <a:latin typeface="Times New Roman"/>
                <a:ea typeface="Calibri"/>
                <a:cs typeface="2  Titr" panose="00000700000000000000" pitchFamily="2" charset="-78"/>
              </a:rPr>
              <a:t>4X</a:t>
            </a:r>
            <a:r>
              <a:rPr lang="en-US" sz="2400" b="1" baseline="-25000" dirty="0" smtClean="0">
                <a:solidFill>
                  <a:schemeClr val="bg1"/>
                </a:solidFill>
                <a:effectLst/>
                <a:latin typeface="Times New Roman"/>
                <a:ea typeface="Calibri"/>
                <a:cs typeface="2  Titr" panose="00000700000000000000" pitchFamily="2" charset="-78"/>
              </a:rPr>
              <a:t>3</a:t>
            </a:r>
            <a:r>
              <a:rPr lang="en-US" sz="2400" b="1" dirty="0" smtClean="0">
                <a:solidFill>
                  <a:schemeClr val="bg1"/>
                </a:solidFill>
                <a:effectLst/>
                <a:latin typeface="Times New Roman"/>
                <a:ea typeface="Calibri"/>
                <a:cs typeface="2  Titr" panose="00000700000000000000" pitchFamily="2" charset="-78"/>
              </a:rPr>
              <a:t>  </a:t>
            </a:r>
            <a:r>
              <a:rPr lang="fa-IR" sz="2400" b="1" dirty="0" smtClean="0">
                <a:solidFill>
                  <a:schemeClr val="bg1"/>
                </a:solidFill>
                <a:effectLst/>
                <a:latin typeface="Times New Roman"/>
                <a:ea typeface="Calibri"/>
                <a:cs typeface="2  Titr" panose="00000700000000000000" pitchFamily="2" charset="-78"/>
              </a:rPr>
              <a:t>ساعت نیروی کار نیاز دارد . کل موجودی نیروی کار نیز 240 ساعت است. بنابراین محدودیت نیروی کار عبارت است از</a:t>
            </a:r>
            <a:r>
              <a:rPr lang="en-US" sz="2400" b="1" dirty="0" smtClean="0">
                <a:solidFill>
                  <a:schemeClr val="bg1"/>
                </a:solidFill>
                <a:effectLst/>
                <a:latin typeface="Times New Roman"/>
                <a:ea typeface="Calibri"/>
                <a:cs typeface="2  Titr" panose="00000700000000000000" pitchFamily="2" charset="-78"/>
              </a:rPr>
              <a:t>: </a:t>
            </a:r>
            <a:endParaRPr lang="en-US" sz="2400" dirty="0" smtClean="0">
              <a:solidFill>
                <a:schemeClr val="bg1"/>
              </a:solidFill>
              <a:effectLst/>
              <a:latin typeface="Times New Roman"/>
              <a:ea typeface="Calibri"/>
              <a:cs typeface="2  Titr" panose="00000700000000000000" pitchFamily="2" charset="-78"/>
            </a:endParaRPr>
          </a:p>
          <a:p>
            <a:pPr indent="-635">
              <a:lnSpc>
                <a:spcPct val="150000"/>
              </a:lnSpc>
            </a:pPr>
            <a:r>
              <a:rPr lang="fa-IR" sz="2400" b="1" dirty="0">
                <a:solidFill>
                  <a:srgbClr val="002060"/>
                </a:solidFill>
                <a:latin typeface="Times New Roman"/>
                <a:ea typeface="Calibri"/>
                <a:cs typeface="2  Titr" panose="00000700000000000000" pitchFamily="2" charset="-78"/>
              </a:rPr>
              <a:t>( محدویت مربوط به نیروی کار_ ساعت</a:t>
            </a:r>
            <a:r>
              <a:rPr lang="fa-IR" sz="2400" b="1" dirty="0" smtClean="0">
                <a:solidFill>
                  <a:srgbClr val="002060"/>
                </a:solidFill>
                <a:latin typeface="Times New Roman"/>
                <a:ea typeface="Calibri"/>
                <a:cs typeface="2  Titr" panose="00000700000000000000" pitchFamily="2" charset="-78"/>
              </a:rPr>
              <a:t>)                     </a:t>
            </a:r>
            <a:r>
              <a:rPr lang="en-US" sz="2400" b="1" dirty="0" smtClean="0">
                <a:solidFill>
                  <a:srgbClr val="002060"/>
                </a:solidFill>
                <a:latin typeface="Times New Roman"/>
                <a:ea typeface="Calibri"/>
                <a:cs typeface="2  Titr" panose="00000700000000000000" pitchFamily="2" charset="-78"/>
              </a:rPr>
              <a:t> </a:t>
            </a:r>
            <a:r>
              <a:rPr lang="en-US" sz="2400" b="1" dirty="0">
                <a:solidFill>
                  <a:srgbClr val="0070C0"/>
                </a:solidFill>
                <a:latin typeface="Times New Roman"/>
                <a:ea typeface="Calibri"/>
                <a:cs typeface="2  Titr" panose="00000700000000000000" pitchFamily="2" charset="-78"/>
              </a:rPr>
              <a:t>5X</a:t>
            </a:r>
            <a:r>
              <a:rPr lang="en-US" sz="2400" b="1" baseline="-25000" dirty="0">
                <a:solidFill>
                  <a:srgbClr val="0070C0"/>
                </a:solidFill>
                <a:latin typeface="Times New Roman"/>
                <a:ea typeface="Calibri"/>
                <a:cs typeface="2  Titr" panose="00000700000000000000" pitchFamily="2" charset="-78"/>
              </a:rPr>
              <a:t>1</a:t>
            </a:r>
            <a:r>
              <a:rPr lang="en-US" sz="2400" b="1" dirty="0">
                <a:solidFill>
                  <a:srgbClr val="0070C0"/>
                </a:solidFill>
                <a:latin typeface="Times New Roman"/>
                <a:ea typeface="Calibri"/>
                <a:cs typeface="2  Titr" panose="00000700000000000000" pitchFamily="2" charset="-78"/>
              </a:rPr>
              <a:t> + 2X</a:t>
            </a:r>
            <a:r>
              <a:rPr lang="en-US" sz="2400" b="1" baseline="-25000" dirty="0">
                <a:solidFill>
                  <a:srgbClr val="0070C0"/>
                </a:solidFill>
                <a:latin typeface="Times New Roman"/>
                <a:ea typeface="Calibri"/>
                <a:cs typeface="2  Titr" panose="00000700000000000000" pitchFamily="2" charset="-78"/>
              </a:rPr>
              <a:t>2 </a:t>
            </a:r>
            <a:r>
              <a:rPr lang="en-US" sz="2400" b="1" dirty="0">
                <a:solidFill>
                  <a:srgbClr val="0070C0"/>
                </a:solidFill>
                <a:latin typeface="Times New Roman"/>
                <a:ea typeface="Calibri"/>
                <a:cs typeface="2  Titr" panose="00000700000000000000" pitchFamily="2" charset="-78"/>
              </a:rPr>
              <a:t>+ 4X</a:t>
            </a:r>
            <a:r>
              <a:rPr lang="en-US" sz="2400" b="1" baseline="-25000" dirty="0">
                <a:solidFill>
                  <a:srgbClr val="0070C0"/>
                </a:solidFill>
                <a:latin typeface="Times New Roman"/>
                <a:ea typeface="Calibri"/>
                <a:cs typeface="2  Titr" panose="00000700000000000000" pitchFamily="2" charset="-78"/>
              </a:rPr>
              <a:t>3</a:t>
            </a:r>
            <a:r>
              <a:rPr lang="en-US" sz="2400" b="1" dirty="0">
                <a:solidFill>
                  <a:srgbClr val="0070C0"/>
                </a:solidFill>
                <a:latin typeface="Times New Roman"/>
                <a:ea typeface="Calibri"/>
                <a:cs typeface="2  Titr" panose="00000700000000000000" pitchFamily="2" charset="-78"/>
              </a:rPr>
              <a:t> ≤ 240</a:t>
            </a:r>
            <a:endParaRPr lang="en-US" sz="2400" dirty="0">
              <a:solidFill>
                <a:srgbClr val="0070C0"/>
              </a:solidFill>
              <a:latin typeface="Times New Roman"/>
              <a:ea typeface="Calibri"/>
              <a:cs typeface="2  Titr" panose="00000700000000000000" pitchFamily="2" charset="-78"/>
            </a:endParaRPr>
          </a:p>
          <a:p>
            <a:pPr indent="-635">
              <a:lnSpc>
                <a:spcPct val="150000"/>
              </a:lnSpc>
            </a:pPr>
            <a:endParaRPr lang="en-US" sz="2400" dirty="0">
              <a:solidFill>
                <a:schemeClr val="bg1"/>
              </a:solidFill>
              <a:latin typeface="Times New Roman"/>
              <a:ea typeface="Calibri"/>
              <a:cs typeface="2  Titr" panose="00000700000000000000" pitchFamily="2" charset="-78"/>
            </a:endParaRPr>
          </a:p>
        </p:txBody>
      </p:sp>
    </p:spTree>
    <p:extLst>
      <p:ext uri="{BB962C8B-B14F-4D97-AF65-F5344CB8AC3E}">
        <p14:creationId xmlns:p14="http://schemas.microsoft.com/office/powerpoint/2010/main" val="246876271"/>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76673"/>
            <a:ext cx="8676456" cy="3785652"/>
          </a:xfrm>
          <a:prstGeom prst="rect">
            <a:avLst/>
          </a:prstGeom>
        </p:spPr>
        <p:txBody>
          <a:bodyPr wrap="square">
            <a:spAutoFit/>
          </a:bodyPr>
          <a:lstStyle/>
          <a:p>
            <a:pPr indent="-635" algn="just">
              <a:lnSpc>
                <a:spcPct val="200000"/>
              </a:lnSpc>
            </a:pPr>
            <a:r>
              <a:rPr lang="fa-IR" sz="2400" b="1" dirty="0" smtClean="0">
                <a:solidFill>
                  <a:schemeClr val="bg1"/>
                </a:solidFill>
                <a:effectLst/>
                <a:latin typeface="Times New Roman"/>
                <a:ea typeface="Calibri"/>
                <a:cs typeface="2  Titr" panose="00000700000000000000" pitchFamily="2" charset="-78"/>
              </a:rPr>
              <a:t>محدودیت مواد نیز هم به همین طریق فرموله می شود .برای تولید هریک واحد محصول ، 4کیلوگرم مواد،  برای هر واحد محصول2، 6کیلوگرم و برای هر واحد محصول 3، 3کیلوگرم مواد نیاز است. پس می توان محدودیت مواد را بدین گونه نوشت</a:t>
            </a:r>
            <a:r>
              <a:rPr lang="en-US" sz="2400" b="1" dirty="0" smtClean="0">
                <a:solidFill>
                  <a:schemeClr val="bg1"/>
                </a:solidFill>
                <a:effectLst/>
                <a:latin typeface="Times New Roman"/>
                <a:ea typeface="Calibri"/>
                <a:cs typeface="2  Titr" panose="00000700000000000000" pitchFamily="2" charset="-78"/>
              </a:rPr>
              <a:t>: </a:t>
            </a:r>
            <a:endParaRPr lang="en-US" sz="2400" dirty="0" smtClean="0">
              <a:solidFill>
                <a:schemeClr val="bg1"/>
              </a:solidFill>
              <a:effectLst/>
              <a:latin typeface="Times New Roman"/>
              <a:ea typeface="Calibri"/>
              <a:cs typeface="2  Titr" panose="00000700000000000000" pitchFamily="2" charset="-78"/>
            </a:endParaRPr>
          </a:p>
          <a:p>
            <a:pPr>
              <a:lnSpc>
                <a:spcPct val="200000"/>
              </a:lnSpc>
            </a:pPr>
            <a:r>
              <a:rPr lang="fa-IR" sz="2400" b="1" dirty="0" smtClean="0">
                <a:solidFill>
                  <a:srgbClr val="0070C0"/>
                </a:solidFill>
                <a:effectLst/>
                <a:latin typeface="Calibri"/>
                <a:ea typeface="Calibri"/>
                <a:cs typeface="2  Titr" panose="00000700000000000000" pitchFamily="2" charset="-78"/>
              </a:rPr>
              <a:t>(محدودیت مربوط به مواد اولیه  </a:t>
            </a:r>
            <a:r>
              <a:rPr lang="fa-IR" sz="2400" b="1" dirty="0">
                <a:solidFill>
                  <a:srgbClr val="0070C0"/>
                </a:solidFill>
                <a:latin typeface="Calibri"/>
                <a:ea typeface="Calibri"/>
                <a:cs typeface="2  Titr" panose="00000700000000000000" pitchFamily="2" charset="-78"/>
              </a:rPr>
              <a:t>–</a:t>
            </a:r>
            <a:r>
              <a:rPr lang="fa-IR" sz="2400" b="1" dirty="0" smtClean="0">
                <a:solidFill>
                  <a:srgbClr val="0070C0"/>
                </a:solidFill>
                <a:effectLst/>
                <a:latin typeface="Calibri"/>
                <a:ea typeface="Calibri"/>
                <a:cs typeface="2  Titr" panose="00000700000000000000" pitchFamily="2" charset="-78"/>
              </a:rPr>
              <a:t> کیلوگرم)</a:t>
            </a:r>
            <a:r>
              <a:rPr lang="en-US" sz="2400" b="1" dirty="0">
                <a:solidFill>
                  <a:srgbClr val="0070C0"/>
                </a:solidFill>
                <a:latin typeface="Calibri"/>
                <a:ea typeface="Calibri"/>
                <a:cs typeface="2  Titr" panose="00000700000000000000" pitchFamily="2" charset="-78"/>
              </a:rPr>
              <a:t> </a:t>
            </a:r>
            <a:r>
              <a:rPr lang="en-US" sz="2400" b="1" dirty="0">
                <a:solidFill>
                  <a:srgbClr val="00B0F0"/>
                </a:solidFill>
                <a:latin typeface="Calibri"/>
                <a:ea typeface="Calibri"/>
                <a:cs typeface="2  Titr" panose="00000700000000000000" pitchFamily="2" charset="-78"/>
              </a:rPr>
              <a:t>4X</a:t>
            </a:r>
            <a:r>
              <a:rPr lang="en-US" sz="2400" b="1" baseline="-25000" dirty="0">
                <a:solidFill>
                  <a:srgbClr val="00B0F0"/>
                </a:solidFill>
                <a:latin typeface="Calibri"/>
                <a:ea typeface="Calibri"/>
                <a:cs typeface="2  Titr" panose="00000700000000000000" pitchFamily="2" charset="-78"/>
              </a:rPr>
              <a:t>1 </a:t>
            </a:r>
            <a:r>
              <a:rPr lang="en-US" sz="2400" b="1" dirty="0">
                <a:solidFill>
                  <a:srgbClr val="00B0F0"/>
                </a:solidFill>
                <a:latin typeface="Calibri"/>
                <a:ea typeface="Calibri"/>
                <a:cs typeface="2  Titr" panose="00000700000000000000" pitchFamily="2" charset="-78"/>
              </a:rPr>
              <a:t>+ 6X</a:t>
            </a:r>
            <a:r>
              <a:rPr lang="en-US" sz="2400" b="1" baseline="-25000" dirty="0">
                <a:solidFill>
                  <a:srgbClr val="00B0F0"/>
                </a:solidFill>
                <a:latin typeface="Calibri"/>
                <a:ea typeface="Calibri"/>
                <a:cs typeface="2  Titr" panose="00000700000000000000" pitchFamily="2" charset="-78"/>
              </a:rPr>
              <a:t>2</a:t>
            </a:r>
            <a:r>
              <a:rPr lang="en-US" sz="2400" b="1" dirty="0">
                <a:solidFill>
                  <a:srgbClr val="00B0F0"/>
                </a:solidFill>
                <a:latin typeface="Calibri"/>
                <a:ea typeface="Calibri"/>
                <a:cs typeface="2  Titr" panose="00000700000000000000" pitchFamily="2" charset="-78"/>
              </a:rPr>
              <a:t> + 3X</a:t>
            </a:r>
            <a:r>
              <a:rPr lang="en-US" sz="2400" b="1" baseline="-25000" dirty="0">
                <a:solidFill>
                  <a:srgbClr val="00B0F0"/>
                </a:solidFill>
                <a:latin typeface="Calibri"/>
                <a:ea typeface="Calibri"/>
                <a:cs typeface="2  Titr" panose="00000700000000000000" pitchFamily="2" charset="-78"/>
              </a:rPr>
              <a:t>3</a:t>
            </a:r>
            <a:r>
              <a:rPr lang="en-US" sz="2400" b="1" dirty="0">
                <a:solidFill>
                  <a:srgbClr val="00B0F0"/>
                </a:solidFill>
                <a:latin typeface="Calibri"/>
                <a:ea typeface="Calibri"/>
                <a:cs typeface="2  Titr" panose="00000700000000000000" pitchFamily="2" charset="-78"/>
              </a:rPr>
              <a:t>  ≤ </a:t>
            </a:r>
            <a:r>
              <a:rPr lang="en-US" sz="2400" b="1" dirty="0" smtClean="0">
                <a:solidFill>
                  <a:srgbClr val="00B0F0"/>
                </a:solidFill>
                <a:latin typeface="Calibri"/>
                <a:ea typeface="Calibri"/>
                <a:cs typeface="2  Titr" panose="00000700000000000000" pitchFamily="2" charset="-78"/>
              </a:rPr>
              <a:t>400</a:t>
            </a:r>
            <a:r>
              <a:rPr lang="en-US" sz="2400" b="1" dirty="0" smtClean="0">
                <a:solidFill>
                  <a:srgbClr val="0070C0"/>
                </a:solidFill>
                <a:latin typeface="Calibri"/>
                <a:ea typeface="Calibri"/>
                <a:cs typeface="2  Titr" panose="00000700000000000000" pitchFamily="2" charset="-78"/>
              </a:rPr>
              <a:t>             </a:t>
            </a:r>
            <a:r>
              <a:rPr lang="fa-IR" sz="2400" b="1" dirty="0" smtClean="0">
                <a:solidFill>
                  <a:srgbClr val="0070C0"/>
                </a:solidFill>
                <a:latin typeface="Calibri"/>
                <a:ea typeface="Calibri"/>
                <a:cs typeface="2  Titr" panose="00000700000000000000" pitchFamily="2" charset="-78"/>
              </a:rPr>
              <a:t> </a:t>
            </a:r>
            <a:endParaRPr lang="fa-IR" sz="2400" dirty="0">
              <a:solidFill>
                <a:srgbClr val="0070C0"/>
              </a:solidFill>
              <a:cs typeface="2  Titr" panose="00000700000000000000" pitchFamily="2" charset="-78"/>
            </a:endParaRPr>
          </a:p>
        </p:txBody>
      </p:sp>
    </p:spTree>
    <p:extLst>
      <p:ext uri="{BB962C8B-B14F-4D97-AF65-F5344CB8AC3E}">
        <p14:creationId xmlns:p14="http://schemas.microsoft.com/office/powerpoint/2010/main" val="3649047253"/>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5"/>
            <a:ext cx="8604448" cy="3785652"/>
          </a:xfrm>
          <a:prstGeom prst="rect">
            <a:avLst/>
          </a:prstGeom>
        </p:spPr>
        <p:txBody>
          <a:bodyPr wrap="square">
            <a:spAutoFit/>
          </a:bodyPr>
          <a:lstStyle/>
          <a:p>
            <a:pPr indent="182880" algn="l">
              <a:lnSpc>
                <a:spcPct val="200000"/>
              </a:lnSpc>
            </a:pPr>
            <a:r>
              <a:rPr lang="fa-IR" sz="2400" b="1" dirty="0" smtClean="0">
                <a:solidFill>
                  <a:schemeClr val="bg1"/>
                </a:solidFill>
                <a:effectLst/>
                <a:latin typeface="Times New Roman"/>
                <a:ea typeface="Calibri"/>
                <a:cs typeface="2  Titr" panose="00000700000000000000" pitchFamily="2" charset="-78"/>
              </a:rPr>
              <a:t>علاوه بر محدودیتهای فوق ، دسته ای دیگر از محدودیتها را باید اضافه کرد که بیان کننده « نامنفی بودن» متغیرهای تصمیم می باشند. چرا که تولید منفی از یک محصول غیر منطقی ونامفهوم است. این محدودیتها از نظر ریاضی چنین بیان میشوند: </a:t>
            </a:r>
            <a:r>
              <a:rPr lang="en-US" sz="2400" b="1" dirty="0" smtClean="0">
                <a:solidFill>
                  <a:schemeClr val="bg1"/>
                </a:solidFill>
                <a:effectLst/>
                <a:latin typeface="Times New Roman"/>
                <a:ea typeface="Calibri"/>
                <a:cs typeface="2  Titr" panose="00000700000000000000" pitchFamily="2" charset="-78"/>
              </a:rPr>
              <a:t>									     </a:t>
            </a:r>
            <a:r>
              <a:rPr lang="en-US" sz="2400" b="1" dirty="0" smtClean="0">
                <a:solidFill>
                  <a:srgbClr val="0070C0"/>
                </a:solidFill>
                <a:effectLst/>
                <a:latin typeface="Times New Roman"/>
                <a:ea typeface="Calibri"/>
                <a:cs typeface="2  Titr" panose="00000700000000000000" pitchFamily="2" charset="-78"/>
              </a:rPr>
              <a:t>X</a:t>
            </a:r>
            <a:r>
              <a:rPr lang="en-US" sz="2400" b="1" baseline="-25000" dirty="0" smtClean="0">
                <a:solidFill>
                  <a:srgbClr val="0070C0"/>
                </a:solidFill>
                <a:effectLst/>
                <a:latin typeface="Times New Roman"/>
                <a:ea typeface="Calibri"/>
                <a:cs typeface="2  Titr" panose="00000700000000000000" pitchFamily="2" charset="-78"/>
              </a:rPr>
              <a:t>1  </a:t>
            </a:r>
            <a:r>
              <a:rPr lang="en-US" sz="2400" b="1" dirty="0" smtClean="0">
                <a:solidFill>
                  <a:srgbClr val="0070C0"/>
                </a:solidFill>
                <a:effectLst/>
                <a:latin typeface="Times New Roman"/>
                <a:ea typeface="Calibri"/>
                <a:cs typeface="2  Titr" panose="00000700000000000000" pitchFamily="2" charset="-78"/>
              </a:rPr>
              <a:t>≥ 0    , X</a:t>
            </a:r>
            <a:r>
              <a:rPr lang="en-US" sz="2400" b="1" baseline="-25000" dirty="0" smtClean="0">
                <a:solidFill>
                  <a:srgbClr val="0070C0"/>
                </a:solidFill>
                <a:effectLst/>
                <a:latin typeface="Times New Roman"/>
                <a:ea typeface="Calibri"/>
                <a:cs typeface="2  Titr" panose="00000700000000000000" pitchFamily="2" charset="-78"/>
              </a:rPr>
              <a:t>2</a:t>
            </a:r>
            <a:r>
              <a:rPr lang="en-US" sz="2400" b="1" dirty="0" smtClean="0">
                <a:solidFill>
                  <a:srgbClr val="0070C0"/>
                </a:solidFill>
                <a:effectLst/>
                <a:latin typeface="Times New Roman"/>
                <a:ea typeface="Calibri"/>
                <a:cs typeface="2  Titr" panose="00000700000000000000" pitchFamily="2" charset="-78"/>
              </a:rPr>
              <a:t> ≥ 0     , X</a:t>
            </a:r>
            <a:r>
              <a:rPr lang="en-US" sz="2400" b="1" baseline="-25000" dirty="0" smtClean="0">
                <a:solidFill>
                  <a:srgbClr val="0070C0"/>
                </a:solidFill>
                <a:effectLst/>
                <a:latin typeface="Times New Roman"/>
                <a:ea typeface="Calibri"/>
                <a:cs typeface="2  Titr" panose="00000700000000000000" pitchFamily="2" charset="-78"/>
              </a:rPr>
              <a:t>3</a:t>
            </a:r>
            <a:r>
              <a:rPr lang="en-US" sz="2400" b="1" dirty="0" smtClean="0">
                <a:solidFill>
                  <a:srgbClr val="0070C0"/>
                </a:solidFill>
                <a:effectLst/>
                <a:latin typeface="Times New Roman"/>
                <a:ea typeface="Calibri"/>
                <a:cs typeface="2  Titr" panose="00000700000000000000" pitchFamily="2" charset="-78"/>
              </a:rPr>
              <a:t> ≥ 0</a:t>
            </a:r>
            <a:endParaRPr lang="en-US" sz="2400" dirty="0">
              <a:solidFill>
                <a:srgbClr val="0070C0"/>
              </a:solidFill>
              <a:effectLst/>
              <a:latin typeface="Times New Roman"/>
              <a:ea typeface="Calibri"/>
              <a:cs typeface="2  Titr" panose="00000700000000000000" pitchFamily="2" charset="-78"/>
            </a:endParaRPr>
          </a:p>
        </p:txBody>
      </p:sp>
    </p:spTree>
    <p:extLst>
      <p:ext uri="{BB962C8B-B14F-4D97-AF65-F5344CB8AC3E}">
        <p14:creationId xmlns:p14="http://schemas.microsoft.com/office/powerpoint/2010/main" val="2997332047"/>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20485"/>
            <a:ext cx="8532440" cy="5586145"/>
          </a:xfrm>
          <a:prstGeom prst="rect">
            <a:avLst/>
          </a:prstGeom>
        </p:spPr>
        <p:txBody>
          <a:bodyPr wrap="square">
            <a:spAutoFit/>
          </a:bodyPr>
          <a:lstStyle/>
          <a:p>
            <a:pPr indent="-635" algn="just">
              <a:lnSpc>
                <a:spcPct val="150000"/>
              </a:lnSpc>
            </a:pPr>
            <a:r>
              <a:rPr lang="fa-IR" sz="2400" b="1" dirty="0" smtClean="0">
                <a:solidFill>
                  <a:schemeClr val="bg1"/>
                </a:solidFill>
                <a:effectLst/>
                <a:latin typeface="Times New Roman"/>
                <a:ea typeface="Calibri"/>
                <a:cs typeface="2  Titr" panose="00000700000000000000" pitchFamily="2" charset="-78"/>
              </a:rPr>
              <a:t>دراکثر مسائل برنامه ریزی خطی شرط نا منفی بودن متغیرها وجود دارد اما چنانچه مساله ای مستلزم استفاده از متغیرهای منفی باشد می توان روش حل مسائل برنامه ریزی خطی را بازهم بکار برد</a:t>
            </a:r>
            <a:r>
              <a:rPr lang="en-US" sz="2400" b="1" dirty="0" smtClean="0">
                <a:solidFill>
                  <a:schemeClr val="bg1"/>
                </a:solidFill>
                <a:effectLst/>
                <a:latin typeface="Times New Roman"/>
                <a:ea typeface="Calibri"/>
                <a:cs typeface="2  Titr" panose="00000700000000000000" pitchFamily="2" charset="-78"/>
              </a:rPr>
              <a:t>.</a:t>
            </a:r>
            <a:endParaRPr lang="en-US" sz="2400" dirty="0" smtClean="0">
              <a:solidFill>
                <a:schemeClr val="bg1"/>
              </a:solidFill>
              <a:effectLst/>
              <a:latin typeface="Times New Roman"/>
              <a:ea typeface="Calibri"/>
              <a:cs typeface="2  Titr" panose="00000700000000000000" pitchFamily="2" charset="-78"/>
            </a:endParaRPr>
          </a:p>
          <a:p>
            <a:pPr indent="-635" algn="just">
              <a:lnSpc>
                <a:spcPct val="150000"/>
              </a:lnSpc>
            </a:pPr>
            <a:r>
              <a:rPr lang="fa-IR" sz="2400" b="1" dirty="0" smtClean="0">
                <a:solidFill>
                  <a:schemeClr val="bg1"/>
                </a:solidFill>
                <a:effectLst/>
                <a:latin typeface="Times New Roman"/>
                <a:ea typeface="Calibri"/>
                <a:cs typeface="2  Titr" panose="00000700000000000000" pitchFamily="2" charset="-78"/>
              </a:rPr>
              <a:t>در فرموله کردن محدودیتهای مدل، این سوال ممکن است مطرح شود که چرا از نامساوی (</a:t>
            </a:r>
            <a:r>
              <a:rPr lang="fa-IR" sz="2400" b="1" dirty="0">
                <a:solidFill>
                  <a:schemeClr val="bg1"/>
                </a:solidFill>
                <a:latin typeface="Times New Roman"/>
                <a:ea typeface="Calibri"/>
                <a:cs typeface="2  Titr" panose="00000700000000000000" pitchFamily="2" charset="-78"/>
              </a:rPr>
              <a:t>≥</a:t>
            </a:r>
            <a:r>
              <a:rPr lang="fa-IR" sz="2400" b="1" dirty="0" smtClean="0">
                <a:solidFill>
                  <a:schemeClr val="bg1"/>
                </a:solidFill>
                <a:effectLst/>
                <a:latin typeface="Times New Roman"/>
                <a:ea typeface="Calibri"/>
                <a:cs typeface="2  Titr" panose="00000700000000000000" pitchFamily="2" charset="-78"/>
              </a:rPr>
              <a:t>) استفاده شده است در حالیکه شرط کوچکتر یا مساوی (</a:t>
            </a:r>
            <a:r>
              <a:rPr lang="fa-IR" sz="2400" b="1" dirty="0">
                <a:solidFill>
                  <a:schemeClr val="bg1"/>
                </a:solidFill>
                <a:latin typeface="Times New Roman"/>
                <a:ea typeface="Calibri"/>
                <a:cs typeface="2  Titr" panose="00000700000000000000" pitchFamily="2" charset="-78"/>
              </a:rPr>
              <a:t>≥</a:t>
            </a:r>
            <a:r>
              <a:rPr lang="fa-IR" sz="2400" b="1" dirty="0" smtClean="0">
                <a:solidFill>
                  <a:schemeClr val="bg1"/>
                </a:solidFill>
                <a:effectLst/>
                <a:latin typeface="Times New Roman"/>
                <a:ea typeface="Calibri"/>
                <a:cs typeface="2  Titr" panose="00000700000000000000" pitchFamily="2" charset="-78"/>
              </a:rPr>
              <a:t>) اجازه می دهد که اگر بهینگی (جواب نهایی) ایجاب نماید، مقداری از منابع بدون استفاده باقی بماند . در بعضی از موارد راه حلی که مقداری از منبعی را بدون استفاده باقی می گذارد، نتیجه ای بهتر یا سودی بیشتر ، در مقایسه با جوابی  که تمام منابع را استفاده می کند نتیجه می دهد .نا مساوی (</a:t>
            </a:r>
            <a:r>
              <a:rPr lang="fa-IR" sz="2400" b="1" dirty="0">
                <a:solidFill>
                  <a:schemeClr val="bg1"/>
                </a:solidFill>
                <a:latin typeface="Times New Roman"/>
                <a:ea typeface="Calibri"/>
                <a:cs typeface="2  Titr" panose="00000700000000000000" pitchFamily="2" charset="-78"/>
              </a:rPr>
              <a:t>≥</a:t>
            </a:r>
            <a:r>
              <a:rPr lang="fa-IR" sz="2400" b="1" dirty="0" smtClean="0">
                <a:solidFill>
                  <a:schemeClr val="bg1"/>
                </a:solidFill>
                <a:effectLst/>
                <a:latin typeface="Times New Roman"/>
                <a:ea typeface="Calibri"/>
                <a:cs typeface="2  Titr" panose="00000700000000000000" pitchFamily="2" charset="-78"/>
              </a:rPr>
              <a:t>) به سادگی شرایط انعطاف پذیری برای این گونه موارد پدید می آورد</a:t>
            </a:r>
            <a:r>
              <a:rPr lang="en-US" sz="2400" b="1" dirty="0" smtClean="0">
                <a:solidFill>
                  <a:schemeClr val="bg1"/>
                </a:solidFill>
                <a:effectLst/>
                <a:latin typeface="Times New Roman"/>
                <a:ea typeface="Calibri"/>
                <a:cs typeface="2  Titr" panose="00000700000000000000" pitchFamily="2" charset="-78"/>
              </a:rPr>
              <a:t>.</a:t>
            </a:r>
            <a:endParaRPr lang="en-US" sz="2400" dirty="0">
              <a:solidFill>
                <a:schemeClr val="bg1"/>
              </a:solidFill>
              <a:effectLst/>
              <a:latin typeface="Times New Roman"/>
              <a:ea typeface="Calibri"/>
              <a:cs typeface="2  Titr" panose="00000700000000000000" pitchFamily="2" charset="-78"/>
            </a:endParaRPr>
          </a:p>
        </p:txBody>
      </p:sp>
    </p:spTree>
    <p:extLst>
      <p:ext uri="{BB962C8B-B14F-4D97-AF65-F5344CB8AC3E}">
        <p14:creationId xmlns:p14="http://schemas.microsoft.com/office/powerpoint/2010/main" val="1591026853"/>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04664"/>
            <a:ext cx="8604448" cy="3416320"/>
          </a:xfrm>
          <a:prstGeom prst="rect">
            <a:avLst/>
          </a:prstGeom>
        </p:spPr>
        <p:txBody>
          <a:bodyPr wrap="square">
            <a:spAutoFit/>
          </a:bodyPr>
          <a:lstStyle/>
          <a:p>
            <a:pPr indent="-635" algn="just">
              <a:lnSpc>
                <a:spcPct val="150000"/>
              </a:lnSpc>
            </a:pPr>
            <a:r>
              <a:rPr lang="fa-IR" sz="2400" b="1" dirty="0" smtClean="0">
                <a:solidFill>
                  <a:schemeClr val="bg1"/>
                </a:solidFill>
                <a:effectLst/>
                <a:latin typeface="Times New Roman"/>
                <a:ea typeface="Calibri"/>
                <a:cs typeface="2  Titr" panose="00000700000000000000" pitchFamily="2" charset="-78"/>
              </a:rPr>
              <a:t>مدل خلاصه شده مساله ترکیب تولید: </a:t>
            </a:r>
            <a:endParaRPr lang="en-US" sz="2400" dirty="0" smtClean="0">
              <a:solidFill>
                <a:schemeClr val="bg1"/>
              </a:solidFill>
              <a:effectLst/>
              <a:latin typeface="Times New Roman"/>
              <a:ea typeface="Calibri"/>
              <a:cs typeface="2  Titr" panose="00000700000000000000" pitchFamily="2" charset="-78"/>
            </a:endParaRPr>
          </a:p>
          <a:p>
            <a:pPr indent="-635" algn="l">
              <a:lnSpc>
                <a:spcPct val="150000"/>
              </a:lnSpc>
              <a:spcAft>
                <a:spcPts val="0"/>
              </a:spcAft>
            </a:pPr>
            <a:r>
              <a:rPr lang="en-US" sz="2400" b="1" dirty="0" smtClean="0">
                <a:solidFill>
                  <a:srgbClr val="FF0000"/>
                </a:solidFill>
                <a:effectLst/>
                <a:latin typeface="Times New Roman"/>
                <a:ea typeface="Calibri"/>
                <a:cs typeface="2  Titr" panose="00000700000000000000" pitchFamily="2" charset="-78"/>
              </a:rPr>
              <a:t>Max Z = 3X</a:t>
            </a:r>
            <a:r>
              <a:rPr lang="en-US" sz="2400" b="1" baseline="-25000" dirty="0" smtClean="0">
                <a:solidFill>
                  <a:srgbClr val="FF0000"/>
                </a:solidFill>
                <a:effectLst/>
                <a:latin typeface="Times New Roman"/>
                <a:ea typeface="Calibri"/>
                <a:cs typeface="2  Titr" panose="00000700000000000000" pitchFamily="2" charset="-78"/>
              </a:rPr>
              <a:t>1 </a:t>
            </a:r>
            <a:r>
              <a:rPr lang="en-US" sz="2400" b="1" dirty="0" smtClean="0">
                <a:solidFill>
                  <a:srgbClr val="FF0000"/>
                </a:solidFill>
                <a:effectLst/>
                <a:latin typeface="Times New Roman"/>
                <a:ea typeface="Calibri"/>
                <a:cs typeface="2  Titr" panose="00000700000000000000" pitchFamily="2" charset="-78"/>
              </a:rPr>
              <a:t>+ 5X</a:t>
            </a:r>
            <a:r>
              <a:rPr lang="en-US" sz="2400" b="1" baseline="-25000" dirty="0" smtClean="0">
                <a:solidFill>
                  <a:srgbClr val="FF0000"/>
                </a:solidFill>
                <a:effectLst/>
                <a:latin typeface="Times New Roman"/>
                <a:ea typeface="Calibri"/>
                <a:cs typeface="2  Titr" panose="00000700000000000000" pitchFamily="2" charset="-78"/>
              </a:rPr>
              <a:t>2</a:t>
            </a:r>
            <a:r>
              <a:rPr lang="en-US" sz="2400" b="1" dirty="0" smtClean="0">
                <a:solidFill>
                  <a:srgbClr val="FF0000"/>
                </a:solidFill>
                <a:effectLst/>
                <a:latin typeface="Times New Roman"/>
                <a:ea typeface="Calibri"/>
                <a:cs typeface="2  Titr" panose="00000700000000000000" pitchFamily="2" charset="-78"/>
              </a:rPr>
              <a:t> + 2X</a:t>
            </a:r>
            <a:r>
              <a:rPr lang="en-US" sz="2400" b="1" baseline="-25000" dirty="0" smtClean="0">
                <a:solidFill>
                  <a:srgbClr val="FF0000"/>
                </a:solidFill>
                <a:effectLst/>
                <a:latin typeface="Times New Roman"/>
                <a:ea typeface="Calibri"/>
                <a:cs typeface="2  Titr" panose="00000700000000000000" pitchFamily="2" charset="-78"/>
              </a:rPr>
              <a:t>3</a:t>
            </a:r>
            <a:endParaRPr lang="en-US" sz="2400" dirty="0" smtClean="0">
              <a:solidFill>
                <a:srgbClr val="FF0000"/>
              </a:solidFill>
              <a:effectLst/>
              <a:latin typeface="Times New Roman"/>
              <a:ea typeface="Calibri"/>
              <a:cs typeface="2  Titr" panose="00000700000000000000" pitchFamily="2" charset="-78"/>
            </a:endParaRPr>
          </a:p>
          <a:p>
            <a:pPr indent="-635" algn="l">
              <a:lnSpc>
                <a:spcPct val="150000"/>
              </a:lnSpc>
              <a:spcAft>
                <a:spcPts val="0"/>
              </a:spcAft>
            </a:pPr>
            <a:r>
              <a:rPr lang="en-US" sz="2400" b="1" dirty="0" smtClean="0">
                <a:solidFill>
                  <a:srgbClr val="FF0000"/>
                </a:solidFill>
                <a:effectLst/>
                <a:latin typeface="Arial"/>
                <a:ea typeface="Calibri"/>
                <a:cs typeface="2  Titr" panose="00000700000000000000" pitchFamily="2" charset="-78"/>
              </a:rPr>
              <a:t>S.T:</a:t>
            </a:r>
            <a:endParaRPr lang="en-US" sz="2400" dirty="0" smtClean="0">
              <a:solidFill>
                <a:srgbClr val="FF0000"/>
              </a:solidFill>
              <a:effectLst/>
              <a:latin typeface="Times New Roman"/>
              <a:ea typeface="Calibri"/>
              <a:cs typeface="2  Titr" panose="00000700000000000000" pitchFamily="2" charset="-78"/>
            </a:endParaRPr>
          </a:p>
          <a:p>
            <a:pPr indent="-635" algn="l">
              <a:lnSpc>
                <a:spcPct val="150000"/>
              </a:lnSpc>
              <a:spcAft>
                <a:spcPts val="0"/>
              </a:spcAft>
            </a:pPr>
            <a:r>
              <a:rPr lang="en-US" sz="2400" b="1" dirty="0" smtClean="0">
                <a:solidFill>
                  <a:srgbClr val="FF0000"/>
                </a:solidFill>
                <a:effectLst/>
                <a:latin typeface="Times New Roman"/>
                <a:ea typeface="Calibri"/>
                <a:cs typeface="2  Titr" panose="00000700000000000000" pitchFamily="2" charset="-78"/>
              </a:rPr>
              <a:t>5X</a:t>
            </a:r>
            <a:r>
              <a:rPr lang="en-US" sz="2400" b="1" baseline="-25000" dirty="0" smtClean="0">
                <a:solidFill>
                  <a:srgbClr val="FF0000"/>
                </a:solidFill>
                <a:effectLst/>
                <a:latin typeface="Times New Roman"/>
                <a:ea typeface="Calibri"/>
                <a:cs typeface="2  Titr" panose="00000700000000000000" pitchFamily="2" charset="-78"/>
              </a:rPr>
              <a:t>1</a:t>
            </a:r>
            <a:r>
              <a:rPr lang="en-US" sz="2400" b="1" dirty="0" smtClean="0">
                <a:solidFill>
                  <a:srgbClr val="FF0000"/>
                </a:solidFill>
                <a:effectLst/>
                <a:latin typeface="Times New Roman"/>
                <a:ea typeface="Calibri"/>
                <a:cs typeface="2  Titr" panose="00000700000000000000" pitchFamily="2" charset="-78"/>
              </a:rPr>
              <a:t> + 2X</a:t>
            </a:r>
            <a:r>
              <a:rPr lang="en-US" sz="2400" b="1" baseline="-25000" dirty="0" smtClean="0">
                <a:solidFill>
                  <a:srgbClr val="FF0000"/>
                </a:solidFill>
                <a:effectLst/>
                <a:latin typeface="Times New Roman"/>
                <a:ea typeface="Calibri"/>
                <a:cs typeface="2  Titr" panose="00000700000000000000" pitchFamily="2" charset="-78"/>
              </a:rPr>
              <a:t>2</a:t>
            </a:r>
            <a:r>
              <a:rPr lang="en-US" sz="2400" b="1" dirty="0" smtClean="0">
                <a:solidFill>
                  <a:srgbClr val="FF0000"/>
                </a:solidFill>
                <a:effectLst/>
                <a:latin typeface="Times New Roman"/>
                <a:ea typeface="Calibri"/>
                <a:cs typeface="2  Titr" panose="00000700000000000000" pitchFamily="2" charset="-78"/>
              </a:rPr>
              <a:t> + 4X</a:t>
            </a:r>
            <a:r>
              <a:rPr lang="en-US" sz="2400" b="1" baseline="-25000" dirty="0" smtClean="0">
                <a:solidFill>
                  <a:srgbClr val="FF0000"/>
                </a:solidFill>
                <a:effectLst/>
                <a:latin typeface="Times New Roman"/>
                <a:ea typeface="Calibri"/>
                <a:cs typeface="2  Titr" panose="00000700000000000000" pitchFamily="2" charset="-78"/>
              </a:rPr>
              <a:t>3</a:t>
            </a:r>
            <a:r>
              <a:rPr lang="en-US" sz="2400" b="1" dirty="0" smtClean="0">
                <a:solidFill>
                  <a:srgbClr val="FF0000"/>
                </a:solidFill>
                <a:effectLst/>
                <a:latin typeface="Times New Roman"/>
                <a:ea typeface="Calibri"/>
                <a:cs typeface="2  Titr" panose="00000700000000000000" pitchFamily="2" charset="-78"/>
              </a:rPr>
              <a:t> ≤ 240</a:t>
            </a:r>
            <a:endParaRPr lang="en-US" sz="2400" dirty="0" smtClean="0">
              <a:solidFill>
                <a:srgbClr val="FF0000"/>
              </a:solidFill>
              <a:effectLst/>
              <a:latin typeface="Times New Roman"/>
              <a:ea typeface="Calibri"/>
              <a:cs typeface="2  Titr" panose="00000700000000000000" pitchFamily="2" charset="-78"/>
            </a:endParaRPr>
          </a:p>
          <a:p>
            <a:pPr indent="-635" algn="l">
              <a:lnSpc>
                <a:spcPct val="150000"/>
              </a:lnSpc>
              <a:spcAft>
                <a:spcPts val="0"/>
              </a:spcAft>
            </a:pPr>
            <a:r>
              <a:rPr lang="en-US" sz="2400" b="1" dirty="0" smtClean="0">
                <a:solidFill>
                  <a:srgbClr val="FF0000"/>
                </a:solidFill>
                <a:effectLst/>
                <a:latin typeface="Times New Roman"/>
                <a:ea typeface="Calibri"/>
                <a:cs typeface="2  Titr" panose="00000700000000000000" pitchFamily="2" charset="-78"/>
              </a:rPr>
              <a:t>4X</a:t>
            </a:r>
            <a:r>
              <a:rPr lang="en-US" sz="2400" b="1" baseline="-25000" dirty="0" smtClean="0">
                <a:solidFill>
                  <a:srgbClr val="FF0000"/>
                </a:solidFill>
                <a:effectLst/>
                <a:latin typeface="Times New Roman"/>
                <a:ea typeface="Calibri"/>
                <a:cs typeface="2  Titr" panose="00000700000000000000" pitchFamily="2" charset="-78"/>
              </a:rPr>
              <a:t>1</a:t>
            </a:r>
            <a:r>
              <a:rPr lang="en-US" sz="2400" b="1" dirty="0" smtClean="0">
                <a:solidFill>
                  <a:srgbClr val="FF0000"/>
                </a:solidFill>
                <a:effectLst/>
                <a:latin typeface="Times New Roman"/>
                <a:ea typeface="Calibri"/>
                <a:cs typeface="2  Titr" panose="00000700000000000000" pitchFamily="2" charset="-78"/>
              </a:rPr>
              <a:t> + 6X</a:t>
            </a:r>
            <a:r>
              <a:rPr lang="en-US" sz="2400" b="1" baseline="-25000" dirty="0" smtClean="0">
                <a:solidFill>
                  <a:srgbClr val="FF0000"/>
                </a:solidFill>
                <a:effectLst/>
                <a:latin typeface="Times New Roman"/>
                <a:ea typeface="Calibri"/>
                <a:cs typeface="2  Titr" panose="00000700000000000000" pitchFamily="2" charset="-78"/>
              </a:rPr>
              <a:t>2</a:t>
            </a:r>
            <a:r>
              <a:rPr lang="en-US" sz="2400" b="1" dirty="0" smtClean="0">
                <a:solidFill>
                  <a:srgbClr val="FF0000"/>
                </a:solidFill>
                <a:effectLst/>
                <a:latin typeface="Times New Roman"/>
                <a:ea typeface="Calibri"/>
                <a:cs typeface="2  Titr" panose="00000700000000000000" pitchFamily="2" charset="-78"/>
              </a:rPr>
              <a:t> +3X</a:t>
            </a:r>
            <a:r>
              <a:rPr lang="en-US" sz="2400" b="1" baseline="-25000" dirty="0" smtClean="0">
                <a:solidFill>
                  <a:srgbClr val="FF0000"/>
                </a:solidFill>
                <a:effectLst/>
                <a:latin typeface="Times New Roman"/>
                <a:ea typeface="Calibri"/>
                <a:cs typeface="2  Titr" panose="00000700000000000000" pitchFamily="2" charset="-78"/>
              </a:rPr>
              <a:t>3</a:t>
            </a:r>
            <a:r>
              <a:rPr lang="en-US" sz="2400" b="1" dirty="0" smtClean="0">
                <a:solidFill>
                  <a:srgbClr val="FF0000"/>
                </a:solidFill>
                <a:effectLst/>
                <a:latin typeface="Times New Roman"/>
                <a:ea typeface="Calibri"/>
                <a:cs typeface="2  Titr" panose="00000700000000000000" pitchFamily="2" charset="-78"/>
              </a:rPr>
              <a:t> ≤ 400</a:t>
            </a:r>
            <a:endParaRPr lang="en-US" sz="2400" dirty="0" smtClean="0">
              <a:solidFill>
                <a:srgbClr val="FF0000"/>
              </a:solidFill>
              <a:effectLst/>
              <a:latin typeface="Times New Roman"/>
              <a:ea typeface="Calibri"/>
              <a:cs typeface="2  Titr" panose="00000700000000000000" pitchFamily="2" charset="-78"/>
            </a:endParaRPr>
          </a:p>
          <a:p>
            <a:pPr indent="-635" algn="l">
              <a:lnSpc>
                <a:spcPct val="150000"/>
              </a:lnSpc>
              <a:spcAft>
                <a:spcPts val="0"/>
              </a:spcAft>
            </a:pPr>
            <a:r>
              <a:rPr lang="en-US" sz="2400" b="1" dirty="0" smtClean="0">
                <a:solidFill>
                  <a:srgbClr val="FF0000"/>
                </a:solidFill>
                <a:effectLst/>
                <a:latin typeface="Times New Roman"/>
                <a:ea typeface="Calibri"/>
                <a:cs typeface="2  Titr" panose="00000700000000000000" pitchFamily="2" charset="-78"/>
              </a:rPr>
              <a:t>X</a:t>
            </a:r>
            <a:r>
              <a:rPr lang="en-US" sz="2400" b="1" baseline="-25000" dirty="0" smtClean="0">
                <a:solidFill>
                  <a:srgbClr val="FF0000"/>
                </a:solidFill>
                <a:effectLst/>
                <a:latin typeface="Times New Roman"/>
                <a:ea typeface="Calibri"/>
                <a:cs typeface="2  Titr" panose="00000700000000000000" pitchFamily="2" charset="-78"/>
              </a:rPr>
              <a:t>1 </a:t>
            </a:r>
            <a:r>
              <a:rPr lang="en-US" sz="2400" b="1" dirty="0" smtClean="0">
                <a:solidFill>
                  <a:srgbClr val="FF0000"/>
                </a:solidFill>
                <a:effectLst/>
                <a:latin typeface="Times New Roman"/>
                <a:ea typeface="Calibri"/>
                <a:cs typeface="2  Titr" panose="00000700000000000000" pitchFamily="2" charset="-78"/>
              </a:rPr>
              <a:t> , X</a:t>
            </a:r>
            <a:r>
              <a:rPr lang="en-US" sz="2400" b="1" baseline="-25000" dirty="0" smtClean="0">
                <a:solidFill>
                  <a:srgbClr val="FF0000"/>
                </a:solidFill>
                <a:effectLst/>
                <a:latin typeface="Times New Roman"/>
                <a:ea typeface="Calibri"/>
                <a:cs typeface="2  Titr" panose="00000700000000000000" pitchFamily="2" charset="-78"/>
              </a:rPr>
              <a:t>2</a:t>
            </a:r>
            <a:r>
              <a:rPr lang="en-US" sz="2400" b="1" dirty="0" smtClean="0">
                <a:solidFill>
                  <a:srgbClr val="FF0000"/>
                </a:solidFill>
                <a:effectLst/>
                <a:latin typeface="Times New Roman"/>
                <a:ea typeface="Calibri"/>
                <a:cs typeface="2  Titr" panose="00000700000000000000" pitchFamily="2" charset="-78"/>
              </a:rPr>
              <a:t> ,  X</a:t>
            </a:r>
            <a:r>
              <a:rPr lang="en-US" sz="2400" b="1" baseline="-25000" dirty="0" smtClean="0">
                <a:solidFill>
                  <a:srgbClr val="FF0000"/>
                </a:solidFill>
                <a:effectLst/>
                <a:latin typeface="Times New Roman"/>
                <a:ea typeface="Calibri"/>
                <a:cs typeface="2  Titr" panose="00000700000000000000" pitchFamily="2" charset="-78"/>
              </a:rPr>
              <a:t>3  </a:t>
            </a:r>
            <a:r>
              <a:rPr lang="en-US" sz="2400" b="1" dirty="0" smtClean="0">
                <a:solidFill>
                  <a:srgbClr val="FF0000"/>
                </a:solidFill>
                <a:effectLst/>
                <a:latin typeface="Times New Roman"/>
                <a:ea typeface="Calibri"/>
                <a:cs typeface="2  Titr" panose="00000700000000000000" pitchFamily="2" charset="-78"/>
              </a:rPr>
              <a:t>≥ 0</a:t>
            </a:r>
            <a:endParaRPr lang="en-US" sz="2400" dirty="0">
              <a:solidFill>
                <a:srgbClr val="FF0000"/>
              </a:solidFill>
              <a:effectLst/>
              <a:latin typeface="Times New Roman"/>
              <a:ea typeface="Calibri"/>
              <a:cs typeface="2  Titr" panose="00000700000000000000" pitchFamily="2" charset="-78"/>
            </a:endParaRPr>
          </a:p>
        </p:txBody>
      </p:sp>
    </p:spTree>
    <p:extLst>
      <p:ext uri="{BB962C8B-B14F-4D97-AF65-F5344CB8AC3E}">
        <p14:creationId xmlns:p14="http://schemas.microsoft.com/office/powerpoint/2010/main" val="2962159967"/>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260649"/>
            <a:ext cx="8532440" cy="4501232"/>
          </a:xfrm>
          <a:prstGeom prst="rect">
            <a:avLst/>
          </a:prstGeom>
        </p:spPr>
        <p:txBody>
          <a:bodyPr wrap="square">
            <a:spAutoFit/>
          </a:bodyPr>
          <a:lstStyle/>
          <a:p>
            <a:pPr indent="-635" algn="just">
              <a:lnSpc>
                <a:spcPct val="200000"/>
              </a:lnSpc>
            </a:pPr>
            <a:r>
              <a:rPr lang="fa-IR" sz="2400" b="1" dirty="0" smtClean="0">
                <a:solidFill>
                  <a:schemeClr val="bg1"/>
                </a:solidFill>
                <a:effectLst/>
                <a:latin typeface="Times New Roman"/>
                <a:ea typeface="Calibri"/>
                <a:cs typeface="2  Titr" panose="00000700000000000000" pitchFamily="2" charset="-78"/>
              </a:rPr>
              <a:t>مساله 2:</a:t>
            </a:r>
          </a:p>
          <a:p>
            <a:pPr indent="-635" algn="just">
              <a:lnSpc>
                <a:spcPct val="200000"/>
              </a:lnSpc>
            </a:pPr>
            <a:r>
              <a:rPr lang="fa-IR" sz="2400" b="1" dirty="0" smtClean="0">
                <a:solidFill>
                  <a:schemeClr val="bg1"/>
                </a:solidFill>
                <a:effectLst/>
                <a:latin typeface="Times New Roman"/>
                <a:ea typeface="Calibri"/>
                <a:cs typeface="2  Titr" panose="00000700000000000000" pitchFamily="2" charset="-78"/>
              </a:rPr>
              <a:t>  بخش رژیم غذایی یک بیمارستان باید برنامه صبحانه بیماران تحت رژیم را تهیه کند و میزان معینی ویتامین</a:t>
            </a:r>
            <a:r>
              <a:rPr lang="en-US" sz="2400" b="1" dirty="0" smtClean="0">
                <a:solidFill>
                  <a:schemeClr val="bg1"/>
                </a:solidFill>
                <a:effectLst/>
                <a:latin typeface="Times New Roman"/>
                <a:ea typeface="Calibri"/>
                <a:cs typeface="2  Titr" panose="00000700000000000000" pitchFamily="2" charset="-78"/>
              </a:rPr>
              <a:t> A </a:t>
            </a:r>
            <a:r>
              <a:rPr lang="fa-IR" sz="2400" b="1" dirty="0" smtClean="0">
                <a:solidFill>
                  <a:schemeClr val="bg1"/>
                </a:solidFill>
                <a:effectLst/>
                <a:latin typeface="Times New Roman"/>
                <a:ea typeface="Calibri"/>
                <a:cs typeface="2  Titr" panose="00000700000000000000" pitchFamily="2" charset="-78"/>
              </a:rPr>
              <a:t>و</a:t>
            </a:r>
            <a:r>
              <a:rPr lang="en-US" sz="2400" b="1" dirty="0" smtClean="0">
                <a:solidFill>
                  <a:schemeClr val="bg1"/>
                </a:solidFill>
                <a:effectLst/>
                <a:latin typeface="Times New Roman"/>
                <a:ea typeface="Calibri"/>
                <a:cs typeface="2  Titr" panose="00000700000000000000" pitchFamily="2" charset="-78"/>
              </a:rPr>
              <a:t> B </a:t>
            </a:r>
            <a:r>
              <a:rPr lang="fa-IR" sz="2400" b="1" dirty="0" smtClean="0">
                <a:solidFill>
                  <a:schemeClr val="bg1"/>
                </a:solidFill>
                <a:effectLst/>
                <a:latin typeface="Times New Roman"/>
                <a:ea typeface="Calibri"/>
                <a:cs typeface="2  Titr" panose="00000700000000000000" pitchFamily="2" charset="-78"/>
              </a:rPr>
              <a:t>در این برنامه بگنجاند . برنامه باید با حداقل هزینه ممکن تهیه شود. مواد اصلی صبحانه به منظور تامین ویتامین</a:t>
            </a:r>
            <a:r>
              <a:rPr lang="en-US" sz="2400" b="1" dirty="0" smtClean="0">
                <a:solidFill>
                  <a:schemeClr val="bg1"/>
                </a:solidFill>
                <a:effectLst/>
                <a:latin typeface="Times New Roman"/>
                <a:ea typeface="Calibri"/>
                <a:cs typeface="2  Titr" panose="00000700000000000000" pitchFamily="2" charset="-78"/>
              </a:rPr>
              <a:t> A  </a:t>
            </a:r>
            <a:r>
              <a:rPr lang="fa-IR" sz="2400" b="1" dirty="0" smtClean="0">
                <a:solidFill>
                  <a:schemeClr val="bg1"/>
                </a:solidFill>
                <a:effectLst/>
                <a:latin typeface="Times New Roman"/>
                <a:ea typeface="Calibri"/>
                <a:cs typeface="2  Titr" panose="00000700000000000000" pitchFamily="2" charset="-78"/>
              </a:rPr>
              <a:t>و</a:t>
            </a:r>
            <a:r>
              <a:rPr lang="en-US" sz="2400" b="1" dirty="0" smtClean="0">
                <a:solidFill>
                  <a:schemeClr val="bg1"/>
                </a:solidFill>
                <a:effectLst/>
                <a:latin typeface="Times New Roman"/>
                <a:ea typeface="Calibri"/>
                <a:cs typeface="2  Titr" panose="00000700000000000000" pitchFamily="2" charset="-78"/>
              </a:rPr>
              <a:t> B </a:t>
            </a:r>
            <a:r>
              <a:rPr lang="fa-IR" sz="2400" b="1" dirty="0" smtClean="0">
                <a:solidFill>
                  <a:schemeClr val="bg1"/>
                </a:solidFill>
                <a:effectLst/>
                <a:latin typeface="Times New Roman"/>
                <a:ea typeface="Calibri"/>
                <a:cs typeface="2  Titr" panose="00000700000000000000" pitchFamily="2" charset="-78"/>
              </a:rPr>
              <a:t>، تخم مرغ و گوشت و نان است. جدول زیر میزان ویتامین موجود در هر یک از این مواد غذایی را نشان می دهند</a:t>
            </a:r>
            <a:r>
              <a:rPr lang="en-US" sz="2400" b="1" dirty="0" smtClean="0">
                <a:solidFill>
                  <a:schemeClr val="bg1"/>
                </a:solidFill>
                <a:effectLst/>
                <a:latin typeface="Times New Roman"/>
                <a:ea typeface="Calibri"/>
                <a:cs typeface="2  Titr" panose="00000700000000000000" pitchFamily="2" charset="-78"/>
              </a:rPr>
              <a:t>.</a:t>
            </a:r>
            <a:endParaRPr lang="en-US" sz="2400" dirty="0">
              <a:solidFill>
                <a:schemeClr val="bg1"/>
              </a:solidFill>
              <a:effectLst/>
              <a:latin typeface="Times New Roman"/>
              <a:ea typeface="Calibri"/>
              <a:cs typeface="2  Titr" panose="00000700000000000000" pitchFamily="2" charset="-78"/>
            </a:endParaRPr>
          </a:p>
        </p:txBody>
      </p:sp>
    </p:spTree>
    <p:extLst>
      <p:ext uri="{BB962C8B-B14F-4D97-AF65-F5344CB8AC3E}">
        <p14:creationId xmlns:p14="http://schemas.microsoft.com/office/powerpoint/2010/main" val="3087967720"/>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p:cNvGraphicFramePr>
            <a:graphicFrameLocks noChangeAspect="1"/>
          </p:cNvGraphicFramePr>
          <p:nvPr>
            <p:extLst>
              <p:ext uri="{D42A27DB-BD31-4B8C-83A1-F6EECF244321}">
                <p14:modId xmlns:p14="http://schemas.microsoft.com/office/powerpoint/2010/main" val="1936746559"/>
              </p:ext>
            </p:extLst>
          </p:nvPr>
        </p:nvGraphicFramePr>
        <p:xfrm>
          <a:off x="533400" y="330200"/>
          <a:ext cx="8356600" cy="2895600"/>
        </p:xfrm>
        <a:graphic>
          <a:graphicData uri="http://schemas.openxmlformats.org/presentationml/2006/ole">
            <mc:AlternateContent xmlns:mc="http://schemas.openxmlformats.org/markup-compatibility/2006">
              <mc:Choice xmlns:v="urn:schemas-microsoft-com:vml" Requires="v">
                <p:oleObj spid="_x0000_s2068" name="Document" r:id="rId3" imgW="6008966" imgH="2076549" progId="Word.Document.12">
                  <p:embed/>
                </p:oleObj>
              </mc:Choice>
              <mc:Fallback>
                <p:oleObj name="Document" r:id="rId3" imgW="6008966" imgH="2076549" progId="Word.Document.12">
                  <p:embed/>
                  <p:pic>
                    <p:nvPicPr>
                      <p:cNvPr id="0" name=""/>
                      <p:cNvPicPr/>
                      <p:nvPr/>
                    </p:nvPicPr>
                    <p:blipFill>
                      <a:blip r:embed="rId4"/>
                      <a:stretch>
                        <a:fillRect/>
                      </a:stretch>
                    </p:blipFill>
                    <p:spPr>
                      <a:xfrm>
                        <a:off x="533400" y="330200"/>
                        <a:ext cx="8356600" cy="2895600"/>
                      </a:xfrm>
                      <a:prstGeom prst="rect">
                        <a:avLst/>
                      </a:prstGeom>
                    </p:spPr>
                  </p:pic>
                </p:oleObj>
              </mc:Fallback>
            </mc:AlternateContent>
          </a:graphicData>
        </a:graphic>
      </p:graphicFrame>
      <p:sp>
        <p:nvSpPr>
          <p:cNvPr id="4" name="Rectangle 3"/>
          <p:cNvSpPr/>
          <p:nvPr/>
        </p:nvSpPr>
        <p:spPr>
          <a:xfrm>
            <a:off x="611560" y="3861048"/>
            <a:ext cx="7992888" cy="1754326"/>
          </a:xfrm>
          <a:prstGeom prst="rect">
            <a:avLst/>
          </a:prstGeom>
        </p:spPr>
        <p:txBody>
          <a:bodyPr wrap="square">
            <a:spAutoFit/>
          </a:bodyPr>
          <a:lstStyle/>
          <a:p>
            <a:pPr indent="-635" algn="just">
              <a:lnSpc>
                <a:spcPct val="150000"/>
              </a:lnSpc>
            </a:pPr>
            <a:r>
              <a:rPr lang="fa-IR" sz="2400" b="1" dirty="0" smtClean="0">
                <a:solidFill>
                  <a:schemeClr val="bg1"/>
                </a:solidFill>
                <a:effectLst/>
                <a:latin typeface="Times New Roman"/>
                <a:ea typeface="Calibri"/>
                <a:cs typeface="2  Titr" panose="00000700000000000000" pitchFamily="2" charset="-78"/>
              </a:rPr>
              <a:t>قیمت هر تخم مرغ 11 و هر 100 گرم گوشت 63 و هر نان 3 تومان می باشد. بخش رژیم غذایی می خواهد بداند به چه میزان از این مواد در تهیه صبحانه استفاده کند تا هزینه حداقل شود</a:t>
            </a:r>
            <a:r>
              <a:rPr lang="en-US" sz="2400" b="1" dirty="0" smtClean="0">
                <a:solidFill>
                  <a:schemeClr val="bg1"/>
                </a:solidFill>
                <a:effectLst/>
                <a:latin typeface="Times New Roman"/>
                <a:ea typeface="Calibri"/>
                <a:cs typeface="2  Titr" panose="00000700000000000000" pitchFamily="2" charset="-78"/>
              </a:rPr>
              <a:t>.</a:t>
            </a:r>
            <a:endParaRPr lang="en-US" sz="2400" dirty="0">
              <a:solidFill>
                <a:schemeClr val="bg1"/>
              </a:solidFill>
              <a:effectLst/>
              <a:latin typeface="Times New Roman"/>
              <a:ea typeface="Calibri"/>
              <a:cs typeface="2  Titr" panose="00000700000000000000" pitchFamily="2" charset="-78"/>
            </a:endParaRPr>
          </a:p>
        </p:txBody>
      </p:sp>
    </p:spTree>
    <p:extLst>
      <p:ext uri="{BB962C8B-B14F-4D97-AF65-F5344CB8AC3E}">
        <p14:creationId xmlns:p14="http://schemas.microsoft.com/office/powerpoint/2010/main" val="105932266"/>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1"/>
            <a:ext cx="8748464" cy="5724644"/>
          </a:xfrm>
          <a:prstGeom prst="rect">
            <a:avLst/>
          </a:prstGeom>
        </p:spPr>
        <p:txBody>
          <a:bodyPr wrap="square">
            <a:spAutoFit/>
          </a:bodyPr>
          <a:lstStyle/>
          <a:p>
            <a:pPr indent="-635">
              <a:lnSpc>
                <a:spcPct val="150000"/>
              </a:lnSpc>
            </a:pPr>
            <a:r>
              <a:rPr lang="fa-IR" sz="2000" b="1" dirty="0" smtClean="0">
                <a:solidFill>
                  <a:srgbClr val="FF0000"/>
                </a:solidFill>
                <a:effectLst/>
                <a:latin typeface="Times New Roman"/>
                <a:ea typeface="Calibri"/>
                <a:cs typeface="2  Titr" panose="00000700000000000000" pitchFamily="2" charset="-78"/>
              </a:rPr>
              <a:t>متغیرهای تصمیم مساله</a:t>
            </a:r>
            <a:endParaRPr lang="fa-IR" sz="2000" dirty="0">
              <a:solidFill>
                <a:srgbClr val="FF0000"/>
              </a:solidFill>
              <a:latin typeface="Times New Roman"/>
              <a:ea typeface="Calibri"/>
              <a:cs typeface="2  Titr" panose="00000700000000000000" pitchFamily="2" charset="-78"/>
            </a:endParaRPr>
          </a:p>
          <a:p>
            <a:pPr indent="-635">
              <a:lnSpc>
                <a:spcPct val="150000"/>
              </a:lnSpc>
            </a:pPr>
            <a:r>
              <a:rPr lang="en-US" sz="2000" b="1" dirty="0" smtClean="0">
                <a:solidFill>
                  <a:schemeClr val="bg1"/>
                </a:solidFill>
                <a:effectLst/>
                <a:latin typeface="Times New Roman"/>
                <a:ea typeface="Calibri"/>
                <a:cs typeface="2  Titr" panose="00000700000000000000" pitchFamily="2" charset="-78"/>
              </a:rPr>
              <a:t>     </a:t>
            </a:r>
            <a:r>
              <a:rPr lang="fa-IR" sz="2000" b="1" dirty="0" smtClean="0">
                <a:solidFill>
                  <a:schemeClr val="bg1"/>
                </a:solidFill>
                <a:effectLst/>
                <a:latin typeface="Times New Roman"/>
                <a:ea typeface="Calibri"/>
                <a:cs typeface="2  Titr" panose="00000700000000000000" pitchFamily="2" charset="-78"/>
              </a:rPr>
              <a:t>تعداد تخم مرغ های مصرفی </a:t>
            </a:r>
            <a:r>
              <a:rPr lang="en-US" sz="2000" b="1" dirty="0" smtClean="0">
                <a:solidFill>
                  <a:prstClr val="black"/>
                </a:solidFill>
                <a:latin typeface="Times New Roman"/>
                <a:ea typeface="Calibri"/>
                <a:cs typeface="2  Titr" panose="00000700000000000000" pitchFamily="2" charset="-78"/>
              </a:rPr>
              <a:t>X</a:t>
            </a:r>
            <a:r>
              <a:rPr lang="en-US" sz="2000" b="1" baseline="-25000" dirty="0" smtClean="0">
                <a:solidFill>
                  <a:prstClr val="black"/>
                </a:solidFill>
                <a:latin typeface="Times New Roman"/>
                <a:ea typeface="Calibri"/>
                <a:cs typeface="2  Titr" panose="00000700000000000000" pitchFamily="2" charset="-78"/>
              </a:rPr>
              <a:t>1  </a:t>
            </a:r>
            <a:r>
              <a:rPr lang="en-US" sz="2000" b="1" dirty="0" smtClean="0">
                <a:solidFill>
                  <a:prstClr val="black"/>
                </a:solidFill>
                <a:latin typeface="Times New Roman"/>
                <a:ea typeface="Calibri"/>
                <a:cs typeface="2  Titr" panose="00000700000000000000" pitchFamily="2" charset="-78"/>
              </a:rPr>
              <a:t>:</a:t>
            </a:r>
            <a:endParaRPr lang="fa-IR" sz="2000" b="1" dirty="0" smtClean="0">
              <a:solidFill>
                <a:schemeClr val="bg1"/>
              </a:solidFill>
              <a:effectLst/>
              <a:latin typeface="Times New Roman"/>
              <a:ea typeface="Calibri"/>
              <a:cs typeface="2  Titr" panose="00000700000000000000" pitchFamily="2" charset="-78"/>
            </a:endParaRPr>
          </a:p>
          <a:p>
            <a:pPr indent="-635">
              <a:lnSpc>
                <a:spcPct val="150000"/>
              </a:lnSpc>
            </a:pPr>
            <a:r>
              <a:rPr lang="fa-IR" sz="2000" b="1" dirty="0" smtClean="0">
                <a:solidFill>
                  <a:schemeClr val="bg1"/>
                </a:solidFill>
                <a:effectLst/>
                <a:latin typeface="Times New Roman"/>
                <a:ea typeface="Calibri"/>
                <a:cs typeface="2  Titr" panose="00000700000000000000" pitchFamily="2" charset="-78"/>
              </a:rPr>
              <a:t>      (میزان گوشت مصرفی  هر 100 گرم معادل 1 واحد گوشت می باشد) </a:t>
            </a:r>
            <a:r>
              <a:rPr lang="en-US" sz="2000" b="1" dirty="0" smtClean="0">
                <a:solidFill>
                  <a:schemeClr val="bg1"/>
                </a:solidFill>
                <a:latin typeface="Times New Roman"/>
                <a:ea typeface="Calibri"/>
                <a:cs typeface="2  Titr" panose="00000700000000000000" pitchFamily="2" charset="-78"/>
              </a:rPr>
              <a:t>X</a:t>
            </a:r>
            <a:r>
              <a:rPr lang="en-US" sz="2000" b="1" baseline="-25000" dirty="0" smtClean="0">
                <a:solidFill>
                  <a:schemeClr val="bg1"/>
                </a:solidFill>
                <a:effectLst/>
                <a:latin typeface="Times New Roman"/>
                <a:ea typeface="Calibri"/>
                <a:cs typeface="2  Titr" panose="00000700000000000000" pitchFamily="2" charset="-78"/>
              </a:rPr>
              <a:t>2  </a:t>
            </a:r>
            <a:r>
              <a:rPr lang="en-US" sz="2000" b="1" dirty="0" smtClean="0">
                <a:solidFill>
                  <a:schemeClr val="bg1"/>
                </a:solidFill>
                <a:latin typeface="Times New Roman"/>
                <a:ea typeface="Calibri"/>
                <a:cs typeface="2  Titr" panose="00000700000000000000" pitchFamily="2" charset="-78"/>
              </a:rPr>
              <a:t>:</a:t>
            </a:r>
            <a:endParaRPr lang="en-US" sz="2000" dirty="0" smtClean="0">
              <a:solidFill>
                <a:schemeClr val="bg1"/>
              </a:solidFill>
              <a:effectLst/>
              <a:latin typeface="Times New Roman"/>
              <a:ea typeface="Calibri"/>
              <a:cs typeface="2  Titr" panose="00000700000000000000" pitchFamily="2" charset="-78"/>
            </a:endParaRPr>
          </a:p>
          <a:p>
            <a:pPr indent="-635">
              <a:lnSpc>
                <a:spcPct val="150000"/>
              </a:lnSpc>
            </a:pPr>
            <a:r>
              <a:rPr lang="fa-IR" sz="2000" b="1" dirty="0" smtClean="0">
                <a:solidFill>
                  <a:schemeClr val="bg1"/>
                </a:solidFill>
                <a:effectLst/>
                <a:latin typeface="Times New Roman"/>
                <a:ea typeface="Calibri"/>
                <a:cs typeface="2  Titr" panose="00000700000000000000" pitchFamily="2" charset="-78"/>
              </a:rPr>
              <a:t>      تعداد نان مصرفی</a:t>
            </a:r>
            <a:r>
              <a:rPr lang="en-US" sz="2000" b="1" dirty="0" smtClean="0">
                <a:solidFill>
                  <a:schemeClr val="bg1"/>
                </a:solidFill>
                <a:effectLst/>
                <a:latin typeface="Times New Roman"/>
                <a:ea typeface="Calibri"/>
                <a:cs typeface="2  Titr" panose="00000700000000000000" pitchFamily="2" charset="-78"/>
              </a:rPr>
              <a:t>  X</a:t>
            </a:r>
            <a:r>
              <a:rPr lang="en-US" sz="2000" b="1" baseline="-25000" dirty="0" smtClean="0">
                <a:solidFill>
                  <a:schemeClr val="bg1"/>
                </a:solidFill>
                <a:effectLst/>
                <a:latin typeface="Times New Roman"/>
                <a:ea typeface="Calibri"/>
                <a:cs typeface="2  Titr" panose="00000700000000000000" pitchFamily="2" charset="-78"/>
              </a:rPr>
              <a:t>3  </a:t>
            </a:r>
            <a:r>
              <a:rPr lang="en-US" sz="2000" b="1" dirty="0" smtClean="0">
                <a:solidFill>
                  <a:schemeClr val="bg1"/>
                </a:solidFill>
                <a:effectLst/>
                <a:latin typeface="Times New Roman"/>
                <a:ea typeface="Calibri"/>
                <a:cs typeface="2  Titr" panose="00000700000000000000" pitchFamily="2" charset="-78"/>
              </a:rPr>
              <a:t>: </a:t>
            </a:r>
            <a:r>
              <a:rPr lang="en-US" sz="2000" b="1" dirty="0" smtClean="0">
                <a:solidFill>
                  <a:schemeClr val="bg1"/>
                </a:solidFill>
                <a:effectLst/>
                <a:latin typeface="B Nazanin"/>
                <a:ea typeface="Calibri"/>
                <a:cs typeface="2  Titr" panose="00000700000000000000" pitchFamily="2" charset="-78"/>
              </a:rPr>
              <a:t> </a:t>
            </a:r>
            <a:endParaRPr lang="en-US" sz="2000" dirty="0" smtClean="0">
              <a:solidFill>
                <a:schemeClr val="bg1"/>
              </a:solidFill>
              <a:effectLst/>
              <a:latin typeface="Times New Roman"/>
              <a:ea typeface="Calibri"/>
              <a:cs typeface="2  Titr" panose="00000700000000000000" pitchFamily="2" charset="-78"/>
            </a:endParaRPr>
          </a:p>
          <a:p>
            <a:pPr indent="-635" algn="just">
              <a:lnSpc>
                <a:spcPct val="150000"/>
              </a:lnSpc>
            </a:pPr>
            <a:r>
              <a:rPr lang="fa-IR" sz="2000" b="1" dirty="0" smtClean="0">
                <a:solidFill>
                  <a:srgbClr val="FFC000"/>
                </a:solidFill>
                <a:effectLst/>
                <a:latin typeface="Times New Roman"/>
                <a:ea typeface="Calibri"/>
                <a:cs typeface="2  Titr" panose="00000700000000000000" pitchFamily="2" charset="-78"/>
              </a:rPr>
              <a:t>تابع هدف</a:t>
            </a:r>
            <a:endParaRPr lang="en-US" sz="2000" dirty="0" smtClean="0">
              <a:solidFill>
                <a:srgbClr val="FFC000"/>
              </a:solidFill>
              <a:effectLst/>
              <a:latin typeface="Times New Roman"/>
              <a:ea typeface="Calibri"/>
              <a:cs typeface="2  Titr" panose="00000700000000000000" pitchFamily="2" charset="-78"/>
            </a:endParaRPr>
          </a:p>
          <a:p>
            <a:pPr indent="-635" algn="l">
              <a:lnSpc>
                <a:spcPct val="150000"/>
              </a:lnSpc>
            </a:pPr>
            <a:r>
              <a:rPr lang="en-US" sz="2000" b="1" dirty="0" smtClean="0">
                <a:solidFill>
                  <a:srgbClr val="FF0000"/>
                </a:solidFill>
                <a:effectLst/>
                <a:latin typeface="Times New Roman"/>
                <a:ea typeface="Calibri"/>
                <a:cs typeface="2  Titr" panose="00000700000000000000" pitchFamily="2" charset="-78"/>
              </a:rPr>
              <a:t>	</a:t>
            </a:r>
            <a:r>
              <a:rPr lang="en-US" sz="2400" b="1" dirty="0" smtClean="0">
                <a:solidFill>
                  <a:srgbClr val="FF0000"/>
                </a:solidFill>
                <a:effectLst/>
                <a:latin typeface="Times New Roman"/>
                <a:ea typeface="Calibri"/>
                <a:cs typeface="2  Titr" panose="00000700000000000000" pitchFamily="2" charset="-78"/>
              </a:rPr>
              <a:t>Min </a:t>
            </a:r>
            <a:r>
              <a:rPr lang="en-US" sz="2400" b="1" dirty="0" smtClean="0">
                <a:solidFill>
                  <a:srgbClr val="FF0000"/>
                </a:solidFill>
                <a:latin typeface="Times New Roman"/>
                <a:ea typeface="Calibri"/>
                <a:cs typeface="2  Titr" panose="00000700000000000000" pitchFamily="2" charset="-78"/>
              </a:rPr>
              <a:t>Z = </a:t>
            </a:r>
            <a:r>
              <a:rPr lang="en-US" sz="2400" b="1" dirty="0">
                <a:solidFill>
                  <a:srgbClr val="FF0000"/>
                </a:solidFill>
                <a:latin typeface="Times New Roman"/>
                <a:ea typeface="Calibri"/>
                <a:cs typeface="2  Titr" panose="00000700000000000000" pitchFamily="2" charset="-78"/>
              </a:rPr>
              <a:t>11 </a:t>
            </a:r>
            <a:r>
              <a:rPr lang="en-US" sz="2400" b="1" dirty="0" smtClean="0">
                <a:solidFill>
                  <a:srgbClr val="FF0000"/>
                </a:solidFill>
                <a:effectLst/>
                <a:latin typeface="Times New Roman"/>
                <a:ea typeface="Calibri"/>
                <a:cs typeface="2  Titr" panose="00000700000000000000" pitchFamily="2" charset="-78"/>
              </a:rPr>
              <a:t>X</a:t>
            </a:r>
            <a:r>
              <a:rPr lang="en-US" sz="2400" b="1" baseline="-25000" dirty="0" smtClean="0">
                <a:solidFill>
                  <a:srgbClr val="FF0000"/>
                </a:solidFill>
                <a:effectLst/>
                <a:latin typeface="Times New Roman"/>
                <a:ea typeface="Calibri"/>
                <a:cs typeface="2  Titr" panose="00000700000000000000" pitchFamily="2" charset="-78"/>
              </a:rPr>
              <a:t>1</a:t>
            </a:r>
            <a:r>
              <a:rPr lang="en-US" sz="2400" b="1" dirty="0" smtClean="0">
                <a:solidFill>
                  <a:srgbClr val="FF0000"/>
                </a:solidFill>
                <a:effectLst/>
                <a:latin typeface="Times New Roman"/>
                <a:ea typeface="Calibri"/>
                <a:cs typeface="2  Titr" panose="00000700000000000000" pitchFamily="2" charset="-78"/>
              </a:rPr>
              <a:t> + 63 X</a:t>
            </a:r>
            <a:r>
              <a:rPr lang="en-US" sz="2400" b="1" baseline="-25000" dirty="0" smtClean="0">
                <a:solidFill>
                  <a:srgbClr val="FF0000"/>
                </a:solidFill>
                <a:effectLst/>
                <a:latin typeface="Times New Roman"/>
                <a:ea typeface="Calibri"/>
                <a:cs typeface="2  Titr" panose="00000700000000000000" pitchFamily="2" charset="-78"/>
              </a:rPr>
              <a:t>2</a:t>
            </a:r>
            <a:r>
              <a:rPr lang="en-US" sz="2400" b="1" dirty="0" smtClean="0">
                <a:solidFill>
                  <a:srgbClr val="FF0000"/>
                </a:solidFill>
                <a:effectLst/>
                <a:latin typeface="Times New Roman"/>
                <a:ea typeface="Calibri"/>
                <a:cs typeface="2  Titr" panose="00000700000000000000" pitchFamily="2" charset="-78"/>
              </a:rPr>
              <a:t> + 3 X</a:t>
            </a:r>
            <a:r>
              <a:rPr lang="en-US" sz="2000" b="1" baseline="-25000" dirty="0" smtClean="0">
                <a:solidFill>
                  <a:srgbClr val="FF0000"/>
                </a:solidFill>
                <a:effectLst/>
                <a:latin typeface="Times New Roman"/>
                <a:ea typeface="Calibri"/>
                <a:cs typeface="2  Titr" panose="00000700000000000000" pitchFamily="2" charset="-78"/>
              </a:rPr>
              <a:t>3</a:t>
            </a:r>
            <a:endParaRPr lang="en-US" sz="2000" dirty="0" smtClean="0">
              <a:solidFill>
                <a:srgbClr val="FF0000"/>
              </a:solidFill>
              <a:effectLst/>
              <a:latin typeface="Times New Roman"/>
              <a:ea typeface="Calibri"/>
              <a:cs typeface="2  Titr" panose="00000700000000000000" pitchFamily="2" charset="-78"/>
            </a:endParaRPr>
          </a:p>
          <a:p>
            <a:pPr indent="-635" algn="just">
              <a:lnSpc>
                <a:spcPct val="150000"/>
              </a:lnSpc>
            </a:pPr>
            <a:r>
              <a:rPr lang="fa-IR" sz="2000" b="1" dirty="0" smtClean="0">
                <a:solidFill>
                  <a:srgbClr val="FFFF00"/>
                </a:solidFill>
                <a:effectLst/>
                <a:latin typeface="Times New Roman"/>
                <a:ea typeface="Calibri"/>
                <a:cs typeface="2  Titr" panose="00000700000000000000" pitchFamily="2" charset="-78"/>
              </a:rPr>
              <a:t>محدودیت های مدل</a:t>
            </a:r>
            <a:endParaRPr lang="en-US" sz="2000" dirty="0" smtClean="0">
              <a:solidFill>
                <a:srgbClr val="FFFF00"/>
              </a:solidFill>
              <a:effectLst/>
              <a:latin typeface="Times New Roman"/>
              <a:ea typeface="Calibri"/>
              <a:cs typeface="2  Titr" panose="00000700000000000000" pitchFamily="2" charset="-78"/>
            </a:endParaRPr>
          </a:p>
          <a:p>
            <a:pPr indent="-635" algn="l">
              <a:lnSpc>
                <a:spcPct val="150000"/>
              </a:lnSpc>
            </a:pPr>
            <a:r>
              <a:rPr lang="en-US" sz="2000" b="1" dirty="0" smtClean="0">
                <a:solidFill>
                  <a:schemeClr val="bg1"/>
                </a:solidFill>
                <a:effectLst/>
                <a:latin typeface="Times New Roman"/>
                <a:ea typeface="Calibri"/>
                <a:cs typeface="2  Titr" panose="00000700000000000000" pitchFamily="2" charset="-78"/>
              </a:rPr>
              <a:t>S.T:</a:t>
            </a:r>
            <a:endParaRPr lang="en-US" sz="2000" dirty="0" smtClean="0">
              <a:solidFill>
                <a:schemeClr val="bg1"/>
              </a:solidFill>
              <a:effectLst/>
              <a:latin typeface="Times New Roman"/>
              <a:ea typeface="Calibri"/>
              <a:cs typeface="2  Titr" panose="00000700000000000000" pitchFamily="2" charset="-78"/>
            </a:endParaRPr>
          </a:p>
          <a:p>
            <a:pPr indent="-635">
              <a:lnSpc>
                <a:spcPct val="150000"/>
              </a:lnSpc>
            </a:pPr>
            <a:r>
              <a:rPr lang="en-US" sz="2000" b="1" dirty="0" smtClean="0">
                <a:solidFill>
                  <a:schemeClr val="bg1"/>
                </a:solidFill>
                <a:effectLst/>
                <a:latin typeface="Times New Roman"/>
                <a:ea typeface="Calibri"/>
                <a:cs typeface="2  Titr" panose="00000700000000000000" pitchFamily="2" charset="-78"/>
              </a:rPr>
              <a:t> )          </a:t>
            </a:r>
            <a:r>
              <a:rPr lang="fa-IR" sz="2000" b="1" dirty="0" smtClean="0">
                <a:solidFill>
                  <a:schemeClr val="bg1"/>
                </a:solidFill>
                <a:effectLst/>
                <a:latin typeface="Times New Roman"/>
                <a:ea typeface="Calibri"/>
                <a:cs typeface="2  Titr" panose="00000700000000000000" pitchFamily="2" charset="-78"/>
              </a:rPr>
              <a:t>محدودیت مربوط به ویتامین</a:t>
            </a:r>
            <a:r>
              <a:rPr lang="en-US" sz="2000" b="1" dirty="0" smtClean="0">
                <a:solidFill>
                  <a:schemeClr val="bg1"/>
                </a:solidFill>
                <a:effectLst/>
                <a:latin typeface="B Nazanin"/>
                <a:ea typeface="Calibri"/>
                <a:cs typeface="2  Titr" panose="00000700000000000000" pitchFamily="2" charset="-78"/>
              </a:rPr>
              <a:t> </a:t>
            </a:r>
            <a:r>
              <a:rPr lang="en-US" sz="2000" b="1" dirty="0" smtClean="0">
                <a:solidFill>
                  <a:schemeClr val="bg1"/>
                </a:solidFill>
                <a:effectLst/>
                <a:latin typeface="Times New Roman"/>
                <a:ea typeface="Calibri"/>
                <a:cs typeface="2  Titr" panose="00000700000000000000" pitchFamily="2" charset="-78"/>
              </a:rPr>
              <a:t>   </a:t>
            </a:r>
            <a:r>
              <a:rPr lang="en-US" sz="2000" b="1" dirty="0" smtClean="0">
                <a:solidFill>
                  <a:srgbClr val="FF0000"/>
                </a:solidFill>
                <a:effectLst/>
                <a:latin typeface="Times New Roman"/>
                <a:ea typeface="Calibri"/>
                <a:cs typeface="2  Titr" panose="00000700000000000000" pitchFamily="2" charset="-78"/>
              </a:rPr>
              <a:t>2X</a:t>
            </a:r>
            <a:r>
              <a:rPr lang="en-US" sz="2000" b="1" baseline="-25000" dirty="0" smtClean="0">
                <a:solidFill>
                  <a:srgbClr val="FF0000"/>
                </a:solidFill>
                <a:effectLst/>
                <a:latin typeface="Times New Roman"/>
                <a:ea typeface="Calibri"/>
                <a:cs typeface="2  Titr" panose="00000700000000000000" pitchFamily="2" charset="-78"/>
              </a:rPr>
              <a:t>1</a:t>
            </a:r>
            <a:r>
              <a:rPr lang="en-US" sz="2000" b="1" dirty="0" smtClean="0">
                <a:solidFill>
                  <a:srgbClr val="FF0000"/>
                </a:solidFill>
                <a:effectLst/>
                <a:latin typeface="Times New Roman"/>
                <a:ea typeface="Calibri"/>
                <a:cs typeface="2  Titr" panose="00000700000000000000" pitchFamily="2" charset="-78"/>
              </a:rPr>
              <a:t> + 4 X</a:t>
            </a:r>
            <a:r>
              <a:rPr lang="en-US" sz="2000" b="1" baseline="-25000" dirty="0" smtClean="0">
                <a:solidFill>
                  <a:srgbClr val="FF0000"/>
                </a:solidFill>
                <a:effectLst/>
                <a:latin typeface="Times New Roman"/>
                <a:ea typeface="Calibri"/>
                <a:cs typeface="2  Titr" panose="00000700000000000000" pitchFamily="2" charset="-78"/>
              </a:rPr>
              <a:t>2</a:t>
            </a:r>
            <a:r>
              <a:rPr lang="en-US" sz="2000" b="1" dirty="0" smtClean="0">
                <a:solidFill>
                  <a:srgbClr val="FF0000"/>
                </a:solidFill>
                <a:effectLst/>
                <a:latin typeface="Times New Roman"/>
                <a:ea typeface="Calibri"/>
                <a:cs typeface="2  Titr" panose="00000700000000000000" pitchFamily="2" charset="-78"/>
              </a:rPr>
              <a:t> + X</a:t>
            </a:r>
            <a:r>
              <a:rPr lang="en-US" sz="2000" b="1" baseline="-25000" dirty="0" smtClean="0">
                <a:solidFill>
                  <a:srgbClr val="FF0000"/>
                </a:solidFill>
                <a:effectLst/>
                <a:latin typeface="Times New Roman"/>
                <a:ea typeface="Calibri"/>
                <a:cs typeface="2  Titr" panose="00000700000000000000" pitchFamily="2" charset="-78"/>
              </a:rPr>
              <a:t>3</a:t>
            </a:r>
            <a:r>
              <a:rPr lang="en-US" sz="2000" b="1" dirty="0" smtClean="0">
                <a:solidFill>
                  <a:srgbClr val="FF0000"/>
                </a:solidFill>
                <a:effectLst/>
                <a:latin typeface="Times New Roman"/>
                <a:ea typeface="Calibri"/>
                <a:cs typeface="2  Titr" panose="00000700000000000000" pitchFamily="2" charset="-78"/>
              </a:rPr>
              <a:t> ≥ 16                           </a:t>
            </a:r>
            <a:r>
              <a:rPr lang="en-US" sz="2000" b="1" dirty="0" smtClean="0">
                <a:solidFill>
                  <a:schemeClr val="bg1"/>
                </a:solidFill>
                <a:effectLst/>
                <a:latin typeface="Times New Roman"/>
                <a:ea typeface="Calibri"/>
                <a:cs typeface="2  Titr" panose="00000700000000000000" pitchFamily="2" charset="-78"/>
              </a:rPr>
              <a:t>(</a:t>
            </a:r>
            <a:endParaRPr lang="en-US" sz="2000" dirty="0" smtClean="0">
              <a:solidFill>
                <a:schemeClr val="bg1"/>
              </a:solidFill>
              <a:effectLst/>
              <a:latin typeface="Times New Roman"/>
              <a:ea typeface="Calibri"/>
              <a:cs typeface="2  Titr" panose="00000700000000000000" pitchFamily="2" charset="-78"/>
            </a:endParaRPr>
          </a:p>
          <a:p>
            <a:pPr indent="-635">
              <a:lnSpc>
                <a:spcPct val="150000"/>
              </a:lnSpc>
            </a:pPr>
            <a:r>
              <a:rPr lang="fa-IR" sz="2000" b="1" dirty="0" smtClean="0">
                <a:solidFill>
                  <a:schemeClr val="bg1"/>
                </a:solidFill>
                <a:effectLst/>
                <a:latin typeface="Times New Roman"/>
                <a:ea typeface="Calibri"/>
                <a:cs typeface="2  Titr" panose="00000700000000000000" pitchFamily="2" charset="-78"/>
              </a:rPr>
              <a:t> </a:t>
            </a:r>
            <a:r>
              <a:rPr lang="en-US" sz="2000" b="1" dirty="0" smtClean="0">
                <a:solidFill>
                  <a:schemeClr val="bg1"/>
                </a:solidFill>
                <a:effectLst/>
                <a:latin typeface="Times New Roman"/>
                <a:ea typeface="Calibri"/>
                <a:cs typeface="2  Titr" panose="00000700000000000000" pitchFamily="2" charset="-78"/>
              </a:rPr>
              <a:t>         </a:t>
            </a:r>
            <a:r>
              <a:rPr lang="fa-IR" sz="2000" b="1" dirty="0" smtClean="0">
                <a:solidFill>
                  <a:schemeClr val="bg1"/>
                </a:solidFill>
                <a:effectLst/>
                <a:latin typeface="Times New Roman"/>
                <a:ea typeface="Calibri"/>
                <a:cs typeface="2  Titr" panose="00000700000000000000" pitchFamily="2" charset="-78"/>
              </a:rPr>
              <a:t>(محدودیت مربوط به ویتامین </a:t>
            </a:r>
            <a:r>
              <a:rPr lang="en-US" sz="2000" b="1" dirty="0" smtClean="0">
                <a:solidFill>
                  <a:schemeClr val="bg1"/>
                </a:solidFill>
                <a:effectLst/>
                <a:latin typeface="Times New Roman"/>
                <a:ea typeface="Calibri"/>
                <a:cs typeface="2  Titr" panose="00000700000000000000" pitchFamily="2" charset="-78"/>
              </a:rPr>
              <a:t>B</a:t>
            </a:r>
            <a:r>
              <a:rPr lang="fa-IR" sz="2000" b="1" dirty="0" smtClean="0">
                <a:solidFill>
                  <a:schemeClr val="bg1"/>
                </a:solidFill>
                <a:effectLst/>
                <a:latin typeface="Times New Roman"/>
                <a:ea typeface="Calibri"/>
                <a:cs typeface="2  Titr" panose="00000700000000000000" pitchFamily="2" charset="-78"/>
              </a:rPr>
              <a:t>)                              </a:t>
            </a:r>
            <a:r>
              <a:rPr lang="en-US" sz="2000" b="1" dirty="0" smtClean="0">
                <a:solidFill>
                  <a:schemeClr val="bg1"/>
                </a:solidFill>
                <a:effectLst/>
                <a:latin typeface="Times New Roman"/>
                <a:ea typeface="Calibri"/>
                <a:cs typeface="2  Titr" panose="00000700000000000000" pitchFamily="2" charset="-78"/>
              </a:rPr>
              <a:t>   </a:t>
            </a:r>
            <a:r>
              <a:rPr lang="en-US" sz="2000" b="1" dirty="0" smtClean="0">
                <a:solidFill>
                  <a:srgbClr val="FF0000"/>
                </a:solidFill>
                <a:effectLst/>
                <a:latin typeface="Times New Roman"/>
                <a:ea typeface="Calibri"/>
                <a:cs typeface="2  Titr" panose="00000700000000000000" pitchFamily="2" charset="-78"/>
              </a:rPr>
              <a:t>3 X</a:t>
            </a:r>
            <a:r>
              <a:rPr lang="en-US" sz="2000" b="1" baseline="-25000" dirty="0" smtClean="0">
                <a:solidFill>
                  <a:srgbClr val="FF0000"/>
                </a:solidFill>
                <a:effectLst/>
                <a:latin typeface="Times New Roman"/>
                <a:ea typeface="Calibri"/>
                <a:cs typeface="2  Titr" panose="00000700000000000000" pitchFamily="2" charset="-78"/>
              </a:rPr>
              <a:t>1</a:t>
            </a:r>
            <a:r>
              <a:rPr lang="en-US" sz="2000" b="1" dirty="0" smtClean="0">
                <a:solidFill>
                  <a:srgbClr val="FF0000"/>
                </a:solidFill>
                <a:effectLst/>
                <a:latin typeface="Times New Roman"/>
                <a:ea typeface="Calibri"/>
                <a:cs typeface="2  Titr" panose="00000700000000000000" pitchFamily="2" charset="-78"/>
              </a:rPr>
              <a:t> + 2 X</a:t>
            </a:r>
            <a:r>
              <a:rPr lang="en-US" sz="2000" b="1" baseline="-25000" dirty="0" smtClean="0">
                <a:solidFill>
                  <a:srgbClr val="FF0000"/>
                </a:solidFill>
                <a:effectLst/>
                <a:latin typeface="Times New Roman"/>
                <a:ea typeface="Calibri"/>
                <a:cs typeface="2  Titr" panose="00000700000000000000" pitchFamily="2" charset="-78"/>
              </a:rPr>
              <a:t>2</a:t>
            </a:r>
            <a:r>
              <a:rPr lang="en-US" sz="2000" b="1" dirty="0" smtClean="0">
                <a:solidFill>
                  <a:srgbClr val="FF0000"/>
                </a:solidFill>
                <a:effectLst/>
                <a:latin typeface="Times New Roman"/>
                <a:ea typeface="Calibri"/>
                <a:cs typeface="2  Titr" panose="00000700000000000000" pitchFamily="2" charset="-78"/>
              </a:rPr>
              <a:t> + X</a:t>
            </a:r>
            <a:r>
              <a:rPr lang="en-US" sz="2000" b="1" baseline="-25000" dirty="0" smtClean="0">
                <a:solidFill>
                  <a:srgbClr val="FF0000"/>
                </a:solidFill>
                <a:effectLst/>
                <a:latin typeface="Times New Roman"/>
                <a:ea typeface="Calibri"/>
                <a:cs typeface="2  Titr" panose="00000700000000000000" pitchFamily="2" charset="-78"/>
              </a:rPr>
              <a:t>3</a:t>
            </a:r>
            <a:r>
              <a:rPr lang="en-US" sz="2000" b="1" dirty="0" smtClean="0">
                <a:solidFill>
                  <a:srgbClr val="FF0000"/>
                </a:solidFill>
                <a:effectLst/>
                <a:latin typeface="Times New Roman"/>
                <a:ea typeface="Calibri"/>
                <a:cs typeface="2  Titr" panose="00000700000000000000" pitchFamily="2" charset="-78"/>
              </a:rPr>
              <a:t> ≥ 12</a:t>
            </a:r>
          </a:p>
          <a:p>
            <a:pPr indent="-635" algn="l">
              <a:lnSpc>
                <a:spcPct val="150000"/>
              </a:lnSpc>
            </a:pPr>
            <a:r>
              <a:rPr lang="en-US" sz="2000" b="1" dirty="0" smtClean="0">
                <a:solidFill>
                  <a:srgbClr val="FF0000"/>
                </a:solidFill>
                <a:effectLst/>
                <a:latin typeface="Times New Roman"/>
                <a:ea typeface="Calibri"/>
                <a:cs typeface="2  Titr" panose="00000700000000000000" pitchFamily="2" charset="-78"/>
              </a:rPr>
              <a:t>                        </a:t>
            </a:r>
            <a:r>
              <a:rPr lang="en-US" sz="2000" b="1" dirty="0" smtClean="0">
                <a:solidFill>
                  <a:srgbClr val="FF0000"/>
                </a:solidFill>
                <a:latin typeface="Times New Roman"/>
                <a:ea typeface="Calibri"/>
                <a:cs typeface="2  Titr" panose="00000700000000000000" pitchFamily="2" charset="-78"/>
              </a:rPr>
              <a:t>X</a:t>
            </a:r>
            <a:r>
              <a:rPr lang="en-US" sz="2000" b="1" baseline="-25000" dirty="0" smtClean="0">
                <a:solidFill>
                  <a:srgbClr val="FF0000"/>
                </a:solidFill>
                <a:latin typeface="Times New Roman"/>
                <a:ea typeface="Calibri"/>
                <a:cs typeface="2  Titr" panose="00000700000000000000" pitchFamily="2" charset="-78"/>
              </a:rPr>
              <a:t>1</a:t>
            </a:r>
            <a:r>
              <a:rPr lang="en-US" sz="2000" b="1" dirty="0" smtClean="0">
                <a:solidFill>
                  <a:srgbClr val="FF0000"/>
                </a:solidFill>
                <a:latin typeface="Times New Roman"/>
                <a:ea typeface="Calibri"/>
                <a:cs typeface="2  Titr" panose="00000700000000000000" pitchFamily="2" charset="-78"/>
              </a:rPr>
              <a:t>  ,  X</a:t>
            </a:r>
            <a:r>
              <a:rPr lang="en-US" sz="2000" b="1" baseline="-25000" dirty="0" smtClean="0">
                <a:solidFill>
                  <a:srgbClr val="FF0000"/>
                </a:solidFill>
                <a:effectLst/>
                <a:latin typeface="Times New Roman"/>
                <a:ea typeface="Calibri"/>
                <a:cs typeface="2  Titr" panose="00000700000000000000" pitchFamily="2" charset="-78"/>
              </a:rPr>
              <a:t>2</a:t>
            </a:r>
            <a:r>
              <a:rPr lang="en-US" sz="2000" b="1" dirty="0" smtClean="0">
                <a:solidFill>
                  <a:srgbClr val="FF0000"/>
                </a:solidFill>
                <a:effectLst/>
                <a:latin typeface="Times New Roman"/>
                <a:ea typeface="Calibri"/>
                <a:cs typeface="2  Titr" panose="00000700000000000000" pitchFamily="2" charset="-78"/>
              </a:rPr>
              <a:t> ,  X</a:t>
            </a:r>
            <a:r>
              <a:rPr lang="en-US" sz="2000" b="1" baseline="-25000" dirty="0" smtClean="0">
                <a:solidFill>
                  <a:srgbClr val="FF0000"/>
                </a:solidFill>
                <a:effectLst/>
                <a:latin typeface="Times New Roman"/>
                <a:ea typeface="Calibri"/>
                <a:cs typeface="2  Titr" panose="00000700000000000000" pitchFamily="2" charset="-78"/>
              </a:rPr>
              <a:t>3</a:t>
            </a:r>
            <a:r>
              <a:rPr lang="en-US" sz="2000" b="1" dirty="0" smtClean="0">
                <a:solidFill>
                  <a:srgbClr val="FF0000"/>
                </a:solidFill>
                <a:effectLst/>
                <a:latin typeface="Times New Roman"/>
                <a:ea typeface="Calibri"/>
                <a:cs typeface="2  Titr" panose="00000700000000000000" pitchFamily="2" charset="-78"/>
              </a:rPr>
              <a:t> ≥ 0                                                                                                                    </a:t>
            </a:r>
            <a:endParaRPr lang="en-US" sz="2000" dirty="0">
              <a:solidFill>
                <a:srgbClr val="FF0000"/>
              </a:solidFill>
              <a:effectLst/>
              <a:latin typeface="Times New Roman"/>
              <a:ea typeface="Calibri"/>
              <a:cs typeface="2  Titr" panose="00000700000000000000" pitchFamily="2" charset="-78"/>
            </a:endParaRPr>
          </a:p>
        </p:txBody>
      </p:sp>
    </p:spTree>
    <p:extLst>
      <p:ext uri="{BB962C8B-B14F-4D97-AF65-F5344CB8AC3E}">
        <p14:creationId xmlns:p14="http://schemas.microsoft.com/office/powerpoint/2010/main" val="3487571833"/>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1840" y="2348881"/>
            <a:ext cx="2694969" cy="1077218"/>
          </a:xfrm>
          <a:prstGeom prst="rect">
            <a:avLst/>
          </a:prstGeom>
        </p:spPr>
        <p:txBody>
          <a:bodyPr wrap="none">
            <a:spAutoFit/>
          </a:bodyPr>
          <a:lstStyle/>
          <a:p>
            <a:pPr indent="-635" algn="just">
              <a:lnSpc>
                <a:spcPct val="200000"/>
              </a:lnSpc>
            </a:pPr>
            <a:r>
              <a:rPr lang="fa-IR" sz="3200" b="1" dirty="0">
                <a:solidFill>
                  <a:srgbClr val="FF0000"/>
                </a:solidFill>
                <a:latin typeface="Times New Roman"/>
                <a:ea typeface="Calibri"/>
                <a:cs typeface="2  Titr"/>
              </a:rPr>
              <a:t>مسأله حمل و نقل </a:t>
            </a:r>
            <a:endParaRPr lang="en-US" sz="2400" dirty="0">
              <a:solidFill>
                <a:srgbClr val="FF0000"/>
              </a:solidFill>
              <a:effectLst/>
              <a:latin typeface="Times New Roman"/>
              <a:ea typeface="Calibri"/>
              <a:cs typeface="B Nazanin"/>
            </a:endParaRPr>
          </a:p>
        </p:txBody>
      </p:sp>
    </p:spTree>
    <p:extLst>
      <p:ext uri="{BB962C8B-B14F-4D97-AF65-F5344CB8AC3E}">
        <p14:creationId xmlns:p14="http://schemas.microsoft.com/office/powerpoint/2010/main" val="649228574"/>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9188" y="797421"/>
            <a:ext cx="8229600" cy="4709160"/>
          </a:xfrm>
        </p:spPr>
        <p:txBody>
          <a:bodyPr/>
          <a:lstStyle/>
          <a:p>
            <a:pPr marL="137160" indent="0">
              <a:buNone/>
            </a:pPr>
            <a:endParaRPr lang="fa-IR" dirty="0"/>
          </a:p>
        </p:txBody>
      </p:sp>
      <p:sp>
        <p:nvSpPr>
          <p:cNvPr id="4" name="Date Placeholder 3"/>
          <p:cNvSpPr>
            <a:spLocks noGrp="1"/>
          </p:cNvSpPr>
          <p:nvPr>
            <p:ph type="dt" sz="half" idx="10"/>
          </p:nvPr>
        </p:nvSpPr>
        <p:spPr/>
        <p:txBody>
          <a:bodyPr/>
          <a:lstStyle/>
          <a:p>
            <a:fld id="{F8285760-7B90-47C2-A937-DE47A4745963}" type="datetime8">
              <a:rPr lang="fa-IR" smtClean="0"/>
              <a:t>18/دسامبر/29</a:t>
            </a:fld>
            <a:endParaRPr lang="fa-IR"/>
          </a:p>
        </p:txBody>
      </p:sp>
      <p:sp>
        <p:nvSpPr>
          <p:cNvPr id="5" name="Rectangle 4"/>
          <p:cNvSpPr/>
          <p:nvPr/>
        </p:nvSpPr>
        <p:spPr>
          <a:xfrm>
            <a:off x="539552" y="2828836"/>
            <a:ext cx="7848872" cy="646331"/>
          </a:xfrm>
          <a:prstGeom prst="rect">
            <a:avLst/>
          </a:prstGeom>
        </p:spPr>
        <p:txBody>
          <a:bodyPr wrap="square">
            <a:spAutoFit/>
          </a:bodyPr>
          <a:lstStyle/>
          <a:p>
            <a:pPr lvl="0" algn="ctr"/>
            <a:r>
              <a:rPr lang="fa-IR" sz="3600" b="1" i="1" dirty="0">
                <a:solidFill>
                  <a:srgbClr val="FF0066"/>
                </a:solidFill>
                <a:effectLst>
                  <a:outerShdw blurRad="38100" dist="38100" dir="2700000" algn="tl">
                    <a:srgbClr val="000000">
                      <a:alpha val="43137"/>
                    </a:srgbClr>
                  </a:outerShdw>
                </a:effectLst>
                <a:latin typeface="Garamond"/>
                <a:cs typeface="2  Titr" pitchFamily="2" charset="-78"/>
              </a:rPr>
              <a:t>دانشکده فنی حرفه ای شهرستان محمودآباد</a:t>
            </a:r>
            <a:endParaRPr lang="fa-IR" sz="2400" dirty="0">
              <a:solidFill>
                <a:srgbClr val="FF0066"/>
              </a:solidFill>
              <a:latin typeface="Garamond"/>
              <a:cs typeface="2  Titr" pitchFamily="2" charset="-78"/>
            </a:endParaRPr>
          </a:p>
        </p:txBody>
      </p:sp>
    </p:spTree>
    <p:extLst>
      <p:ext uri="{BB962C8B-B14F-4D97-AF65-F5344CB8AC3E}">
        <p14:creationId xmlns:p14="http://schemas.microsoft.com/office/powerpoint/2010/main" val="4164589525"/>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7544" y="843677"/>
            <a:ext cx="8532440" cy="4208844"/>
          </a:xfrm>
          <a:prstGeom prst="rect">
            <a:avLst/>
          </a:prstGeom>
        </p:spPr>
        <p:txBody>
          <a:bodyPr wrap="square">
            <a:spAutoFit/>
          </a:bodyPr>
          <a:lstStyle/>
          <a:p>
            <a:pPr indent="-635" algn="just">
              <a:lnSpc>
                <a:spcPts val="3300"/>
              </a:lnSpc>
            </a:pPr>
            <a:r>
              <a:rPr lang="fa-IR" sz="2400" b="1" dirty="0">
                <a:solidFill>
                  <a:srgbClr val="FF0000"/>
                </a:solidFill>
                <a:latin typeface="Times New Roman"/>
                <a:ea typeface="Calibri"/>
                <a:cs typeface="2  Titr" panose="00000700000000000000" pitchFamily="2" charset="-78"/>
              </a:rPr>
              <a:t>مقدمه</a:t>
            </a:r>
            <a:endParaRPr lang="en-US" sz="2400" dirty="0">
              <a:solidFill>
                <a:srgbClr val="FF0000"/>
              </a:solidFill>
              <a:latin typeface="Times New Roman"/>
              <a:ea typeface="Calibri"/>
              <a:cs typeface="2  Titr" panose="00000700000000000000" pitchFamily="2" charset="-78"/>
            </a:endParaRPr>
          </a:p>
          <a:p>
            <a:pPr indent="-635" algn="just">
              <a:lnSpc>
                <a:spcPct val="200000"/>
              </a:lnSpc>
            </a:pPr>
            <a:r>
              <a:rPr lang="fa-IR" sz="2000" b="1" dirty="0">
                <a:solidFill>
                  <a:schemeClr val="bg1"/>
                </a:solidFill>
                <a:latin typeface="Times New Roman"/>
                <a:ea typeface="Calibri"/>
                <a:cs typeface="2  Titr" panose="00000700000000000000" pitchFamily="2" charset="-78"/>
              </a:rPr>
              <a:t>بخش حمل و نقل از جمله بخشهای زیربنایی اقتصاد هر کشور است که فعالیتهای آن نه تنها فرآینده توسعه اقتصادی یک کشور را تحت تأثیر قرار می دهد بلکه خود نیز در جریان توسعه اقتصادی یک جامعه تغییر و تحولات کمی و کیفی فراوانی را تجربه می کند. اما تأثیر این بخش بر فرآینداز تأثیر آن از توسعه اقتصادی است. از این رو شرایط و موقعیت این بخش، یکی از شاخصهای مهم سطح توسعه یافتگی، و از جمله عوامل تعیین کننده روند تحولات آن محسوب می شود.</a:t>
            </a:r>
            <a:r>
              <a:rPr lang="fa-IR" sz="2000" b="1" u="sng" dirty="0">
                <a:solidFill>
                  <a:schemeClr val="bg1"/>
                </a:solidFill>
                <a:latin typeface="Times New Roman"/>
                <a:ea typeface="Calibri"/>
                <a:cs typeface="2  Titr" panose="00000700000000000000" pitchFamily="2" charset="-78"/>
              </a:rPr>
              <a:t>به عبارتی حمل و نقل را پایه های پلی دانسته اند که انقلاب صنعتی بر روی آن استوار است</a:t>
            </a:r>
            <a:r>
              <a:rPr lang="en-US" sz="2000" b="1" u="sng" dirty="0">
                <a:solidFill>
                  <a:schemeClr val="bg1"/>
                </a:solidFill>
                <a:latin typeface="Times New Roman"/>
                <a:ea typeface="Calibri"/>
                <a:cs typeface="2  Titr" panose="00000700000000000000" pitchFamily="2" charset="-78"/>
              </a:rPr>
              <a:t>.</a:t>
            </a:r>
            <a:endParaRPr lang="en-US" sz="2000" dirty="0">
              <a:solidFill>
                <a:schemeClr val="bg1"/>
              </a:solidFill>
              <a:effectLst/>
              <a:latin typeface="Times New Roman"/>
              <a:ea typeface="Calibri"/>
              <a:cs typeface="2  Titr" panose="00000700000000000000" pitchFamily="2" charset="-78"/>
            </a:endParaRPr>
          </a:p>
        </p:txBody>
      </p:sp>
    </p:spTree>
    <p:extLst>
      <p:ext uri="{BB962C8B-B14F-4D97-AF65-F5344CB8AC3E}">
        <p14:creationId xmlns:p14="http://schemas.microsoft.com/office/powerpoint/2010/main" val="3345693803"/>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908720"/>
            <a:ext cx="8388424" cy="3046988"/>
          </a:xfrm>
          <a:prstGeom prst="rect">
            <a:avLst/>
          </a:prstGeom>
        </p:spPr>
        <p:txBody>
          <a:bodyPr wrap="square">
            <a:spAutoFit/>
          </a:bodyPr>
          <a:lstStyle/>
          <a:p>
            <a:pPr indent="-635" algn="just">
              <a:lnSpc>
                <a:spcPct val="200000"/>
              </a:lnSpc>
            </a:pPr>
            <a:r>
              <a:rPr lang="fa-IR" sz="2400" b="1" dirty="0">
                <a:solidFill>
                  <a:schemeClr val="bg1"/>
                </a:solidFill>
                <a:latin typeface="Times New Roman"/>
                <a:ea typeface="Calibri"/>
                <a:cs typeface="2  Titr" panose="00000700000000000000" pitchFamily="2" charset="-78"/>
              </a:rPr>
              <a:t>باز شدن بازارهای تازه برای کالاهای تولیدی یک جامعه و یا فراهم آمدن بازارهای جدید تأمین مواد اولیه و وابسته می تواند شدیداً بر جریان رشد اقتصادی یک منطقه مؤثر باشد، که از جمله عوامل لازم برای اینکار داشتن و توجه کردن به شبکه های ارتباطی حمل و نقل می باشد</a:t>
            </a:r>
            <a:r>
              <a:rPr lang="en-US" sz="2400" b="1" dirty="0">
                <a:solidFill>
                  <a:schemeClr val="bg1"/>
                </a:solidFill>
                <a:latin typeface="Times New Roman"/>
                <a:ea typeface="Calibri"/>
                <a:cs typeface="2  Titr" panose="00000700000000000000" pitchFamily="2" charset="-78"/>
              </a:rPr>
              <a:t>.</a:t>
            </a:r>
            <a:endParaRPr lang="en-US" sz="2400" dirty="0">
              <a:solidFill>
                <a:schemeClr val="bg1"/>
              </a:solidFill>
              <a:effectLst/>
              <a:latin typeface="Times New Roman"/>
              <a:ea typeface="Calibri"/>
              <a:cs typeface="2  Titr" panose="00000700000000000000" pitchFamily="2" charset="-78"/>
            </a:endParaRPr>
          </a:p>
        </p:txBody>
      </p:sp>
    </p:spTree>
    <p:extLst>
      <p:ext uri="{BB962C8B-B14F-4D97-AF65-F5344CB8AC3E}">
        <p14:creationId xmlns:p14="http://schemas.microsoft.com/office/powerpoint/2010/main" val="894623045"/>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764704"/>
            <a:ext cx="8136904" cy="5286062"/>
          </a:xfrm>
          <a:prstGeom prst="rect">
            <a:avLst/>
          </a:prstGeom>
        </p:spPr>
        <p:txBody>
          <a:bodyPr wrap="square">
            <a:spAutoFit/>
          </a:bodyPr>
          <a:lstStyle/>
          <a:p>
            <a:pPr indent="-635" algn="just">
              <a:lnSpc>
                <a:spcPct val="150000"/>
              </a:lnSpc>
            </a:pPr>
            <a:r>
              <a:rPr lang="fa-IR" sz="2000" b="1" dirty="0" smtClean="0">
                <a:solidFill>
                  <a:schemeClr val="bg1"/>
                </a:solidFill>
                <a:latin typeface="Times New Roman"/>
                <a:ea typeface="Calibri"/>
                <a:cs typeface="2  Titr" panose="00000700000000000000" pitchFamily="2" charset="-78"/>
              </a:rPr>
              <a:t> مساله :</a:t>
            </a:r>
          </a:p>
          <a:p>
            <a:pPr indent="-635" algn="just">
              <a:lnSpc>
                <a:spcPct val="150000"/>
              </a:lnSpc>
            </a:pPr>
            <a:r>
              <a:rPr lang="fa-IR" sz="2000" b="1" dirty="0" smtClean="0">
                <a:solidFill>
                  <a:schemeClr val="bg1"/>
                </a:solidFill>
                <a:latin typeface="Times New Roman"/>
                <a:ea typeface="Calibri"/>
                <a:cs typeface="2  Titr" panose="00000700000000000000" pitchFamily="2" charset="-78"/>
              </a:rPr>
              <a:t>یک </a:t>
            </a:r>
            <a:r>
              <a:rPr lang="fa-IR" sz="2000" b="1" dirty="0">
                <a:solidFill>
                  <a:schemeClr val="bg1"/>
                </a:solidFill>
                <a:latin typeface="Times New Roman"/>
                <a:ea typeface="Calibri"/>
                <a:cs typeface="2  Titr" panose="00000700000000000000" pitchFamily="2" charset="-78"/>
              </a:rPr>
              <a:t>شرکت حمل و نقل درصدد حمل تلویزیون های تولیدی از 3 کارخانه به 3 شهر است. عرضه ماهانه هر کارخانه و تعداد تقاضای ماهانه هر شهر در جداول زیر داده شده است</a:t>
            </a:r>
            <a:r>
              <a:rPr lang="en-US" sz="2000" b="1" dirty="0">
                <a:solidFill>
                  <a:schemeClr val="bg1"/>
                </a:solidFill>
                <a:latin typeface="Times New Roman"/>
                <a:ea typeface="Calibri"/>
                <a:cs typeface="2  Titr" panose="00000700000000000000" pitchFamily="2" charset="-78"/>
              </a:rPr>
              <a:t>.</a:t>
            </a:r>
            <a:endParaRPr lang="en-US" sz="2000" dirty="0">
              <a:solidFill>
                <a:schemeClr val="bg1"/>
              </a:solidFill>
              <a:latin typeface="Times New Roman"/>
              <a:ea typeface="Calibri"/>
              <a:cs typeface="2  Titr" panose="00000700000000000000" pitchFamily="2" charset="-78"/>
            </a:endParaRPr>
          </a:p>
          <a:p>
            <a:pPr indent="-635" algn="just">
              <a:lnSpc>
                <a:spcPts val="3300"/>
              </a:lnSpc>
            </a:pPr>
            <a:endParaRPr lang="fa-IR" b="1" dirty="0" smtClean="0">
              <a:solidFill>
                <a:schemeClr val="bg1"/>
              </a:solidFill>
              <a:latin typeface="Times New Roman"/>
              <a:ea typeface="Calibri"/>
              <a:cs typeface="2  Titr" panose="00000700000000000000" pitchFamily="2" charset="-78"/>
            </a:endParaRPr>
          </a:p>
          <a:p>
            <a:pPr indent="-635" algn="just">
              <a:lnSpc>
                <a:spcPts val="3300"/>
              </a:lnSpc>
            </a:pPr>
            <a:endParaRPr lang="fa-IR" b="1" dirty="0">
              <a:solidFill>
                <a:schemeClr val="bg1"/>
              </a:solidFill>
              <a:latin typeface="Times New Roman"/>
              <a:ea typeface="Calibri"/>
              <a:cs typeface="2  Titr" panose="00000700000000000000" pitchFamily="2" charset="-78"/>
            </a:endParaRPr>
          </a:p>
          <a:p>
            <a:pPr indent="-635" algn="just">
              <a:lnSpc>
                <a:spcPts val="3300"/>
              </a:lnSpc>
            </a:pPr>
            <a:endParaRPr lang="fa-IR" b="1" dirty="0" smtClean="0">
              <a:solidFill>
                <a:schemeClr val="bg1"/>
              </a:solidFill>
              <a:latin typeface="Times New Roman"/>
              <a:ea typeface="Calibri"/>
              <a:cs typeface="2  Titr" panose="00000700000000000000" pitchFamily="2" charset="-78"/>
            </a:endParaRPr>
          </a:p>
          <a:p>
            <a:pPr indent="-635" algn="just">
              <a:lnSpc>
                <a:spcPts val="3300"/>
              </a:lnSpc>
            </a:pPr>
            <a:endParaRPr lang="fa-IR" b="1" dirty="0">
              <a:solidFill>
                <a:schemeClr val="bg1"/>
              </a:solidFill>
              <a:latin typeface="Times New Roman"/>
              <a:ea typeface="Calibri"/>
              <a:cs typeface="2  Titr" panose="00000700000000000000" pitchFamily="2" charset="-78"/>
            </a:endParaRPr>
          </a:p>
          <a:p>
            <a:pPr indent="-635" algn="just">
              <a:lnSpc>
                <a:spcPts val="3300"/>
              </a:lnSpc>
            </a:pPr>
            <a:endParaRPr lang="fa-IR" b="1" dirty="0" smtClean="0">
              <a:solidFill>
                <a:schemeClr val="bg1"/>
              </a:solidFill>
              <a:latin typeface="Times New Roman"/>
              <a:ea typeface="Calibri"/>
              <a:cs typeface="2  Titr" panose="00000700000000000000" pitchFamily="2" charset="-78"/>
            </a:endParaRPr>
          </a:p>
          <a:p>
            <a:pPr indent="-635" algn="just">
              <a:lnSpc>
                <a:spcPts val="3300"/>
              </a:lnSpc>
            </a:pPr>
            <a:endParaRPr lang="fa-IR" b="1" dirty="0" smtClean="0">
              <a:solidFill>
                <a:schemeClr val="bg1"/>
              </a:solidFill>
              <a:latin typeface="Times New Roman"/>
              <a:ea typeface="Calibri"/>
              <a:cs typeface="2  Titr" panose="00000700000000000000" pitchFamily="2" charset="-78"/>
            </a:endParaRPr>
          </a:p>
          <a:p>
            <a:pPr indent="-635" algn="just">
              <a:lnSpc>
                <a:spcPts val="3300"/>
              </a:lnSpc>
            </a:pPr>
            <a:endParaRPr lang="fa-IR" b="1" dirty="0">
              <a:solidFill>
                <a:schemeClr val="bg1"/>
              </a:solidFill>
              <a:latin typeface="Times New Roman"/>
              <a:ea typeface="Calibri"/>
              <a:cs typeface="2  Titr" panose="00000700000000000000" pitchFamily="2" charset="-78"/>
            </a:endParaRPr>
          </a:p>
          <a:p>
            <a:pPr indent="-635" algn="just">
              <a:lnSpc>
                <a:spcPts val="3300"/>
              </a:lnSpc>
            </a:pPr>
            <a:r>
              <a:rPr lang="fa-IR" b="1" dirty="0" smtClean="0">
                <a:solidFill>
                  <a:schemeClr val="bg1"/>
                </a:solidFill>
                <a:latin typeface="Times New Roman"/>
                <a:ea typeface="Calibri"/>
                <a:cs typeface="2  Titr" panose="00000700000000000000" pitchFamily="2" charset="-78"/>
              </a:rPr>
              <a:t>هزینه </a:t>
            </a:r>
            <a:r>
              <a:rPr lang="fa-IR" b="1" dirty="0">
                <a:solidFill>
                  <a:schemeClr val="bg1"/>
                </a:solidFill>
                <a:latin typeface="Times New Roman"/>
                <a:ea typeface="Calibri"/>
                <a:cs typeface="2  Titr" panose="00000700000000000000" pitchFamily="2" charset="-78"/>
              </a:rPr>
              <a:t>حمل هر دستگاه تلویزیون از هرکارخانه به هر شهر نسبت به مسافت و کیفیت راه تغییر می کندو به شرح جدول زیر است( هزینه حمل به تومان است). </a:t>
            </a:r>
            <a:endParaRPr lang="en-US" dirty="0">
              <a:solidFill>
                <a:schemeClr val="bg1"/>
              </a:solidFill>
              <a:effectLst/>
              <a:latin typeface="Times New Roman"/>
              <a:ea typeface="Calibri"/>
              <a:cs typeface="2  Titr" panose="00000700000000000000" pitchFamily="2" charset="-78"/>
            </a:endParaRPr>
          </a:p>
        </p:txBody>
      </p:sp>
      <p:pic>
        <p:nvPicPr>
          <p:cNvPr id="1741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31642" y="2568725"/>
            <a:ext cx="6370439" cy="2228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18687591"/>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3854981067"/>
              </p:ext>
            </p:extLst>
          </p:nvPr>
        </p:nvGraphicFramePr>
        <p:xfrm>
          <a:off x="1041400" y="838201"/>
          <a:ext cx="7924800" cy="2692400"/>
        </p:xfrm>
        <a:graphic>
          <a:graphicData uri="http://schemas.openxmlformats.org/presentationml/2006/ole">
            <mc:AlternateContent xmlns:mc="http://schemas.openxmlformats.org/markup-compatibility/2006">
              <mc:Choice xmlns:v="urn:schemas-microsoft-com:vml" Requires="v">
                <p:oleObj spid="_x0000_s5139" name="Document" r:id="rId3" imgW="5980357" imgH="2027948" progId="Word.Document.12">
                  <p:embed/>
                </p:oleObj>
              </mc:Choice>
              <mc:Fallback>
                <p:oleObj name="Document" r:id="rId3" imgW="5980357" imgH="2027948" progId="Word.Document.12">
                  <p:embed/>
                  <p:pic>
                    <p:nvPicPr>
                      <p:cNvPr id="0" name=""/>
                      <p:cNvPicPr/>
                      <p:nvPr/>
                    </p:nvPicPr>
                    <p:blipFill>
                      <a:blip r:embed="rId4"/>
                      <a:stretch>
                        <a:fillRect/>
                      </a:stretch>
                    </p:blipFill>
                    <p:spPr>
                      <a:xfrm>
                        <a:off x="1041400" y="838201"/>
                        <a:ext cx="7924800" cy="2692400"/>
                      </a:xfrm>
                      <a:prstGeom prst="rect">
                        <a:avLst/>
                      </a:prstGeom>
                    </p:spPr>
                  </p:pic>
                </p:oleObj>
              </mc:Fallback>
            </mc:AlternateContent>
          </a:graphicData>
        </a:graphic>
      </p:graphicFrame>
      <p:sp>
        <p:nvSpPr>
          <p:cNvPr id="3" name="Rectangle 2"/>
          <p:cNvSpPr/>
          <p:nvPr/>
        </p:nvSpPr>
        <p:spPr>
          <a:xfrm>
            <a:off x="539552" y="3573016"/>
            <a:ext cx="8172400" cy="515526"/>
          </a:xfrm>
          <a:prstGeom prst="rect">
            <a:avLst/>
          </a:prstGeom>
        </p:spPr>
        <p:txBody>
          <a:bodyPr wrap="square">
            <a:spAutoFit/>
          </a:bodyPr>
          <a:lstStyle/>
          <a:p>
            <a:pPr indent="182880" algn="just">
              <a:lnSpc>
                <a:spcPts val="3300"/>
              </a:lnSpc>
            </a:pPr>
            <a:r>
              <a:rPr lang="fa-IR" b="1" dirty="0">
                <a:solidFill>
                  <a:schemeClr val="bg1"/>
                </a:solidFill>
                <a:latin typeface="Times New Roman"/>
                <a:ea typeface="Calibri"/>
                <a:cs typeface="2  Titr" panose="00000700000000000000" pitchFamily="2" charset="-78"/>
              </a:rPr>
              <a:t>مسأله را به گونه ای فرموله کنید که ضمن تامین تقاضای هر شهر، کل هزینه حمل نیز حداقل گردد</a:t>
            </a:r>
            <a:r>
              <a:rPr lang="en-US" b="1" dirty="0">
                <a:solidFill>
                  <a:schemeClr val="bg1"/>
                </a:solidFill>
                <a:latin typeface="Times New Roman"/>
                <a:ea typeface="Calibri"/>
                <a:cs typeface="2  Titr" panose="00000700000000000000" pitchFamily="2" charset="-78"/>
              </a:rPr>
              <a:t>:</a:t>
            </a:r>
            <a:endParaRPr lang="en-US" dirty="0">
              <a:solidFill>
                <a:schemeClr val="bg1"/>
              </a:solidFill>
              <a:effectLst/>
              <a:latin typeface="Times New Roman"/>
              <a:ea typeface="Calibri"/>
              <a:cs typeface="2  Titr" panose="00000700000000000000" pitchFamily="2" charset="-78"/>
            </a:endParaRPr>
          </a:p>
        </p:txBody>
      </p:sp>
    </p:spTree>
    <p:extLst>
      <p:ext uri="{BB962C8B-B14F-4D97-AF65-F5344CB8AC3E}">
        <p14:creationId xmlns:p14="http://schemas.microsoft.com/office/powerpoint/2010/main" val="3831222209"/>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260650"/>
            <a:ext cx="8460432" cy="5632311"/>
          </a:xfrm>
          <a:prstGeom prst="rect">
            <a:avLst/>
          </a:prstGeom>
        </p:spPr>
        <p:txBody>
          <a:bodyPr wrap="square">
            <a:spAutoFit/>
          </a:bodyPr>
          <a:lstStyle/>
          <a:p>
            <a:pPr indent="-635" algn="just">
              <a:lnSpc>
                <a:spcPct val="150000"/>
              </a:lnSpc>
            </a:pPr>
            <a:r>
              <a:rPr lang="fa-IR" sz="2400" b="1" dirty="0">
                <a:solidFill>
                  <a:srgbClr val="FF0000"/>
                </a:solidFill>
                <a:latin typeface="Times New Roman"/>
                <a:ea typeface="Calibri"/>
                <a:cs typeface="2  Titr" panose="00000700000000000000" pitchFamily="2" charset="-78"/>
              </a:rPr>
              <a:t>متغیر تصمیم</a:t>
            </a:r>
            <a:endParaRPr lang="en-US" sz="2400" dirty="0">
              <a:solidFill>
                <a:srgbClr val="FF0000"/>
              </a:solidFill>
              <a:latin typeface="Times New Roman"/>
              <a:ea typeface="Calibri"/>
              <a:cs typeface="2  Titr" panose="00000700000000000000" pitchFamily="2" charset="-78"/>
            </a:endParaRPr>
          </a:p>
          <a:p>
            <a:pPr indent="-635" algn="just">
              <a:lnSpc>
                <a:spcPct val="150000"/>
              </a:lnSpc>
            </a:pPr>
            <a:r>
              <a:rPr lang="fa-IR" sz="2400" b="1" dirty="0">
                <a:solidFill>
                  <a:schemeClr val="bg1"/>
                </a:solidFill>
                <a:latin typeface="Times New Roman"/>
                <a:ea typeface="Calibri"/>
                <a:cs typeface="2  Titr" panose="00000700000000000000" pitchFamily="2" charset="-78"/>
              </a:rPr>
              <a:t>این مسأله دارای 9 متغیر تصمیم است که بیانگر تعداد تلویزیون (دستگاه) حمل شده از هر کارخانه به هر شهر خواهد بود: یعنی تعداد تلویزیون قابل حمل از کارخانه</a:t>
            </a:r>
            <a:r>
              <a:rPr lang="en-US" sz="2400" b="1" dirty="0">
                <a:solidFill>
                  <a:schemeClr val="bg1"/>
                </a:solidFill>
                <a:latin typeface="Times New Roman"/>
                <a:ea typeface="Calibri"/>
                <a:cs typeface="2  Titr" panose="00000700000000000000" pitchFamily="2" charset="-78"/>
              </a:rPr>
              <a:t> </a:t>
            </a:r>
            <a:r>
              <a:rPr lang="en-US" sz="2400" b="1" dirty="0" err="1">
                <a:solidFill>
                  <a:schemeClr val="bg1"/>
                </a:solidFill>
                <a:latin typeface="Times New Roman"/>
                <a:ea typeface="Calibri"/>
                <a:cs typeface="2  Titr" panose="00000700000000000000" pitchFamily="2" charset="-78"/>
              </a:rPr>
              <a:t>i</a:t>
            </a:r>
            <a:r>
              <a:rPr lang="en-US" sz="2400" b="1" dirty="0">
                <a:solidFill>
                  <a:schemeClr val="bg1"/>
                </a:solidFill>
                <a:latin typeface="Times New Roman"/>
                <a:ea typeface="Calibri"/>
                <a:cs typeface="2  Titr" panose="00000700000000000000" pitchFamily="2" charset="-78"/>
              </a:rPr>
              <a:t> </a:t>
            </a:r>
            <a:r>
              <a:rPr lang="fa-IR" sz="2400" b="1" dirty="0">
                <a:solidFill>
                  <a:schemeClr val="bg1"/>
                </a:solidFill>
                <a:latin typeface="Times New Roman"/>
                <a:ea typeface="Calibri"/>
                <a:cs typeface="2  Titr" panose="00000700000000000000" pitchFamily="2" charset="-78"/>
              </a:rPr>
              <a:t>ام به </a:t>
            </a:r>
            <a:r>
              <a:rPr lang="en-US" sz="2400" b="1" dirty="0">
                <a:solidFill>
                  <a:schemeClr val="bg1"/>
                </a:solidFill>
                <a:latin typeface="Times New Roman"/>
                <a:ea typeface="Calibri"/>
                <a:cs typeface="2  Titr" panose="00000700000000000000" pitchFamily="2" charset="-78"/>
              </a:rPr>
              <a:t>j </a:t>
            </a:r>
            <a:r>
              <a:rPr lang="fa-IR" sz="2400" b="1" dirty="0">
                <a:solidFill>
                  <a:schemeClr val="bg1"/>
                </a:solidFill>
                <a:latin typeface="Times New Roman"/>
                <a:ea typeface="Calibri"/>
                <a:cs typeface="2  Titr" panose="00000700000000000000" pitchFamily="2" charset="-78"/>
              </a:rPr>
              <a:t>ام </a:t>
            </a:r>
            <a:r>
              <a:rPr lang="en-US" sz="2400" b="1" dirty="0" err="1">
                <a:solidFill>
                  <a:schemeClr val="bg1"/>
                </a:solidFill>
                <a:latin typeface="Times New Roman"/>
                <a:ea typeface="Calibri"/>
                <a:cs typeface="2  Titr" panose="00000700000000000000" pitchFamily="2" charset="-78"/>
              </a:rPr>
              <a:t>x</a:t>
            </a:r>
            <a:r>
              <a:rPr lang="en-US" sz="2400" b="1" baseline="-25000" dirty="0" err="1">
                <a:solidFill>
                  <a:schemeClr val="bg1"/>
                </a:solidFill>
                <a:latin typeface="Times New Roman"/>
                <a:ea typeface="Calibri"/>
                <a:cs typeface="2  Titr" panose="00000700000000000000" pitchFamily="2" charset="-78"/>
              </a:rPr>
              <a:t>ij</a:t>
            </a:r>
            <a:r>
              <a:rPr lang="en-US" sz="2400" b="1" dirty="0">
                <a:solidFill>
                  <a:schemeClr val="bg1"/>
                </a:solidFill>
                <a:latin typeface="Times New Roman"/>
                <a:ea typeface="Calibri"/>
                <a:cs typeface="2  Titr" panose="00000700000000000000" pitchFamily="2" charset="-78"/>
              </a:rPr>
              <a:t> </a:t>
            </a:r>
            <a:r>
              <a:rPr lang="fa-IR" sz="2400" b="1" dirty="0">
                <a:solidFill>
                  <a:schemeClr val="bg1"/>
                </a:solidFill>
                <a:latin typeface="Times New Roman"/>
                <a:ea typeface="Calibri"/>
                <a:cs typeface="2  Titr" panose="00000700000000000000" pitchFamily="2" charset="-78"/>
              </a:rPr>
              <a:t>که در آن</a:t>
            </a:r>
            <a:r>
              <a:rPr lang="en-US" sz="2400" b="1" dirty="0">
                <a:solidFill>
                  <a:schemeClr val="bg1"/>
                </a:solidFill>
                <a:latin typeface="Times New Roman"/>
                <a:ea typeface="Calibri"/>
                <a:cs typeface="2  Titr" panose="00000700000000000000" pitchFamily="2" charset="-78"/>
              </a:rPr>
              <a:t>:</a:t>
            </a:r>
            <a:endParaRPr lang="en-US" sz="2400" dirty="0">
              <a:solidFill>
                <a:schemeClr val="bg1"/>
              </a:solidFill>
              <a:latin typeface="Times New Roman"/>
              <a:ea typeface="Calibri"/>
              <a:cs typeface="2  Titr" panose="00000700000000000000" pitchFamily="2" charset="-78"/>
            </a:endParaRPr>
          </a:p>
          <a:p>
            <a:pPr indent="-635" algn="just">
              <a:lnSpc>
                <a:spcPct val="150000"/>
              </a:lnSpc>
            </a:pPr>
            <a:r>
              <a:rPr lang="en-US" sz="2400" b="1" dirty="0" err="1">
                <a:solidFill>
                  <a:schemeClr val="bg1"/>
                </a:solidFill>
                <a:latin typeface="Times New Roman"/>
                <a:ea typeface="Calibri"/>
                <a:cs typeface="2  Titr" panose="00000700000000000000" pitchFamily="2" charset="-78"/>
              </a:rPr>
              <a:t>i</a:t>
            </a:r>
            <a:r>
              <a:rPr lang="fa-IR" sz="2400" b="1" dirty="0">
                <a:solidFill>
                  <a:schemeClr val="bg1"/>
                </a:solidFill>
                <a:latin typeface="Times New Roman"/>
                <a:ea typeface="Calibri"/>
                <a:cs typeface="2  Titr" panose="00000700000000000000" pitchFamily="2" charset="-78"/>
              </a:rPr>
              <a:t> = تهران(1) و اراک(2) و اصفهان(3)</a:t>
            </a:r>
            <a:endParaRPr lang="en-US" sz="2400" dirty="0">
              <a:solidFill>
                <a:schemeClr val="bg1"/>
              </a:solidFill>
              <a:latin typeface="Times New Roman"/>
              <a:ea typeface="Calibri"/>
              <a:cs typeface="2  Titr" panose="00000700000000000000" pitchFamily="2" charset="-78"/>
            </a:endParaRPr>
          </a:p>
          <a:p>
            <a:pPr indent="-635" algn="just">
              <a:lnSpc>
                <a:spcPct val="150000"/>
              </a:lnSpc>
            </a:pPr>
            <a:r>
              <a:rPr lang="en-US" sz="2400" b="1" dirty="0">
                <a:solidFill>
                  <a:schemeClr val="bg1"/>
                </a:solidFill>
                <a:latin typeface="Times New Roman"/>
                <a:ea typeface="Calibri"/>
                <a:cs typeface="2  Titr" panose="00000700000000000000" pitchFamily="2" charset="-78"/>
              </a:rPr>
              <a:t>j</a:t>
            </a:r>
            <a:r>
              <a:rPr lang="fa-IR" sz="2400" b="1" dirty="0">
                <a:solidFill>
                  <a:schemeClr val="bg1"/>
                </a:solidFill>
                <a:latin typeface="Times New Roman"/>
                <a:ea typeface="Calibri"/>
                <a:cs typeface="2  Titr" panose="00000700000000000000" pitchFamily="2" charset="-78"/>
              </a:rPr>
              <a:t>= شیراز(</a:t>
            </a:r>
            <a:r>
              <a:rPr lang="en-US" sz="2400" b="1" dirty="0">
                <a:solidFill>
                  <a:schemeClr val="bg1"/>
                </a:solidFill>
                <a:latin typeface="Times New Roman"/>
                <a:ea typeface="Calibri"/>
                <a:cs typeface="2  Titr" panose="00000700000000000000" pitchFamily="2" charset="-78"/>
              </a:rPr>
              <a:t>A</a:t>
            </a:r>
            <a:r>
              <a:rPr lang="fa-IR" sz="2400" b="1" dirty="0">
                <a:solidFill>
                  <a:schemeClr val="bg1"/>
                </a:solidFill>
                <a:latin typeface="Times New Roman"/>
                <a:ea typeface="Calibri"/>
                <a:cs typeface="2  Titr" panose="00000700000000000000" pitchFamily="2" charset="-78"/>
              </a:rPr>
              <a:t>) و بوشهر(</a:t>
            </a:r>
            <a:r>
              <a:rPr lang="en-US" sz="2400" b="1" dirty="0">
                <a:solidFill>
                  <a:schemeClr val="bg1"/>
                </a:solidFill>
                <a:latin typeface="Times New Roman"/>
                <a:ea typeface="Calibri"/>
                <a:cs typeface="2  Titr" panose="00000700000000000000" pitchFamily="2" charset="-78"/>
              </a:rPr>
              <a:t>B</a:t>
            </a:r>
            <a:r>
              <a:rPr lang="fa-IR" sz="2400" b="1" dirty="0">
                <a:solidFill>
                  <a:schemeClr val="bg1"/>
                </a:solidFill>
                <a:latin typeface="Times New Roman"/>
                <a:ea typeface="Calibri"/>
                <a:cs typeface="2  Titr" panose="00000700000000000000" pitchFamily="2" charset="-78"/>
              </a:rPr>
              <a:t>)  و اهواز (</a:t>
            </a:r>
            <a:r>
              <a:rPr lang="en-US" sz="2400" b="1" dirty="0">
                <a:solidFill>
                  <a:schemeClr val="bg1"/>
                </a:solidFill>
                <a:latin typeface="Times New Roman"/>
                <a:ea typeface="Calibri"/>
                <a:cs typeface="2  Titr" panose="00000700000000000000" pitchFamily="2" charset="-78"/>
              </a:rPr>
              <a:t>C</a:t>
            </a:r>
            <a:r>
              <a:rPr lang="fa-IR" sz="2400" b="1" dirty="0">
                <a:solidFill>
                  <a:schemeClr val="bg1"/>
                </a:solidFill>
                <a:latin typeface="Times New Roman"/>
                <a:ea typeface="Calibri"/>
                <a:cs typeface="2  Titr" panose="00000700000000000000" pitchFamily="2" charset="-78"/>
              </a:rPr>
              <a:t>) خواهد بود.</a:t>
            </a:r>
            <a:endParaRPr lang="en-US" sz="2400" dirty="0">
              <a:solidFill>
                <a:schemeClr val="bg1"/>
              </a:solidFill>
              <a:latin typeface="Times New Roman"/>
              <a:ea typeface="Calibri"/>
              <a:cs typeface="2  Titr" panose="00000700000000000000" pitchFamily="2" charset="-78"/>
            </a:endParaRPr>
          </a:p>
          <a:p>
            <a:pPr indent="-635" algn="just">
              <a:lnSpc>
                <a:spcPct val="150000"/>
              </a:lnSpc>
            </a:pPr>
            <a:r>
              <a:rPr lang="fa-IR" sz="2400" b="1" dirty="0">
                <a:solidFill>
                  <a:schemeClr val="bg1"/>
                </a:solidFill>
                <a:latin typeface="Times New Roman"/>
                <a:ea typeface="Calibri"/>
                <a:cs typeface="2  Titr" panose="00000700000000000000" pitchFamily="2" charset="-78"/>
              </a:rPr>
              <a:t>برخلاف مسائل قبلی، متغیر </a:t>
            </a:r>
            <a:r>
              <a:rPr lang="fa-IR" sz="2400" b="1" dirty="0" smtClean="0">
                <a:solidFill>
                  <a:schemeClr val="bg1"/>
                </a:solidFill>
                <a:latin typeface="Times New Roman"/>
                <a:ea typeface="Calibri"/>
                <a:cs typeface="2  Titr" panose="00000700000000000000" pitchFamily="2" charset="-78"/>
              </a:rPr>
              <a:t>تصمیم </a:t>
            </a:r>
            <a:r>
              <a:rPr lang="fa-IR" sz="2400" b="1" dirty="0">
                <a:solidFill>
                  <a:schemeClr val="bg1"/>
                </a:solidFill>
                <a:latin typeface="Times New Roman"/>
                <a:ea typeface="Calibri"/>
                <a:cs typeface="2  Titr" panose="00000700000000000000" pitchFamily="2" charset="-78"/>
              </a:rPr>
              <a:t>در این مسأله دارای دو اندیس می باشد. اندیس اول</a:t>
            </a:r>
            <a:r>
              <a:rPr lang="en-US" sz="2400" b="1" dirty="0">
                <a:solidFill>
                  <a:schemeClr val="bg1"/>
                </a:solidFill>
                <a:latin typeface="Times New Roman"/>
                <a:ea typeface="Calibri"/>
                <a:cs typeface="2  Titr" panose="00000700000000000000" pitchFamily="2" charset="-78"/>
              </a:rPr>
              <a:t> "</a:t>
            </a:r>
            <a:r>
              <a:rPr lang="en-US" sz="2400" b="1" dirty="0" err="1">
                <a:solidFill>
                  <a:schemeClr val="bg1"/>
                </a:solidFill>
                <a:latin typeface="Times New Roman"/>
                <a:ea typeface="Calibri"/>
                <a:cs typeface="2  Titr" panose="00000700000000000000" pitchFamily="2" charset="-78"/>
              </a:rPr>
              <a:t>i</a:t>
            </a:r>
            <a:r>
              <a:rPr lang="en-US" sz="2400" b="1" dirty="0">
                <a:solidFill>
                  <a:schemeClr val="bg1"/>
                </a:solidFill>
                <a:latin typeface="Times New Roman"/>
                <a:ea typeface="Calibri"/>
                <a:cs typeface="2  Titr" panose="00000700000000000000" pitchFamily="2" charset="-78"/>
              </a:rPr>
              <a:t>" </a:t>
            </a:r>
            <a:r>
              <a:rPr lang="fa-IR" sz="2400" b="1" dirty="0">
                <a:solidFill>
                  <a:schemeClr val="bg1"/>
                </a:solidFill>
                <a:latin typeface="Times New Roman"/>
                <a:ea typeface="Calibri"/>
                <a:cs typeface="2  Titr" panose="00000700000000000000" pitchFamily="2" charset="-78"/>
              </a:rPr>
              <a:t>بیانگر نام کارخانه و اندیس دوم</a:t>
            </a:r>
            <a:r>
              <a:rPr lang="en-US" sz="2400" b="1" dirty="0">
                <a:solidFill>
                  <a:schemeClr val="bg1"/>
                </a:solidFill>
                <a:latin typeface="Times New Roman"/>
                <a:ea typeface="Calibri"/>
                <a:cs typeface="2  Titr" panose="00000700000000000000" pitchFamily="2" charset="-78"/>
              </a:rPr>
              <a:t> "j" </a:t>
            </a:r>
            <a:r>
              <a:rPr lang="fa-IR" sz="2400" b="1" dirty="0">
                <a:solidFill>
                  <a:schemeClr val="bg1"/>
                </a:solidFill>
                <a:latin typeface="Times New Roman"/>
                <a:ea typeface="Calibri"/>
                <a:cs typeface="2  Titr" panose="00000700000000000000" pitchFamily="2" charset="-78"/>
              </a:rPr>
              <a:t>نشان دهنده نام شهر خواهد بود. به عنوان مثال  </a:t>
            </a:r>
            <a:r>
              <a:rPr lang="en-US" sz="2400" b="1" dirty="0">
                <a:solidFill>
                  <a:schemeClr val="bg1"/>
                </a:solidFill>
                <a:latin typeface="Times New Roman"/>
                <a:ea typeface="Calibri"/>
                <a:cs typeface="2  Titr" panose="00000700000000000000" pitchFamily="2" charset="-78"/>
              </a:rPr>
              <a:t>x</a:t>
            </a:r>
            <a:r>
              <a:rPr lang="en-US" sz="2400" b="1" baseline="-25000" dirty="0">
                <a:solidFill>
                  <a:schemeClr val="bg1"/>
                </a:solidFill>
                <a:latin typeface="Times New Roman"/>
                <a:ea typeface="Calibri"/>
                <a:cs typeface="2  Titr" panose="00000700000000000000" pitchFamily="2" charset="-78"/>
              </a:rPr>
              <a:t>3A</a:t>
            </a:r>
            <a:r>
              <a:rPr lang="en-US" sz="2400" b="1" dirty="0">
                <a:solidFill>
                  <a:schemeClr val="bg1"/>
                </a:solidFill>
                <a:latin typeface="Times New Roman"/>
                <a:ea typeface="Calibri"/>
                <a:cs typeface="2  Titr" panose="00000700000000000000" pitchFamily="2" charset="-78"/>
              </a:rPr>
              <a:t> </a:t>
            </a:r>
            <a:r>
              <a:rPr lang="fa-IR" sz="2400" b="1" dirty="0">
                <a:solidFill>
                  <a:schemeClr val="bg1"/>
                </a:solidFill>
                <a:latin typeface="Times New Roman"/>
                <a:ea typeface="Calibri"/>
                <a:cs typeface="2  Titr" panose="00000700000000000000" pitchFamily="2" charset="-78"/>
              </a:rPr>
              <a:t>بیانگر تعداد تلویزیون است که از کارخانه شماره 3 (اصفهان) به شهر</a:t>
            </a:r>
            <a:r>
              <a:rPr lang="en-US" sz="2400" b="1" dirty="0">
                <a:solidFill>
                  <a:schemeClr val="bg1"/>
                </a:solidFill>
                <a:latin typeface="Times New Roman"/>
                <a:ea typeface="Calibri"/>
                <a:cs typeface="2  Titr" panose="00000700000000000000" pitchFamily="2" charset="-78"/>
              </a:rPr>
              <a:t>A</a:t>
            </a:r>
            <a:r>
              <a:rPr lang="fa-IR" sz="2400" b="1" dirty="0">
                <a:solidFill>
                  <a:schemeClr val="bg1"/>
                </a:solidFill>
                <a:latin typeface="Times New Roman"/>
                <a:ea typeface="Calibri"/>
                <a:cs typeface="2  Titr" panose="00000700000000000000" pitchFamily="2" charset="-78"/>
              </a:rPr>
              <a:t>(شیراز) حمل می شود</a:t>
            </a:r>
            <a:r>
              <a:rPr lang="en-US" sz="2400" b="1" dirty="0">
                <a:solidFill>
                  <a:schemeClr val="bg1"/>
                </a:solidFill>
                <a:latin typeface="Times New Roman"/>
                <a:ea typeface="Calibri"/>
                <a:cs typeface="2  Titr" panose="00000700000000000000" pitchFamily="2" charset="-78"/>
              </a:rPr>
              <a:t>.</a:t>
            </a:r>
            <a:endParaRPr lang="en-US" sz="2400" dirty="0">
              <a:solidFill>
                <a:schemeClr val="bg1"/>
              </a:solidFill>
              <a:effectLst/>
              <a:latin typeface="Times New Roman"/>
              <a:ea typeface="Calibri"/>
              <a:cs typeface="2  Titr" panose="00000700000000000000" pitchFamily="2" charset="-78"/>
            </a:endParaRPr>
          </a:p>
        </p:txBody>
      </p:sp>
    </p:spTree>
    <p:extLst>
      <p:ext uri="{BB962C8B-B14F-4D97-AF65-F5344CB8AC3E}">
        <p14:creationId xmlns:p14="http://schemas.microsoft.com/office/powerpoint/2010/main" val="3525465307"/>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04664"/>
            <a:ext cx="8460432" cy="4424288"/>
          </a:xfrm>
          <a:prstGeom prst="rect">
            <a:avLst/>
          </a:prstGeom>
        </p:spPr>
        <p:txBody>
          <a:bodyPr wrap="square">
            <a:spAutoFit/>
          </a:bodyPr>
          <a:lstStyle/>
          <a:p>
            <a:pPr indent="182880" algn="just">
              <a:lnSpc>
                <a:spcPts val="3300"/>
              </a:lnSpc>
            </a:pPr>
            <a:r>
              <a:rPr lang="fa-IR" sz="2400" b="1" dirty="0">
                <a:solidFill>
                  <a:srgbClr val="FF0000"/>
                </a:solidFill>
                <a:latin typeface="Times New Roman"/>
                <a:ea typeface="Calibri"/>
                <a:cs typeface="2  Titr" panose="00000700000000000000" pitchFamily="2" charset="-78"/>
              </a:rPr>
              <a:t>تابع هدف</a:t>
            </a:r>
            <a:endParaRPr lang="en-US" sz="2400" dirty="0">
              <a:solidFill>
                <a:srgbClr val="FF0000"/>
              </a:solidFill>
              <a:latin typeface="Times New Roman"/>
              <a:ea typeface="Calibri"/>
              <a:cs typeface="2  Titr" panose="00000700000000000000" pitchFamily="2" charset="-78"/>
            </a:endParaRPr>
          </a:p>
          <a:p>
            <a:pPr indent="-635" algn="just">
              <a:lnSpc>
                <a:spcPct val="200000"/>
              </a:lnSpc>
            </a:pPr>
            <a:r>
              <a:rPr lang="fa-IR" sz="2400" b="1" dirty="0">
                <a:solidFill>
                  <a:schemeClr val="bg1"/>
                </a:solidFill>
                <a:latin typeface="Times New Roman"/>
                <a:ea typeface="Calibri"/>
                <a:cs typeface="2  Titr" panose="00000700000000000000" pitchFamily="2" charset="-78"/>
              </a:rPr>
              <a:t>تابع هدف عبارت است از حداقل کردن کل هزینه حمل و نقل می باشد</a:t>
            </a:r>
            <a:r>
              <a:rPr lang="en-US" sz="2400" b="1" dirty="0">
                <a:solidFill>
                  <a:schemeClr val="bg1"/>
                </a:solidFill>
                <a:latin typeface="Times New Roman"/>
                <a:ea typeface="Calibri"/>
                <a:cs typeface="2  Titr" panose="00000700000000000000" pitchFamily="2" charset="-78"/>
              </a:rPr>
              <a:t>.</a:t>
            </a:r>
            <a:endParaRPr lang="en-US" sz="2400" dirty="0">
              <a:solidFill>
                <a:schemeClr val="bg1"/>
              </a:solidFill>
              <a:latin typeface="Times New Roman"/>
              <a:ea typeface="Calibri"/>
              <a:cs typeface="2  Titr" panose="00000700000000000000" pitchFamily="2" charset="-78"/>
            </a:endParaRPr>
          </a:p>
          <a:p>
            <a:pPr indent="-635" algn="just">
              <a:lnSpc>
                <a:spcPct val="200000"/>
              </a:lnSpc>
            </a:pPr>
            <a:r>
              <a:rPr lang="fa-IR" sz="2400" b="1" dirty="0">
                <a:solidFill>
                  <a:schemeClr val="bg1"/>
                </a:solidFill>
                <a:latin typeface="Times New Roman"/>
                <a:ea typeface="Calibri"/>
                <a:cs typeface="2  Titr" panose="00000700000000000000" pitchFamily="2" charset="-78"/>
              </a:rPr>
              <a:t>بنابراین تابع هدف که از مجموع هزینه حمل تلویزیون از هر کارخانه به هر شهر بدست می آید به شرح زیر خواهد بود</a:t>
            </a:r>
            <a:r>
              <a:rPr lang="en-US" sz="2400" b="1" dirty="0" smtClean="0">
                <a:solidFill>
                  <a:schemeClr val="bg1"/>
                </a:solidFill>
                <a:latin typeface="Times New Roman"/>
                <a:ea typeface="Calibri"/>
                <a:cs typeface="2  Titr" panose="00000700000000000000" pitchFamily="2" charset="-78"/>
              </a:rPr>
              <a:t>.</a:t>
            </a:r>
            <a:endParaRPr lang="fa-IR" sz="2400" b="1" dirty="0" smtClean="0">
              <a:solidFill>
                <a:schemeClr val="bg1"/>
              </a:solidFill>
              <a:latin typeface="Times New Roman"/>
              <a:ea typeface="Calibri"/>
              <a:cs typeface="2  Titr" panose="00000700000000000000" pitchFamily="2" charset="-78"/>
            </a:endParaRPr>
          </a:p>
          <a:p>
            <a:pPr indent="-635" algn="just">
              <a:lnSpc>
                <a:spcPts val="3300"/>
              </a:lnSpc>
            </a:pPr>
            <a:endParaRPr lang="fa-IR" sz="2400" b="1" dirty="0">
              <a:solidFill>
                <a:schemeClr val="bg1"/>
              </a:solidFill>
              <a:latin typeface="Times New Roman"/>
              <a:ea typeface="Calibri"/>
              <a:cs typeface="2  Titr" panose="00000700000000000000" pitchFamily="2" charset="-78"/>
            </a:endParaRPr>
          </a:p>
          <a:p>
            <a:pPr indent="-635" algn="just">
              <a:lnSpc>
                <a:spcPts val="3300"/>
              </a:lnSpc>
            </a:pPr>
            <a:endParaRPr lang="en-US" sz="2400" dirty="0">
              <a:solidFill>
                <a:schemeClr val="bg1"/>
              </a:solidFill>
              <a:latin typeface="Times New Roman"/>
              <a:ea typeface="Calibri"/>
              <a:cs typeface="2  Titr" panose="00000700000000000000" pitchFamily="2" charset="-78"/>
            </a:endParaRPr>
          </a:p>
          <a:p>
            <a:pPr indent="-635" algn="just">
              <a:lnSpc>
                <a:spcPts val="3300"/>
              </a:lnSpc>
              <a:spcAft>
                <a:spcPts val="0"/>
              </a:spcAft>
            </a:pPr>
            <a:r>
              <a:rPr lang="en-US" sz="2000" b="1" dirty="0">
                <a:solidFill>
                  <a:srgbClr val="FFC000"/>
                </a:solidFill>
                <a:latin typeface="Times New Roman"/>
                <a:ea typeface="Calibri"/>
                <a:cs typeface="2  Titr" panose="00000700000000000000" pitchFamily="2" charset="-78"/>
              </a:rPr>
              <a:t>Min Z= 16x</a:t>
            </a:r>
            <a:r>
              <a:rPr lang="en-US" sz="2000" b="1" baseline="-25000" dirty="0">
                <a:solidFill>
                  <a:srgbClr val="FFC000"/>
                </a:solidFill>
                <a:latin typeface="Times New Roman"/>
                <a:ea typeface="Calibri"/>
                <a:cs typeface="2  Titr" panose="00000700000000000000" pitchFamily="2" charset="-78"/>
              </a:rPr>
              <a:t>1A</a:t>
            </a:r>
            <a:r>
              <a:rPr lang="en-US" sz="2000" b="1" dirty="0">
                <a:solidFill>
                  <a:srgbClr val="FFC000"/>
                </a:solidFill>
                <a:latin typeface="Times New Roman"/>
                <a:ea typeface="Calibri"/>
                <a:cs typeface="2  Titr" panose="00000700000000000000" pitchFamily="2" charset="-78"/>
              </a:rPr>
              <a:t> + 18X</a:t>
            </a:r>
            <a:r>
              <a:rPr lang="en-US" sz="2000" b="1" baseline="-25000" dirty="0">
                <a:solidFill>
                  <a:srgbClr val="FFC000"/>
                </a:solidFill>
                <a:latin typeface="Times New Roman"/>
                <a:ea typeface="Calibri"/>
                <a:cs typeface="2  Titr" panose="00000700000000000000" pitchFamily="2" charset="-78"/>
              </a:rPr>
              <a:t>1B</a:t>
            </a:r>
            <a:r>
              <a:rPr lang="en-US" sz="2000" b="1" dirty="0">
                <a:solidFill>
                  <a:srgbClr val="FFC000"/>
                </a:solidFill>
                <a:latin typeface="Times New Roman"/>
                <a:ea typeface="Calibri"/>
                <a:cs typeface="2  Titr" panose="00000700000000000000" pitchFamily="2" charset="-78"/>
              </a:rPr>
              <a:t>+ 11X</a:t>
            </a:r>
            <a:r>
              <a:rPr lang="en-US" sz="2000" b="1" baseline="-25000" dirty="0">
                <a:solidFill>
                  <a:srgbClr val="FFC000"/>
                </a:solidFill>
                <a:latin typeface="Times New Roman"/>
                <a:ea typeface="Calibri"/>
                <a:cs typeface="2  Titr" panose="00000700000000000000" pitchFamily="2" charset="-78"/>
              </a:rPr>
              <a:t>1C</a:t>
            </a:r>
            <a:r>
              <a:rPr lang="en-US" sz="2000" b="1" dirty="0">
                <a:solidFill>
                  <a:srgbClr val="FFC000"/>
                </a:solidFill>
                <a:latin typeface="Times New Roman"/>
                <a:ea typeface="Calibri"/>
                <a:cs typeface="2  Titr" panose="00000700000000000000" pitchFamily="2" charset="-78"/>
              </a:rPr>
              <a:t>+ 14X</a:t>
            </a:r>
            <a:r>
              <a:rPr lang="en-US" sz="2000" b="1" baseline="-25000" dirty="0">
                <a:solidFill>
                  <a:srgbClr val="FFC000"/>
                </a:solidFill>
                <a:latin typeface="Times New Roman"/>
                <a:ea typeface="Calibri"/>
                <a:cs typeface="2  Titr" panose="00000700000000000000" pitchFamily="2" charset="-78"/>
              </a:rPr>
              <a:t>2A</a:t>
            </a:r>
            <a:r>
              <a:rPr lang="en-US" sz="2000" b="1" dirty="0">
                <a:solidFill>
                  <a:srgbClr val="FFC000"/>
                </a:solidFill>
                <a:latin typeface="Times New Roman"/>
                <a:ea typeface="Calibri"/>
                <a:cs typeface="2  Titr" panose="00000700000000000000" pitchFamily="2" charset="-78"/>
              </a:rPr>
              <a:t>+ 12X</a:t>
            </a:r>
            <a:r>
              <a:rPr lang="en-US" sz="2000" b="1" baseline="-25000" dirty="0">
                <a:solidFill>
                  <a:srgbClr val="FFC000"/>
                </a:solidFill>
                <a:latin typeface="Times New Roman"/>
                <a:ea typeface="Calibri"/>
                <a:cs typeface="2  Titr" panose="00000700000000000000" pitchFamily="2" charset="-78"/>
              </a:rPr>
              <a:t>2B</a:t>
            </a:r>
            <a:r>
              <a:rPr lang="en-US" sz="2000" b="1" dirty="0">
                <a:solidFill>
                  <a:srgbClr val="FFC000"/>
                </a:solidFill>
                <a:latin typeface="Times New Roman"/>
                <a:ea typeface="Calibri"/>
                <a:cs typeface="2  Titr" panose="00000700000000000000" pitchFamily="2" charset="-78"/>
              </a:rPr>
              <a:t>+ 13X</a:t>
            </a:r>
            <a:r>
              <a:rPr lang="en-US" sz="2000" b="1" baseline="-25000" dirty="0">
                <a:solidFill>
                  <a:srgbClr val="FFC000"/>
                </a:solidFill>
                <a:latin typeface="Times New Roman"/>
                <a:ea typeface="Calibri"/>
                <a:cs typeface="2  Titr" panose="00000700000000000000" pitchFamily="2" charset="-78"/>
              </a:rPr>
              <a:t>2C</a:t>
            </a:r>
            <a:r>
              <a:rPr lang="en-US" sz="2000" b="1" dirty="0">
                <a:solidFill>
                  <a:srgbClr val="FFC000"/>
                </a:solidFill>
                <a:latin typeface="Times New Roman"/>
                <a:ea typeface="Calibri"/>
                <a:cs typeface="2  Titr" panose="00000700000000000000" pitchFamily="2" charset="-78"/>
              </a:rPr>
              <a:t>+ 13X</a:t>
            </a:r>
            <a:r>
              <a:rPr lang="en-US" sz="2000" b="1" baseline="-25000" dirty="0">
                <a:solidFill>
                  <a:srgbClr val="FFC000"/>
                </a:solidFill>
                <a:latin typeface="Times New Roman"/>
                <a:ea typeface="Calibri"/>
                <a:cs typeface="2  Titr" panose="00000700000000000000" pitchFamily="2" charset="-78"/>
              </a:rPr>
              <a:t>3A</a:t>
            </a:r>
            <a:r>
              <a:rPr lang="en-US" sz="2000" b="1" dirty="0">
                <a:solidFill>
                  <a:srgbClr val="FFC000"/>
                </a:solidFill>
                <a:latin typeface="Times New Roman"/>
                <a:ea typeface="Calibri"/>
                <a:cs typeface="2  Titr" panose="00000700000000000000" pitchFamily="2" charset="-78"/>
              </a:rPr>
              <a:t>+15X</a:t>
            </a:r>
            <a:r>
              <a:rPr lang="en-US" sz="2000" b="1" baseline="-25000" dirty="0">
                <a:solidFill>
                  <a:srgbClr val="FFC000"/>
                </a:solidFill>
                <a:latin typeface="Times New Roman"/>
                <a:ea typeface="Calibri"/>
                <a:cs typeface="2  Titr" panose="00000700000000000000" pitchFamily="2" charset="-78"/>
              </a:rPr>
              <a:t>3B</a:t>
            </a:r>
            <a:r>
              <a:rPr lang="en-US" sz="2000" b="1" dirty="0">
                <a:solidFill>
                  <a:srgbClr val="FFC000"/>
                </a:solidFill>
                <a:latin typeface="Times New Roman"/>
                <a:ea typeface="Calibri"/>
                <a:cs typeface="2  Titr" panose="00000700000000000000" pitchFamily="2" charset="-78"/>
              </a:rPr>
              <a:t>+17X</a:t>
            </a:r>
            <a:r>
              <a:rPr lang="en-US" sz="2000" b="1" baseline="-25000" dirty="0">
                <a:solidFill>
                  <a:srgbClr val="FFC000"/>
                </a:solidFill>
                <a:latin typeface="Times New Roman"/>
                <a:ea typeface="Calibri"/>
                <a:cs typeface="2  Titr" panose="00000700000000000000" pitchFamily="2" charset="-78"/>
              </a:rPr>
              <a:t>3C</a:t>
            </a:r>
            <a:endParaRPr lang="en-US" sz="2000" dirty="0">
              <a:solidFill>
                <a:srgbClr val="FFC000"/>
              </a:solidFill>
              <a:latin typeface="Times New Roman"/>
              <a:ea typeface="Calibri"/>
              <a:cs typeface="2  Titr" panose="00000700000000000000" pitchFamily="2" charset="-78"/>
            </a:endParaRPr>
          </a:p>
          <a:p>
            <a:pPr indent="-635" algn="just">
              <a:lnSpc>
                <a:spcPts val="3300"/>
              </a:lnSpc>
            </a:pPr>
            <a:endParaRPr lang="en-US" dirty="0">
              <a:solidFill>
                <a:schemeClr val="bg1"/>
              </a:solidFill>
              <a:effectLst/>
              <a:latin typeface="Times New Roman"/>
              <a:ea typeface="Calibri"/>
              <a:cs typeface="2  Titr" panose="00000700000000000000" pitchFamily="2" charset="-78"/>
            </a:endParaRPr>
          </a:p>
        </p:txBody>
      </p:sp>
    </p:spTree>
    <p:extLst>
      <p:ext uri="{BB962C8B-B14F-4D97-AF65-F5344CB8AC3E}">
        <p14:creationId xmlns:p14="http://schemas.microsoft.com/office/powerpoint/2010/main" val="4287840810"/>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04665"/>
            <a:ext cx="8352928" cy="4985980"/>
          </a:xfrm>
          <a:prstGeom prst="rect">
            <a:avLst/>
          </a:prstGeom>
        </p:spPr>
        <p:txBody>
          <a:bodyPr wrap="square">
            <a:spAutoFit/>
          </a:bodyPr>
          <a:lstStyle/>
          <a:p>
            <a:pPr indent="-635" algn="just">
              <a:lnSpc>
                <a:spcPct val="150000"/>
              </a:lnSpc>
            </a:pPr>
            <a:r>
              <a:rPr lang="fa-IR" sz="2400" b="1" dirty="0">
                <a:solidFill>
                  <a:srgbClr val="FF0000"/>
                </a:solidFill>
                <a:latin typeface="Times New Roman"/>
                <a:ea typeface="Calibri"/>
                <a:cs typeface="2  Titr" panose="00000700000000000000" pitchFamily="2" charset="-78"/>
              </a:rPr>
              <a:t>محدودیت های مدل</a:t>
            </a:r>
            <a:endParaRPr lang="en-US" sz="2400" dirty="0">
              <a:solidFill>
                <a:srgbClr val="FF0000"/>
              </a:solidFill>
              <a:latin typeface="Times New Roman"/>
              <a:ea typeface="Calibri"/>
              <a:cs typeface="2  Titr" panose="00000700000000000000" pitchFamily="2" charset="-78"/>
            </a:endParaRPr>
          </a:p>
          <a:p>
            <a:pPr indent="-635" algn="just">
              <a:lnSpc>
                <a:spcPct val="150000"/>
              </a:lnSpc>
            </a:pPr>
            <a:r>
              <a:rPr lang="fa-IR" sz="2400" b="1" dirty="0">
                <a:solidFill>
                  <a:schemeClr val="bg1"/>
                </a:solidFill>
                <a:latin typeface="Times New Roman"/>
                <a:ea typeface="Calibri"/>
                <a:cs typeface="2  Titr" panose="00000700000000000000" pitchFamily="2" charset="-78"/>
              </a:rPr>
              <a:t>محدودیت های این مسأله از تعداد تلویزیون قابل عرضه در هر کارخانه و تعداد تقاضای هر شهر ساخته می شوند. در مجموعه شش محدودیت کار کردی برای مسأله وجود دارد. یک محدودیت به ازای هر کارخانه عرضه کننده و یکی به ازای هر شهر تقاضا کننده، برای مثال کارخانه ای که در شهر تهران وجود دارد حداکثر می تواند 300 دستگاه تلویزیون را به شهرهای متقاضی ارسال کند. بنابراین محدودیت عرضه شهر1 به صورت زیر نوشته می شود</a:t>
            </a:r>
            <a:r>
              <a:rPr lang="en-US" sz="2400" b="1" dirty="0" smtClean="0">
                <a:solidFill>
                  <a:schemeClr val="bg1"/>
                </a:solidFill>
                <a:latin typeface="Times New Roman"/>
                <a:ea typeface="Calibri"/>
                <a:cs typeface="2  Titr" panose="00000700000000000000" pitchFamily="2" charset="-78"/>
              </a:rPr>
              <a:t>:</a:t>
            </a:r>
          </a:p>
          <a:p>
            <a:pPr indent="-635" algn="just">
              <a:lnSpc>
                <a:spcPct val="150000"/>
              </a:lnSpc>
            </a:pPr>
            <a:endParaRPr lang="en-US" sz="2400" dirty="0">
              <a:solidFill>
                <a:schemeClr val="bg1"/>
              </a:solidFill>
              <a:latin typeface="Times New Roman"/>
              <a:ea typeface="Calibri"/>
              <a:cs typeface="2  Titr" panose="00000700000000000000" pitchFamily="2" charset="-78"/>
            </a:endParaRPr>
          </a:p>
          <a:p>
            <a:pPr indent="-635">
              <a:lnSpc>
                <a:spcPct val="150000"/>
              </a:lnSpc>
            </a:pPr>
            <a:r>
              <a:rPr lang="fa-IR" sz="2000" b="1" dirty="0">
                <a:solidFill>
                  <a:schemeClr val="bg1"/>
                </a:solidFill>
                <a:latin typeface="Times New Roman"/>
                <a:ea typeface="Calibri"/>
                <a:cs typeface="2  Titr" panose="00000700000000000000" pitchFamily="2" charset="-78"/>
              </a:rPr>
              <a:t>  </a:t>
            </a:r>
            <a:r>
              <a:rPr lang="fa-IR" sz="2000" b="1" dirty="0">
                <a:solidFill>
                  <a:srgbClr val="00B0F0"/>
                </a:solidFill>
                <a:latin typeface="Times New Roman"/>
                <a:ea typeface="Calibri"/>
                <a:cs typeface="2  Titr" panose="00000700000000000000" pitchFamily="2" charset="-78"/>
              </a:rPr>
              <a:t>عرضه </a:t>
            </a:r>
            <a:r>
              <a:rPr lang="fa-IR" sz="2000" b="1" dirty="0" smtClean="0">
                <a:solidFill>
                  <a:srgbClr val="00B0F0"/>
                </a:solidFill>
                <a:latin typeface="Times New Roman"/>
                <a:ea typeface="Calibri"/>
                <a:cs typeface="2  Titr" panose="00000700000000000000" pitchFamily="2" charset="-78"/>
              </a:rPr>
              <a:t>کارخانه تهران- تلویزیون </a:t>
            </a:r>
            <a:r>
              <a:rPr lang="en-US" sz="2000" b="1" dirty="0" smtClean="0">
                <a:solidFill>
                  <a:srgbClr val="FFFF00"/>
                </a:solidFill>
                <a:latin typeface="Times New Roman"/>
                <a:ea typeface="Calibri"/>
                <a:cs typeface="2  Titr" panose="00000700000000000000" pitchFamily="2" charset="-78"/>
              </a:rPr>
              <a:t>X</a:t>
            </a:r>
            <a:r>
              <a:rPr lang="en-US" sz="2000" b="1" baseline="-25000" dirty="0" smtClean="0">
                <a:solidFill>
                  <a:srgbClr val="FFFF00"/>
                </a:solidFill>
                <a:latin typeface="Times New Roman"/>
                <a:ea typeface="Calibri"/>
                <a:cs typeface="2  Titr" panose="00000700000000000000" pitchFamily="2" charset="-78"/>
              </a:rPr>
              <a:t>1A</a:t>
            </a:r>
            <a:r>
              <a:rPr lang="en-US" sz="2000" b="1" dirty="0" smtClean="0">
                <a:solidFill>
                  <a:srgbClr val="FFFF00"/>
                </a:solidFill>
                <a:latin typeface="Times New Roman"/>
                <a:ea typeface="Calibri"/>
                <a:cs typeface="2  Titr" panose="00000700000000000000" pitchFamily="2" charset="-78"/>
              </a:rPr>
              <a:t> </a:t>
            </a:r>
            <a:r>
              <a:rPr lang="en-US" sz="2000" b="1" dirty="0">
                <a:solidFill>
                  <a:srgbClr val="FFFF00"/>
                </a:solidFill>
                <a:latin typeface="Times New Roman"/>
                <a:ea typeface="Calibri"/>
                <a:cs typeface="2  Titr" panose="00000700000000000000" pitchFamily="2" charset="-78"/>
              </a:rPr>
              <a:t>+ X</a:t>
            </a:r>
            <a:r>
              <a:rPr lang="en-US" sz="2000" b="1" baseline="-25000" dirty="0">
                <a:solidFill>
                  <a:srgbClr val="FFFF00"/>
                </a:solidFill>
                <a:latin typeface="Times New Roman"/>
                <a:ea typeface="Calibri"/>
                <a:cs typeface="2  Titr" panose="00000700000000000000" pitchFamily="2" charset="-78"/>
              </a:rPr>
              <a:t>1B</a:t>
            </a:r>
            <a:r>
              <a:rPr lang="en-US" sz="2000" b="1" dirty="0">
                <a:solidFill>
                  <a:srgbClr val="FFFF00"/>
                </a:solidFill>
                <a:latin typeface="Times New Roman"/>
                <a:ea typeface="Calibri"/>
                <a:cs typeface="2  Titr" panose="00000700000000000000" pitchFamily="2" charset="-78"/>
              </a:rPr>
              <a:t> + X</a:t>
            </a:r>
            <a:r>
              <a:rPr lang="en-US" sz="2000" b="1" baseline="-25000" dirty="0">
                <a:solidFill>
                  <a:srgbClr val="FFFF00"/>
                </a:solidFill>
                <a:latin typeface="Times New Roman"/>
                <a:ea typeface="Calibri"/>
                <a:cs typeface="2  Titr" panose="00000700000000000000" pitchFamily="2" charset="-78"/>
              </a:rPr>
              <a:t>1C</a:t>
            </a:r>
            <a:r>
              <a:rPr lang="en-US" sz="2000" b="1" dirty="0">
                <a:solidFill>
                  <a:srgbClr val="FFFF00"/>
                </a:solidFill>
                <a:latin typeface="Times New Roman"/>
                <a:ea typeface="Calibri"/>
                <a:cs typeface="2  Titr" panose="00000700000000000000" pitchFamily="2" charset="-78"/>
              </a:rPr>
              <a:t> ≤ </a:t>
            </a:r>
            <a:r>
              <a:rPr lang="en-US" sz="2000" b="1" dirty="0" smtClean="0">
                <a:solidFill>
                  <a:srgbClr val="FFFF00"/>
                </a:solidFill>
                <a:latin typeface="Times New Roman"/>
                <a:ea typeface="Calibri"/>
                <a:cs typeface="2  Titr" panose="00000700000000000000" pitchFamily="2" charset="-78"/>
              </a:rPr>
              <a:t>300                               </a:t>
            </a:r>
            <a:endParaRPr lang="en-US" sz="2000" dirty="0">
              <a:solidFill>
                <a:srgbClr val="FFFF00"/>
              </a:solidFill>
              <a:effectLst/>
              <a:latin typeface="Times New Roman"/>
              <a:ea typeface="Calibri"/>
              <a:cs typeface="2  Titr" panose="00000700000000000000" pitchFamily="2" charset="-78"/>
            </a:endParaRPr>
          </a:p>
        </p:txBody>
      </p:sp>
    </p:spTree>
    <p:extLst>
      <p:ext uri="{BB962C8B-B14F-4D97-AF65-F5344CB8AC3E}">
        <p14:creationId xmlns:p14="http://schemas.microsoft.com/office/powerpoint/2010/main" val="1970210485"/>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88641"/>
            <a:ext cx="8532440" cy="4893647"/>
          </a:xfrm>
          <a:prstGeom prst="rect">
            <a:avLst/>
          </a:prstGeom>
        </p:spPr>
        <p:txBody>
          <a:bodyPr wrap="square">
            <a:spAutoFit/>
          </a:bodyPr>
          <a:lstStyle/>
          <a:p>
            <a:pPr indent="-635" algn="just">
              <a:lnSpc>
                <a:spcPct val="150000"/>
              </a:lnSpc>
            </a:pPr>
            <a:r>
              <a:rPr lang="fa-IR" sz="2400" b="1" dirty="0">
                <a:solidFill>
                  <a:schemeClr val="bg1"/>
                </a:solidFill>
                <a:latin typeface="Times New Roman"/>
                <a:ea typeface="Calibri"/>
                <a:cs typeface="2  Titr" panose="00000700000000000000" pitchFamily="2" charset="-78"/>
              </a:rPr>
              <a:t>محدودیت عرضه، به دو دلیل باید به صورت کوچکتر یا مساوی (≥) تعریف شود</a:t>
            </a:r>
            <a:r>
              <a:rPr lang="en-US" sz="2400" b="1" dirty="0">
                <a:solidFill>
                  <a:schemeClr val="bg1"/>
                </a:solidFill>
                <a:latin typeface="Times New Roman"/>
                <a:ea typeface="Calibri"/>
                <a:cs typeface="2  Titr" panose="00000700000000000000" pitchFamily="2" charset="-78"/>
              </a:rPr>
              <a:t>.</a:t>
            </a:r>
            <a:endParaRPr lang="en-US" sz="2400" dirty="0">
              <a:solidFill>
                <a:schemeClr val="bg1"/>
              </a:solidFill>
              <a:latin typeface="Times New Roman"/>
              <a:ea typeface="Calibri"/>
              <a:cs typeface="2  Titr" panose="00000700000000000000" pitchFamily="2" charset="-78"/>
            </a:endParaRPr>
          </a:p>
          <a:p>
            <a:pPr indent="-635" algn="just">
              <a:lnSpc>
                <a:spcPct val="150000"/>
              </a:lnSpc>
            </a:pPr>
            <a:r>
              <a:rPr lang="fa-IR" sz="2400" b="1" dirty="0">
                <a:solidFill>
                  <a:schemeClr val="bg1"/>
                </a:solidFill>
                <a:latin typeface="Times New Roman"/>
                <a:ea typeface="Calibri"/>
                <a:cs typeface="2  Titr" panose="00000700000000000000" pitchFamily="2" charset="-78"/>
              </a:rPr>
              <a:t>اول اینکه: بیشتراز 300 دستگاه قابل حمل نیست، چون کل ظرفیت کارخانه1، 300 دستگاه است</a:t>
            </a:r>
            <a:r>
              <a:rPr lang="en-US" sz="2400" b="1" dirty="0">
                <a:solidFill>
                  <a:schemeClr val="bg1"/>
                </a:solidFill>
                <a:latin typeface="Times New Roman"/>
                <a:ea typeface="Calibri"/>
                <a:cs typeface="2  Titr" panose="00000700000000000000" pitchFamily="2" charset="-78"/>
              </a:rPr>
              <a:t>.</a:t>
            </a:r>
            <a:endParaRPr lang="en-US" sz="2400" dirty="0">
              <a:solidFill>
                <a:schemeClr val="bg1"/>
              </a:solidFill>
              <a:latin typeface="Times New Roman"/>
              <a:ea typeface="Calibri"/>
              <a:cs typeface="2  Titr" panose="00000700000000000000" pitchFamily="2" charset="-78"/>
            </a:endParaRPr>
          </a:p>
          <a:p>
            <a:pPr indent="-635" algn="just">
              <a:lnSpc>
                <a:spcPct val="150000"/>
              </a:lnSpc>
            </a:pPr>
            <a:r>
              <a:rPr lang="fa-IR" sz="2400" b="1" dirty="0">
                <a:solidFill>
                  <a:schemeClr val="bg1"/>
                </a:solidFill>
                <a:latin typeface="Times New Roman"/>
                <a:ea typeface="Calibri"/>
                <a:cs typeface="2  Titr" panose="00000700000000000000" pitchFamily="2" charset="-78"/>
              </a:rPr>
              <a:t>دوم اینکه: اگر کمتر از 300 دستگاه ارسال شود، هیچ مشکل پدید نمی آید، چون کل عرضه کارخانه ها 100 واحد بیشتراز کل تقاضای شهرها می باشد. با همین استدلال محدودیتهای عرضه برای کارخانه های 2و3 به صورت(≥) تعریف می شوند. بدین صورت</a:t>
            </a:r>
            <a:r>
              <a:rPr lang="en-US" sz="2400" b="1" dirty="0">
                <a:solidFill>
                  <a:schemeClr val="bg1"/>
                </a:solidFill>
                <a:latin typeface="Times New Roman"/>
                <a:ea typeface="Calibri"/>
                <a:cs typeface="2  Titr" panose="00000700000000000000" pitchFamily="2" charset="-78"/>
              </a:rPr>
              <a:t>:</a:t>
            </a:r>
            <a:endParaRPr lang="en-US" sz="2400" dirty="0">
              <a:solidFill>
                <a:schemeClr val="bg1"/>
              </a:solidFill>
              <a:latin typeface="Times New Roman"/>
              <a:ea typeface="Calibri"/>
              <a:cs typeface="2  Titr" panose="00000700000000000000" pitchFamily="2" charset="-78"/>
            </a:endParaRPr>
          </a:p>
          <a:p>
            <a:pPr indent="-635" algn="ctr">
              <a:lnSpc>
                <a:spcPct val="150000"/>
              </a:lnSpc>
              <a:spcAft>
                <a:spcPts val="0"/>
              </a:spcAft>
            </a:pPr>
            <a:r>
              <a:rPr lang="fa-IR" sz="2000" b="1" dirty="0" smtClean="0">
                <a:solidFill>
                  <a:schemeClr val="bg1"/>
                </a:solidFill>
                <a:latin typeface="Times New Roman"/>
                <a:ea typeface="Calibri"/>
                <a:cs typeface="2  Titr" panose="00000700000000000000" pitchFamily="2" charset="-78"/>
              </a:rPr>
              <a:t>                </a:t>
            </a:r>
            <a:r>
              <a:rPr lang="fa-IR" sz="2000" b="1" dirty="0" smtClean="0">
                <a:solidFill>
                  <a:srgbClr val="00B0F0"/>
                </a:solidFill>
                <a:latin typeface="Times New Roman"/>
                <a:ea typeface="Calibri"/>
                <a:cs typeface="2  Titr" panose="00000700000000000000" pitchFamily="2" charset="-78"/>
              </a:rPr>
              <a:t>عرضه </a:t>
            </a:r>
            <a:r>
              <a:rPr lang="fa-IR" sz="2000" b="1" dirty="0">
                <a:solidFill>
                  <a:srgbClr val="00B0F0"/>
                </a:solidFill>
                <a:latin typeface="Times New Roman"/>
                <a:ea typeface="Calibri"/>
                <a:cs typeface="2  Titr" panose="00000700000000000000" pitchFamily="2" charset="-78"/>
              </a:rPr>
              <a:t>کارخانه اراک- </a:t>
            </a:r>
            <a:r>
              <a:rPr lang="fa-IR" sz="2000" b="1" dirty="0" smtClean="0">
                <a:solidFill>
                  <a:srgbClr val="00B0F0"/>
                </a:solidFill>
                <a:latin typeface="Times New Roman"/>
                <a:ea typeface="Calibri"/>
                <a:cs typeface="2  Titr" panose="00000700000000000000" pitchFamily="2" charset="-78"/>
              </a:rPr>
              <a:t>تلویزیون                                        </a:t>
            </a:r>
            <a:r>
              <a:rPr lang="en-US" sz="2000" b="1" dirty="0" smtClean="0">
                <a:solidFill>
                  <a:srgbClr val="FFFF00"/>
                </a:solidFill>
                <a:latin typeface="Times New Roman"/>
                <a:ea typeface="Calibri"/>
                <a:cs typeface="2  Titr" panose="00000700000000000000" pitchFamily="2" charset="-78"/>
              </a:rPr>
              <a:t>X</a:t>
            </a:r>
            <a:r>
              <a:rPr lang="en-US" sz="2000" b="1" baseline="-25000" dirty="0" smtClean="0">
                <a:solidFill>
                  <a:srgbClr val="FFFF00"/>
                </a:solidFill>
                <a:latin typeface="Times New Roman"/>
                <a:ea typeface="Calibri"/>
                <a:cs typeface="2  Titr" panose="00000700000000000000" pitchFamily="2" charset="-78"/>
              </a:rPr>
              <a:t>2A</a:t>
            </a:r>
            <a:r>
              <a:rPr lang="en-US" sz="2000" b="1" dirty="0" smtClean="0">
                <a:solidFill>
                  <a:srgbClr val="FFFF00"/>
                </a:solidFill>
                <a:latin typeface="Times New Roman"/>
                <a:ea typeface="Calibri"/>
                <a:cs typeface="2  Titr" panose="00000700000000000000" pitchFamily="2" charset="-78"/>
              </a:rPr>
              <a:t> </a:t>
            </a:r>
            <a:r>
              <a:rPr lang="en-US" sz="2000" b="1" dirty="0">
                <a:solidFill>
                  <a:srgbClr val="FFFF00"/>
                </a:solidFill>
                <a:latin typeface="Times New Roman"/>
                <a:ea typeface="Calibri"/>
                <a:cs typeface="2  Titr" panose="00000700000000000000" pitchFamily="2" charset="-78"/>
              </a:rPr>
              <a:t>+ X</a:t>
            </a:r>
            <a:r>
              <a:rPr lang="en-US" sz="2000" b="1" baseline="-25000" dirty="0">
                <a:solidFill>
                  <a:srgbClr val="FFFF00"/>
                </a:solidFill>
                <a:latin typeface="Times New Roman"/>
                <a:ea typeface="Calibri"/>
                <a:cs typeface="2  Titr" panose="00000700000000000000" pitchFamily="2" charset="-78"/>
              </a:rPr>
              <a:t>2B </a:t>
            </a:r>
            <a:r>
              <a:rPr lang="en-US" sz="2000" b="1" dirty="0">
                <a:solidFill>
                  <a:srgbClr val="FFFF00"/>
                </a:solidFill>
                <a:latin typeface="Times New Roman"/>
                <a:ea typeface="Calibri"/>
                <a:cs typeface="2  Titr" panose="00000700000000000000" pitchFamily="2" charset="-78"/>
              </a:rPr>
              <a:t>+ X</a:t>
            </a:r>
            <a:r>
              <a:rPr lang="en-US" sz="2000" b="1" baseline="-25000" dirty="0">
                <a:solidFill>
                  <a:srgbClr val="FFFF00"/>
                </a:solidFill>
                <a:latin typeface="Times New Roman"/>
                <a:ea typeface="Calibri"/>
                <a:cs typeface="2  Titr" panose="00000700000000000000" pitchFamily="2" charset="-78"/>
              </a:rPr>
              <a:t>2c</a:t>
            </a:r>
            <a:r>
              <a:rPr lang="en-US" sz="2000" b="1" dirty="0">
                <a:solidFill>
                  <a:srgbClr val="FFFF00"/>
                </a:solidFill>
                <a:latin typeface="Times New Roman"/>
                <a:ea typeface="Calibri"/>
                <a:cs typeface="2  Titr" panose="00000700000000000000" pitchFamily="2" charset="-78"/>
              </a:rPr>
              <a:t> ≤ 200</a:t>
            </a:r>
            <a:r>
              <a:rPr lang="en-US" sz="2000" b="1" dirty="0">
                <a:solidFill>
                  <a:srgbClr val="FFFF00"/>
                </a:solidFill>
                <a:latin typeface="B Nazanin"/>
                <a:ea typeface="Calibri"/>
                <a:cs typeface="2  Titr" panose="00000700000000000000" pitchFamily="2" charset="-78"/>
              </a:rPr>
              <a:t> </a:t>
            </a:r>
            <a:r>
              <a:rPr lang="fa-IR" sz="2000" b="1" dirty="0" smtClean="0">
                <a:solidFill>
                  <a:srgbClr val="FFFF00"/>
                </a:solidFill>
                <a:latin typeface="Times New Roman"/>
                <a:ea typeface="Calibri"/>
                <a:cs typeface="2  Titr" panose="00000700000000000000" pitchFamily="2" charset="-78"/>
              </a:rPr>
              <a:t>                          </a:t>
            </a:r>
            <a:endParaRPr lang="en-US" sz="2000" dirty="0">
              <a:solidFill>
                <a:srgbClr val="FFFF00"/>
              </a:solidFill>
              <a:latin typeface="Times New Roman"/>
              <a:ea typeface="Calibri"/>
              <a:cs typeface="2  Titr" panose="00000700000000000000" pitchFamily="2" charset="-78"/>
            </a:endParaRPr>
          </a:p>
          <a:p>
            <a:pPr>
              <a:lnSpc>
                <a:spcPct val="150000"/>
              </a:lnSpc>
            </a:pPr>
            <a:r>
              <a:rPr lang="en-US" sz="2000" b="1" dirty="0">
                <a:solidFill>
                  <a:schemeClr val="bg1"/>
                </a:solidFill>
                <a:latin typeface="Calibri"/>
                <a:ea typeface="Calibri"/>
                <a:cs typeface="2  Titr" panose="00000700000000000000" pitchFamily="2" charset="-78"/>
              </a:rPr>
              <a:t>	 </a:t>
            </a:r>
            <a:r>
              <a:rPr lang="fa-IR" sz="2000" b="1" dirty="0">
                <a:solidFill>
                  <a:schemeClr val="bg1"/>
                </a:solidFill>
                <a:latin typeface="Calibri"/>
                <a:ea typeface="Calibri"/>
                <a:cs typeface="2  Titr" panose="00000700000000000000" pitchFamily="2" charset="-78"/>
              </a:rPr>
              <a:t> </a:t>
            </a:r>
            <a:r>
              <a:rPr lang="fa-IR" sz="2000" b="1" dirty="0">
                <a:solidFill>
                  <a:srgbClr val="00B0F0"/>
                </a:solidFill>
                <a:latin typeface="Calibri"/>
                <a:ea typeface="Calibri"/>
                <a:cs typeface="2  Titr" panose="00000700000000000000" pitchFamily="2" charset="-78"/>
              </a:rPr>
              <a:t>عرضه کارخانه اصفهان- تلویزیون </a:t>
            </a:r>
            <a:r>
              <a:rPr lang="fa-IR" sz="2000" b="1" dirty="0" smtClean="0">
                <a:solidFill>
                  <a:srgbClr val="00B0F0"/>
                </a:solidFill>
                <a:latin typeface="Calibri"/>
                <a:ea typeface="Calibri"/>
                <a:cs typeface="2  Titr" panose="00000700000000000000" pitchFamily="2" charset="-78"/>
              </a:rPr>
              <a:t>                                    </a:t>
            </a:r>
            <a:r>
              <a:rPr lang="en-US" sz="2000" b="1" dirty="0" smtClean="0">
                <a:solidFill>
                  <a:srgbClr val="FFFF00"/>
                </a:solidFill>
                <a:latin typeface="Calibri"/>
                <a:ea typeface="Calibri"/>
                <a:cs typeface="2  Titr" panose="00000700000000000000" pitchFamily="2" charset="-78"/>
              </a:rPr>
              <a:t>X</a:t>
            </a:r>
            <a:r>
              <a:rPr lang="en-US" sz="2000" b="1" baseline="-25000" dirty="0" smtClean="0">
                <a:solidFill>
                  <a:srgbClr val="FFFF00"/>
                </a:solidFill>
                <a:latin typeface="Calibri"/>
                <a:ea typeface="Calibri"/>
                <a:cs typeface="2  Titr" panose="00000700000000000000" pitchFamily="2" charset="-78"/>
              </a:rPr>
              <a:t>3A </a:t>
            </a:r>
            <a:r>
              <a:rPr lang="en-US" sz="2000" b="1" dirty="0">
                <a:solidFill>
                  <a:srgbClr val="FFFF00"/>
                </a:solidFill>
                <a:latin typeface="Calibri"/>
                <a:ea typeface="Calibri"/>
                <a:cs typeface="2  Titr" panose="00000700000000000000" pitchFamily="2" charset="-78"/>
              </a:rPr>
              <a:t>+ X</a:t>
            </a:r>
            <a:r>
              <a:rPr lang="en-US" sz="2000" b="1" baseline="-25000" dirty="0">
                <a:solidFill>
                  <a:srgbClr val="FFFF00"/>
                </a:solidFill>
                <a:latin typeface="Calibri"/>
                <a:ea typeface="Calibri"/>
                <a:cs typeface="2  Titr" panose="00000700000000000000" pitchFamily="2" charset="-78"/>
              </a:rPr>
              <a:t>3B</a:t>
            </a:r>
            <a:r>
              <a:rPr lang="en-US" sz="2000" b="1" dirty="0">
                <a:solidFill>
                  <a:srgbClr val="FFFF00"/>
                </a:solidFill>
                <a:latin typeface="Calibri"/>
                <a:ea typeface="Calibri"/>
                <a:cs typeface="2  Titr" panose="00000700000000000000" pitchFamily="2" charset="-78"/>
              </a:rPr>
              <a:t> +X</a:t>
            </a:r>
            <a:r>
              <a:rPr lang="en-US" sz="2000" b="1" baseline="-25000" dirty="0">
                <a:solidFill>
                  <a:srgbClr val="FFFF00"/>
                </a:solidFill>
                <a:latin typeface="Calibri"/>
                <a:ea typeface="Calibri"/>
                <a:cs typeface="2  Titr" panose="00000700000000000000" pitchFamily="2" charset="-78"/>
              </a:rPr>
              <a:t>3c  </a:t>
            </a:r>
            <a:r>
              <a:rPr lang="en-US" sz="2000" b="1" dirty="0">
                <a:solidFill>
                  <a:srgbClr val="FFFF00"/>
                </a:solidFill>
                <a:latin typeface="Calibri"/>
                <a:ea typeface="Calibri"/>
                <a:cs typeface="2  Titr" panose="00000700000000000000" pitchFamily="2" charset="-78"/>
              </a:rPr>
              <a:t>≤ 200</a:t>
            </a:r>
            <a:endParaRPr lang="fa-IR" sz="2000" dirty="0">
              <a:solidFill>
                <a:srgbClr val="FFFF00"/>
              </a:solidFill>
              <a:cs typeface="2  Titr" panose="00000700000000000000" pitchFamily="2" charset="-78"/>
            </a:endParaRPr>
          </a:p>
        </p:txBody>
      </p:sp>
    </p:spTree>
    <p:extLst>
      <p:ext uri="{BB962C8B-B14F-4D97-AF65-F5344CB8AC3E}">
        <p14:creationId xmlns:p14="http://schemas.microsoft.com/office/powerpoint/2010/main" val="3757541763"/>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32656"/>
            <a:ext cx="8712968" cy="5470729"/>
          </a:xfrm>
          <a:prstGeom prst="rect">
            <a:avLst/>
          </a:prstGeom>
        </p:spPr>
        <p:txBody>
          <a:bodyPr wrap="square">
            <a:spAutoFit/>
          </a:bodyPr>
          <a:lstStyle/>
          <a:p>
            <a:pPr indent="-635" algn="just">
              <a:lnSpc>
                <a:spcPct val="150000"/>
              </a:lnSpc>
            </a:pPr>
            <a:r>
              <a:rPr lang="fa-IR" sz="2400" b="1" dirty="0">
                <a:solidFill>
                  <a:schemeClr val="bg1"/>
                </a:solidFill>
                <a:latin typeface="Times New Roman"/>
                <a:ea typeface="Calibri"/>
                <a:cs typeface="2  Titr" panose="00000700000000000000" pitchFamily="2" charset="-78"/>
              </a:rPr>
              <a:t>سه محدودیت دیگر که بیانگر تعداد تقاضای هر شهر می باشد، قابل تعریف می باشند. به طور کلی تعداد تلویزیون ارسالی از سه کارخانه به هر شهر باید تقاضای آن شهر را برآورده سازد</a:t>
            </a:r>
            <a:r>
              <a:rPr lang="en-US" sz="2400" b="1" dirty="0">
                <a:solidFill>
                  <a:schemeClr val="bg1"/>
                </a:solidFill>
                <a:latin typeface="Times New Roman"/>
                <a:ea typeface="Calibri"/>
                <a:cs typeface="2  Titr" panose="00000700000000000000" pitchFamily="2" charset="-78"/>
              </a:rPr>
              <a:t>.</a:t>
            </a:r>
            <a:endParaRPr lang="en-US" sz="2400" dirty="0">
              <a:solidFill>
                <a:schemeClr val="bg1"/>
              </a:solidFill>
              <a:latin typeface="Times New Roman"/>
              <a:ea typeface="Calibri"/>
              <a:cs typeface="2  Titr" panose="00000700000000000000" pitchFamily="2" charset="-78"/>
            </a:endParaRPr>
          </a:p>
          <a:p>
            <a:pPr indent="-635" algn="just">
              <a:lnSpc>
                <a:spcPct val="150000"/>
              </a:lnSpc>
            </a:pPr>
            <a:r>
              <a:rPr lang="fa-IR" sz="2400" b="1" dirty="0">
                <a:solidFill>
                  <a:schemeClr val="bg1"/>
                </a:solidFill>
                <a:latin typeface="Times New Roman"/>
                <a:ea typeface="Calibri"/>
                <a:cs typeface="2  Titr" panose="00000700000000000000" pitchFamily="2" charset="-78"/>
              </a:rPr>
              <a:t>محدودیت های تقاضا باید به صورت مساوی تعریف شوند. چون همه تقاضا قابل دستیابی می باشد</a:t>
            </a:r>
            <a:r>
              <a:rPr lang="en-US" sz="2400" b="1" dirty="0">
                <a:solidFill>
                  <a:schemeClr val="bg1"/>
                </a:solidFill>
                <a:latin typeface="Times New Roman"/>
                <a:ea typeface="Calibri"/>
                <a:cs typeface="2  Titr" panose="00000700000000000000" pitchFamily="2" charset="-78"/>
              </a:rPr>
              <a:t>.</a:t>
            </a:r>
            <a:endParaRPr lang="en-US" sz="2400" dirty="0">
              <a:solidFill>
                <a:schemeClr val="bg1"/>
              </a:solidFill>
              <a:latin typeface="Times New Roman"/>
              <a:ea typeface="Calibri"/>
              <a:cs typeface="2  Titr" panose="00000700000000000000" pitchFamily="2" charset="-78"/>
            </a:endParaRPr>
          </a:p>
          <a:p>
            <a:pPr indent="-635" algn="just">
              <a:lnSpc>
                <a:spcPct val="150000"/>
              </a:lnSpc>
            </a:pPr>
            <a:r>
              <a:rPr lang="fa-IR" sz="2400" b="1" dirty="0">
                <a:solidFill>
                  <a:schemeClr val="bg1"/>
                </a:solidFill>
                <a:latin typeface="Times New Roman"/>
                <a:ea typeface="Calibri"/>
                <a:cs typeface="2  Titr" panose="00000700000000000000" pitchFamily="2" charset="-78"/>
              </a:rPr>
              <a:t>بنابراین داریم</a:t>
            </a:r>
            <a:r>
              <a:rPr lang="en-US" sz="2400" b="1" dirty="0" smtClean="0">
                <a:solidFill>
                  <a:schemeClr val="bg1"/>
                </a:solidFill>
                <a:latin typeface="Times New Roman"/>
                <a:ea typeface="Calibri"/>
                <a:cs typeface="2  Titr" panose="00000700000000000000" pitchFamily="2" charset="-78"/>
              </a:rPr>
              <a:t>:</a:t>
            </a:r>
            <a:endParaRPr lang="fa-IR" sz="2400" b="1" dirty="0" smtClean="0">
              <a:solidFill>
                <a:schemeClr val="bg1"/>
              </a:solidFill>
              <a:latin typeface="Times New Roman"/>
              <a:ea typeface="Calibri"/>
              <a:cs typeface="2  Titr" panose="00000700000000000000" pitchFamily="2" charset="-78"/>
            </a:endParaRPr>
          </a:p>
          <a:p>
            <a:pPr indent="-635" algn="just">
              <a:lnSpc>
                <a:spcPct val="150000"/>
              </a:lnSpc>
            </a:pPr>
            <a:endParaRPr lang="en-US" sz="2400" dirty="0">
              <a:solidFill>
                <a:schemeClr val="bg1"/>
              </a:solidFill>
              <a:latin typeface="Times New Roman"/>
              <a:ea typeface="Calibri"/>
              <a:cs typeface="2  Titr" panose="00000700000000000000" pitchFamily="2" charset="-78"/>
            </a:endParaRPr>
          </a:p>
          <a:p>
            <a:pPr indent="-635" algn="ctr">
              <a:lnSpc>
                <a:spcPct val="150000"/>
              </a:lnSpc>
            </a:pPr>
            <a:r>
              <a:rPr lang="fa-IR" sz="2000" b="1" dirty="0">
                <a:solidFill>
                  <a:srgbClr val="00B0F0"/>
                </a:solidFill>
                <a:latin typeface="Times New Roman"/>
                <a:ea typeface="Calibri"/>
                <a:cs typeface="2  Titr" panose="00000700000000000000" pitchFamily="2" charset="-78"/>
              </a:rPr>
              <a:t>تقاضای شهر شیراز- تلویزیون</a:t>
            </a:r>
            <a:r>
              <a:rPr lang="fa-IR" sz="2000" b="1" dirty="0">
                <a:solidFill>
                  <a:srgbClr val="FFFF00"/>
                </a:solidFill>
                <a:latin typeface="Times New Roman"/>
                <a:ea typeface="Calibri"/>
                <a:cs typeface="2  Titr" panose="00000700000000000000" pitchFamily="2" charset="-78"/>
              </a:rPr>
              <a:t>                   </a:t>
            </a:r>
            <a:r>
              <a:rPr lang="fa-IR" sz="2000" b="1" dirty="0" smtClean="0">
                <a:solidFill>
                  <a:srgbClr val="FFFF00"/>
                </a:solidFill>
                <a:latin typeface="Times New Roman"/>
                <a:ea typeface="Calibri"/>
                <a:cs typeface="2  Titr" panose="00000700000000000000" pitchFamily="2" charset="-78"/>
              </a:rPr>
              <a:t>                 </a:t>
            </a:r>
            <a:r>
              <a:rPr lang="en-US" sz="2000" b="1" dirty="0" smtClean="0">
                <a:solidFill>
                  <a:srgbClr val="FFFF00"/>
                </a:solidFill>
                <a:latin typeface="Times New Roman"/>
                <a:ea typeface="Calibri"/>
                <a:cs typeface="2  Titr" panose="00000700000000000000" pitchFamily="2" charset="-78"/>
              </a:rPr>
              <a:t>                             </a:t>
            </a:r>
            <a:r>
              <a:rPr lang="en-US" sz="2000" b="1" dirty="0">
                <a:solidFill>
                  <a:srgbClr val="FFFF00"/>
                </a:solidFill>
                <a:latin typeface="Times New Roman"/>
                <a:ea typeface="Calibri"/>
                <a:cs typeface="2  Titr" panose="00000700000000000000" pitchFamily="2" charset="-78"/>
              </a:rPr>
              <a:t>X</a:t>
            </a:r>
            <a:r>
              <a:rPr lang="en-US" sz="2000" b="1" baseline="-25000" dirty="0">
                <a:solidFill>
                  <a:srgbClr val="FFFF00"/>
                </a:solidFill>
                <a:latin typeface="Times New Roman"/>
                <a:ea typeface="Calibri"/>
                <a:cs typeface="2  Titr" panose="00000700000000000000" pitchFamily="2" charset="-78"/>
              </a:rPr>
              <a:t>1A</a:t>
            </a:r>
            <a:r>
              <a:rPr lang="en-US" sz="2000" b="1" dirty="0">
                <a:solidFill>
                  <a:srgbClr val="FFFF00"/>
                </a:solidFill>
                <a:latin typeface="Times New Roman"/>
                <a:ea typeface="Calibri"/>
                <a:cs typeface="2  Titr" panose="00000700000000000000" pitchFamily="2" charset="-78"/>
              </a:rPr>
              <a:t>+ X</a:t>
            </a:r>
            <a:r>
              <a:rPr lang="en-US" sz="2000" b="1" baseline="-25000" dirty="0">
                <a:solidFill>
                  <a:srgbClr val="FFFF00"/>
                </a:solidFill>
                <a:latin typeface="Times New Roman"/>
                <a:ea typeface="Calibri"/>
                <a:cs typeface="2  Titr" panose="00000700000000000000" pitchFamily="2" charset="-78"/>
              </a:rPr>
              <a:t>2A</a:t>
            </a:r>
            <a:r>
              <a:rPr lang="en-US" sz="2000" b="1" dirty="0">
                <a:solidFill>
                  <a:srgbClr val="FFFF00"/>
                </a:solidFill>
                <a:latin typeface="Times New Roman"/>
                <a:ea typeface="Calibri"/>
                <a:cs typeface="2  Titr" panose="00000700000000000000" pitchFamily="2" charset="-78"/>
              </a:rPr>
              <a:t>+X</a:t>
            </a:r>
            <a:r>
              <a:rPr lang="en-US" sz="2000" b="1" baseline="-25000" dirty="0">
                <a:solidFill>
                  <a:srgbClr val="FFFF00"/>
                </a:solidFill>
                <a:latin typeface="Times New Roman"/>
                <a:ea typeface="Calibri"/>
                <a:cs typeface="2  Titr" panose="00000700000000000000" pitchFamily="2" charset="-78"/>
              </a:rPr>
              <a:t>3A </a:t>
            </a:r>
            <a:r>
              <a:rPr lang="en-US" sz="2000" b="1" dirty="0">
                <a:solidFill>
                  <a:srgbClr val="FFFF00"/>
                </a:solidFill>
                <a:latin typeface="Times New Roman"/>
                <a:ea typeface="Calibri"/>
                <a:cs typeface="2  Titr" panose="00000700000000000000" pitchFamily="2" charset="-78"/>
              </a:rPr>
              <a:t>= 150</a:t>
            </a:r>
            <a:endParaRPr lang="en-US" sz="2000" dirty="0">
              <a:solidFill>
                <a:srgbClr val="FFFF00"/>
              </a:solidFill>
              <a:latin typeface="Times New Roman"/>
              <a:ea typeface="Calibri"/>
              <a:cs typeface="2  Titr" panose="00000700000000000000" pitchFamily="2" charset="-78"/>
            </a:endParaRPr>
          </a:p>
          <a:p>
            <a:pPr indent="-635" algn="ctr">
              <a:lnSpc>
                <a:spcPct val="150000"/>
              </a:lnSpc>
            </a:pPr>
            <a:r>
              <a:rPr lang="fa-IR" sz="2000" b="1" dirty="0">
                <a:solidFill>
                  <a:srgbClr val="00B0F0"/>
                </a:solidFill>
                <a:latin typeface="Times New Roman"/>
                <a:ea typeface="Calibri"/>
                <a:cs typeface="2  Titr" panose="00000700000000000000" pitchFamily="2" charset="-78"/>
              </a:rPr>
              <a:t>تقاضای شهر بوشهر-تلویزیون                                    </a:t>
            </a:r>
            <a:r>
              <a:rPr lang="en-US" sz="2000" b="1" dirty="0">
                <a:solidFill>
                  <a:srgbClr val="00B0F0"/>
                </a:solidFill>
                <a:latin typeface="Times New Roman"/>
                <a:ea typeface="Calibri"/>
                <a:cs typeface="2  Titr" panose="00000700000000000000" pitchFamily="2" charset="-78"/>
              </a:rPr>
              <a:t>                             </a:t>
            </a:r>
            <a:r>
              <a:rPr lang="en-US" sz="2000" b="1" dirty="0">
                <a:solidFill>
                  <a:srgbClr val="FFFF00"/>
                </a:solidFill>
                <a:latin typeface="Times New Roman"/>
                <a:ea typeface="Calibri"/>
                <a:cs typeface="2  Titr" panose="00000700000000000000" pitchFamily="2" charset="-78"/>
              </a:rPr>
              <a:t>X</a:t>
            </a:r>
            <a:r>
              <a:rPr lang="en-US" sz="2000" b="1" baseline="-25000" dirty="0">
                <a:solidFill>
                  <a:srgbClr val="FFFF00"/>
                </a:solidFill>
                <a:latin typeface="Times New Roman"/>
                <a:ea typeface="Calibri"/>
                <a:cs typeface="2  Titr" panose="00000700000000000000" pitchFamily="2" charset="-78"/>
              </a:rPr>
              <a:t>1B</a:t>
            </a:r>
            <a:r>
              <a:rPr lang="en-US" sz="2000" b="1" dirty="0">
                <a:solidFill>
                  <a:srgbClr val="FFFF00"/>
                </a:solidFill>
                <a:latin typeface="Times New Roman"/>
                <a:ea typeface="Calibri"/>
                <a:cs typeface="2  Titr" panose="00000700000000000000" pitchFamily="2" charset="-78"/>
              </a:rPr>
              <a:t>+ X</a:t>
            </a:r>
            <a:r>
              <a:rPr lang="en-US" sz="2000" b="1" baseline="-25000" dirty="0">
                <a:solidFill>
                  <a:srgbClr val="FFFF00"/>
                </a:solidFill>
                <a:latin typeface="Times New Roman"/>
                <a:ea typeface="Calibri"/>
                <a:cs typeface="2  Titr" panose="00000700000000000000" pitchFamily="2" charset="-78"/>
              </a:rPr>
              <a:t>2B</a:t>
            </a:r>
            <a:r>
              <a:rPr lang="en-US" sz="2000" b="1" dirty="0">
                <a:solidFill>
                  <a:srgbClr val="FFFF00"/>
                </a:solidFill>
                <a:latin typeface="Times New Roman"/>
                <a:ea typeface="Calibri"/>
                <a:cs typeface="2  Titr" panose="00000700000000000000" pitchFamily="2" charset="-78"/>
              </a:rPr>
              <a:t>+X</a:t>
            </a:r>
            <a:r>
              <a:rPr lang="en-US" sz="2000" b="1" baseline="-25000" dirty="0">
                <a:solidFill>
                  <a:srgbClr val="FFFF00"/>
                </a:solidFill>
                <a:latin typeface="Times New Roman"/>
                <a:ea typeface="Calibri"/>
                <a:cs typeface="2  Titr" panose="00000700000000000000" pitchFamily="2" charset="-78"/>
              </a:rPr>
              <a:t>3B</a:t>
            </a:r>
            <a:r>
              <a:rPr lang="en-US" sz="2000" b="1" dirty="0">
                <a:solidFill>
                  <a:srgbClr val="FFFF00"/>
                </a:solidFill>
                <a:latin typeface="Times New Roman"/>
                <a:ea typeface="Calibri"/>
                <a:cs typeface="2  Titr" panose="00000700000000000000" pitchFamily="2" charset="-78"/>
              </a:rPr>
              <a:t> = 250</a:t>
            </a:r>
            <a:endParaRPr lang="en-US" sz="2000" dirty="0">
              <a:solidFill>
                <a:srgbClr val="FFFF00"/>
              </a:solidFill>
              <a:latin typeface="Times New Roman"/>
              <a:ea typeface="Calibri"/>
              <a:cs typeface="2  Titr" panose="00000700000000000000" pitchFamily="2" charset="-78"/>
            </a:endParaRPr>
          </a:p>
          <a:p>
            <a:pPr indent="-635" algn="ctr">
              <a:lnSpc>
                <a:spcPct val="150000"/>
              </a:lnSpc>
            </a:pPr>
            <a:r>
              <a:rPr lang="fa-IR" sz="2000" b="1" dirty="0">
                <a:solidFill>
                  <a:srgbClr val="00B0F0"/>
                </a:solidFill>
                <a:latin typeface="Times New Roman"/>
                <a:ea typeface="Calibri"/>
                <a:cs typeface="2  Titr" panose="00000700000000000000" pitchFamily="2" charset="-78"/>
              </a:rPr>
              <a:t>تقاضای شهر اهواز- تلویزیون                                     </a:t>
            </a:r>
            <a:r>
              <a:rPr lang="en-US" sz="2000" b="1" dirty="0">
                <a:solidFill>
                  <a:srgbClr val="00B0F0"/>
                </a:solidFill>
                <a:latin typeface="Times New Roman"/>
                <a:ea typeface="Calibri"/>
                <a:cs typeface="2  Titr" panose="00000700000000000000" pitchFamily="2" charset="-78"/>
              </a:rPr>
              <a:t>                             </a:t>
            </a:r>
            <a:r>
              <a:rPr lang="en-US" sz="2000" b="1" dirty="0">
                <a:solidFill>
                  <a:srgbClr val="FFFF00"/>
                </a:solidFill>
                <a:latin typeface="Times New Roman"/>
                <a:ea typeface="Calibri"/>
                <a:cs typeface="2  Titr" panose="00000700000000000000" pitchFamily="2" charset="-78"/>
              </a:rPr>
              <a:t>X</a:t>
            </a:r>
            <a:r>
              <a:rPr lang="en-US" sz="2000" b="1" baseline="-25000" dirty="0">
                <a:solidFill>
                  <a:srgbClr val="FFFF00"/>
                </a:solidFill>
                <a:latin typeface="Times New Roman"/>
                <a:ea typeface="Calibri"/>
                <a:cs typeface="2  Titr" panose="00000700000000000000" pitchFamily="2" charset="-78"/>
              </a:rPr>
              <a:t>1C</a:t>
            </a:r>
            <a:r>
              <a:rPr lang="en-US" sz="2000" b="1" dirty="0">
                <a:solidFill>
                  <a:srgbClr val="FFFF00"/>
                </a:solidFill>
                <a:latin typeface="Times New Roman"/>
                <a:ea typeface="Calibri"/>
                <a:cs typeface="2  Titr" panose="00000700000000000000" pitchFamily="2" charset="-78"/>
              </a:rPr>
              <a:t>+X</a:t>
            </a:r>
            <a:r>
              <a:rPr lang="en-US" sz="2000" b="1" baseline="-25000" dirty="0">
                <a:solidFill>
                  <a:srgbClr val="FFFF00"/>
                </a:solidFill>
                <a:latin typeface="Times New Roman"/>
                <a:ea typeface="Calibri"/>
                <a:cs typeface="2  Titr" panose="00000700000000000000" pitchFamily="2" charset="-78"/>
              </a:rPr>
              <a:t>2C</a:t>
            </a:r>
            <a:r>
              <a:rPr lang="en-US" sz="2000" b="1" dirty="0">
                <a:solidFill>
                  <a:srgbClr val="FFFF00"/>
                </a:solidFill>
                <a:latin typeface="Times New Roman"/>
                <a:ea typeface="Calibri"/>
                <a:cs typeface="2  Titr" panose="00000700000000000000" pitchFamily="2" charset="-78"/>
              </a:rPr>
              <a:t>+ X</a:t>
            </a:r>
            <a:r>
              <a:rPr lang="en-US" sz="2000" b="1" baseline="-25000" dirty="0">
                <a:solidFill>
                  <a:srgbClr val="FFFF00"/>
                </a:solidFill>
                <a:latin typeface="Times New Roman"/>
                <a:ea typeface="Calibri"/>
                <a:cs typeface="2  Titr" panose="00000700000000000000" pitchFamily="2" charset="-78"/>
              </a:rPr>
              <a:t>3C</a:t>
            </a:r>
            <a:r>
              <a:rPr lang="en-US" sz="2000" b="1" dirty="0">
                <a:solidFill>
                  <a:srgbClr val="FFFF00"/>
                </a:solidFill>
                <a:latin typeface="Times New Roman"/>
                <a:ea typeface="Calibri"/>
                <a:cs typeface="2  Titr" panose="00000700000000000000" pitchFamily="2" charset="-78"/>
              </a:rPr>
              <a:t> = 200</a:t>
            </a:r>
            <a:endParaRPr lang="en-US" sz="2000" dirty="0">
              <a:solidFill>
                <a:srgbClr val="FFFF00"/>
              </a:solidFill>
              <a:effectLst/>
              <a:latin typeface="Times New Roman"/>
              <a:ea typeface="Calibri"/>
              <a:cs typeface="2  Titr" panose="00000700000000000000" pitchFamily="2" charset="-78"/>
            </a:endParaRPr>
          </a:p>
        </p:txBody>
      </p:sp>
    </p:spTree>
    <p:extLst>
      <p:ext uri="{BB962C8B-B14F-4D97-AF65-F5344CB8AC3E}">
        <p14:creationId xmlns:p14="http://schemas.microsoft.com/office/powerpoint/2010/main" val="3708172464"/>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92697"/>
            <a:ext cx="8460432" cy="5593839"/>
          </a:xfrm>
          <a:prstGeom prst="rect">
            <a:avLst/>
          </a:prstGeom>
        </p:spPr>
        <p:txBody>
          <a:bodyPr wrap="square">
            <a:spAutoFit/>
          </a:bodyPr>
          <a:lstStyle/>
          <a:p>
            <a:pPr indent="182880" algn="just">
              <a:lnSpc>
                <a:spcPts val="3300"/>
              </a:lnSpc>
            </a:pPr>
            <a:r>
              <a:rPr lang="fa-IR" sz="2400" b="1" dirty="0">
                <a:solidFill>
                  <a:srgbClr val="FF0000"/>
                </a:solidFill>
                <a:latin typeface="Times New Roman"/>
                <a:ea typeface="Calibri"/>
                <a:cs typeface="2  Titr" panose="00000700000000000000" pitchFamily="2" charset="-78"/>
              </a:rPr>
              <a:t>خلاصه مدل</a:t>
            </a:r>
            <a:endParaRPr lang="en-US" sz="2400" dirty="0">
              <a:solidFill>
                <a:srgbClr val="FF0000"/>
              </a:solidFill>
              <a:latin typeface="Times New Roman"/>
              <a:ea typeface="Calibri"/>
              <a:cs typeface="2  Titr" panose="00000700000000000000" pitchFamily="2" charset="-78"/>
            </a:endParaRPr>
          </a:p>
          <a:p>
            <a:pPr indent="-635" algn="just">
              <a:lnSpc>
                <a:spcPts val="3300"/>
              </a:lnSpc>
            </a:pPr>
            <a:r>
              <a:rPr lang="fa-IR" sz="2400" b="1" dirty="0">
                <a:solidFill>
                  <a:schemeClr val="bg1"/>
                </a:solidFill>
                <a:latin typeface="Times New Roman"/>
                <a:ea typeface="Calibri"/>
                <a:cs typeface="2  Titr" panose="00000700000000000000" pitchFamily="2" charset="-78"/>
              </a:rPr>
              <a:t>با اضافه کردن محدودیت های غیر منفی، مدل کامل برنامه ریزی خطی برای مسأله حمل و نقل به صورت زیر خلاصه می شود</a:t>
            </a:r>
            <a:r>
              <a:rPr lang="en-US" sz="2400" b="1" dirty="0" smtClean="0">
                <a:solidFill>
                  <a:schemeClr val="bg1"/>
                </a:solidFill>
                <a:latin typeface="Times New Roman"/>
                <a:ea typeface="Calibri"/>
                <a:cs typeface="2  Titr" panose="00000700000000000000" pitchFamily="2" charset="-78"/>
              </a:rPr>
              <a:t>:</a:t>
            </a:r>
            <a:endParaRPr lang="fa-IR" sz="2400" b="1" dirty="0" smtClean="0">
              <a:solidFill>
                <a:schemeClr val="bg1"/>
              </a:solidFill>
              <a:latin typeface="Times New Roman"/>
              <a:ea typeface="Calibri"/>
              <a:cs typeface="2  Titr" panose="00000700000000000000" pitchFamily="2" charset="-78"/>
            </a:endParaRPr>
          </a:p>
          <a:p>
            <a:pPr indent="-635" algn="just">
              <a:lnSpc>
                <a:spcPts val="3300"/>
              </a:lnSpc>
            </a:pPr>
            <a:endParaRPr lang="en-US" sz="2400" dirty="0">
              <a:solidFill>
                <a:schemeClr val="bg1"/>
              </a:solidFill>
              <a:latin typeface="Times New Roman"/>
              <a:ea typeface="Calibri"/>
              <a:cs typeface="2  Titr" panose="00000700000000000000" pitchFamily="2" charset="-78"/>
            </a:endParaRPr>
          </a:p>
          <a:p>
            <a:pPr indent="-635" algn="l">
              <a:lnSpc>
                <a:spcPts val="3300"/>
              </a:lnSpc>
              <a:spcAft>
                <a:spcPts val="0"/>
              </a:spcAft>
            </a:pPr>
            <a:r>
              <a:rPr lang="en-US" sz="2000" b="1" dirty="0">
                <a:solidFill>
                  <a:srgbClr val="FFFF00"/>
                </a:solidFill>
                <a:latin typeface="Times New Roman"/>
                <a:ea typeface="Calibri"/>
                <a:cs typeface="2  Titr" panose="00000700000000000000" pitchFamily="2" charset="-78"/>
              </a:rPr>
              <a:t>Min Z= 16X</a:t>
            </a:r>
            <a:r>
              <a:rPr lang="en-US" sz="2000" b="1" baseline="-25000" dirty="0">
                <a:solidFill>
                  <a:srgbClr val="FFFF00"/>
                </a:solidFill>
                <a:latin typeface="Times New Roman"/>
                <a:ea typeface="Calibri"/>
                <a:cs typeface="2  Titr" panose="00000700000000000000" pitchFamily="2" charset="-78"/>
              </a:rPr>
              <a:t>1A</a:t>
            </a:r>
            <a:r>
              <a:rPr lang="en-US" sz="2000" b="1" dirty="0">
                <a:solidFill>
                  <a:srgbClr val="FFFF00"/>
                </a:solidFill>
                <a:latin typeface="Times New Roman"/>
                <a:ea typeface="Calibri"/>
                <a:cs typeface="2  Titr" panose="00000700000000000000" pitchFamily="2" charset="-78"/>
              </a:rPr>
              <a:t>+ 18X</a:t>
            </a:r>
            <a:r>
              <a:rPr lang="en-US" sz="2000" b="1" baseline="-25000" dirty="0">
                <a:solidFill>
                  <a:srgbClr val="FFFF00"/>
                </a:solidFill>
                <a:latin typeface="Times New Roman"/>
                <a:ea typeface="Calibri"/>
                <a:cs typeface="2  Titr" panose="00000700000000000000" pitchFamily="2" charset="-78"/>
              </a:rPr>
              <a:t>1B</a:t>
            </a:r>
            <a:r>
              <a:rPr lang="en-US" sz="2000" b="1" dirty="0">
                <a:solidFill>
                  <a:srgbClr val="FFFF00"/>
                </a:solidFill>
                <a:latin typeface="Times New Roman"/>
                <a:ea typeface="Calibri"/>
                <a:cs typeface="2  Titr" panose="00000700000000000000" pitchFamily="2" charset="-78"/>
              </a:rPr>
              <a:t>+ 11X</a:t>
            </a:r>
            <a:r>
              <a:rPr lang="en-US" sz="2000" b="1" baseline="-25000" dirty="0">
                <a:solidFill>
                  <a:srgbClr val="FFFF00"/>
                </a:solidFill>
                <a:latin typeface="Times New Roman"/>
                <a:ea typeface="Calibri"/>
                <a:cs typeface="2  Titr" panose="00000700000000000000" pitchFamily="2" charset="-78"/>
              </a:rPr>
              <a:t>1C</a:t>
            </a:r>
            <a:r>
              <a:rPr lang="en-US" sz="2000" b="1" dirty="0">
                <a:solidFill>
                  <a:srgbClr val="FFFF00"/>
                </a:solidFill>
                <a:latin typeface="Times New Roman"/>
                <a:ea typeface="Calibri"/>
                <a:cs typeface="2  Titr" panose="00000700000000000000" pitchFamily="2" charset="-78"/>
              </a:rPr>
              <a:t>+ 14X</a:t>
            </a:r>
            <a:r>
              <a:rPr lang="en-US" sz="2000" b="1" baseline="-25000" dirty="0">
                <a:solidFill>
                  <a:srgbClr val="FFFF00"/>
                </a:solidFill>
                <a:latin typeface="Times New Roman"/>
                <a:ea typeface="Calibri"/>
                <a:cs typeface="2  Titr" panose="00000700000000000000" pitchFamily="2" charset="-78"/>
              </a:rPr>
              <a:t>2A</a:t>
            </a:r>
            <a:r>
              <a:rPr lang="en-US" sz="2000" b="1" dirty="0">
                <a:solidFill>
                  <a:srgbClr val="FFFF00"/>
                </a:solidFill>
                <a:latin typeface="Times New Roman"/>
                <a:ea typeface="Calibri"/>
                <a:cs typeface="2  Titr" panose="00000700000000000000" pitchFamily="2" charset="-78"/>
              </a:rPr>
              <a:t>+12X</a:t>
            </a:r>
            <a:r>
              <a:rPr lang="en-US" sz="2000" b="1" baseline="-25000" dirty="0">
                <a:solidFill>
                  <a:srgbClr val="FFFF00"/>
                </a:solidFill>
                <a:latin typeface="Times New Roman"/>
                <a:ea typeface="Calibri"/>
                <a:cs typeface="2  Titr" panose="00000700000000000000" pitchFamily="2" charset="-78"/>
              </a:rPr>
              <a:t>2B</a:t>
            </a:r>
            <a:r>
              <a:rPr lang="en-US" sz="2000" b="1" dirty="0">
                <a:solidFill>
                  <a:srgbClr val="FFFF00"/>
                </a:solidFill>
                <a:latin typeface="Times New Roman"/>
                <a:ea typeface="Calibri"/>
                <a:cs typeface="2  Titr" panose="00000700000000000000" pitchFamily="2" charset="-78"/>
              </a:rPr>
              <a:t>+ 13X</a:t>
            </a:r>
            <a:r>
              <a:rPr lang="en-US" sz="2000" b="1" baseline="-25000" dirty="0">
                <a:solidFill>
                  <a:srgbClr val="FFFF00"/>
                </a:solidFill>
                <a:latin typeface="Times New Roman"/>
                <a:ea typeface="Calibri"/>
                <a:cs typeface="2  Titr" panose="00000700000000000000" pitchFamily="2" charset="-78"/>
              </a:rPr>
              <a:t>2C</a:t>
            </a:r>
            <a:r>
              <a:rPr lang="en-US" sz="2000" b="1" dirty="0">
                <a:solidFill>
                  <a:srgbClr val="FFFF00"/>
                </a:solidFill>
                <a:latin typeface="Times New Roman"/>
                <a:ea typeface="Calibri"/>
                <a:cs typeface="2  Titr" panose="00000700000000000000" pitchFamily="2" charset="-78"/>
              </a:rPr>
              <a:t>+ 13X</a:t>
            </a:r>
            <a:r>
              <a:rPr lang="en-US" sz="2000" b="1" baseline="-25000" dirty="0">
                <a:solidFill>
                  <a:srgbClr val="FFFF00"/>
                </a:solidFill>
                <a:latin typeface="Times New Roman"/>
                <a:ea typeface="Calibri"/>
                <a:cs typeface="2  Titr" panose="00000700000000000000" pitchFamily="2" charset="-78"/>
              </a:rPr>
              <a:t>3A</a:t>
            </a:r>
            <a:r>
              <a:rPr lang="en-US" sz="2000" b="1" dirty="0">
                <a:solidFill>
                  <a:srgbClr val="FFFF00"/>
                </a:solidFill>
                <a:latin typeface="Times New Roman"/>
                <a:ea typeface="Calibri"/>
                <a:cs typeface="2  Titr" panose="00000700000000000000" pitchFamily="2" charset="-78"/>
              </a:rPr>
              <a:t>+</a:t>
            </a:r>
            <a:r>
              <a:rPr lang="en-US" sz="2400" b="1" dirty="0">
                <a:solidFill>
                  <a:srgbClr val="FFFF00"/>
                </a:solidFill>
                <a:latin typeface="Times New Roman"/>
                <a:ea typeface="Calibri"/>
                <a:cs typeface="2  Titr" panose="00000700000000000000" pitchFamily="2" charset="-78"/>
              </a:rPr>
              <a:t> </a:t>
            </a:r>
            <a:r>
              <a:rPr lang="en-US" sz="2000" b="1" dirty="0">
                <a:solidFill>
                  <a:srgbClr val="FFFF00"/>
                </a:solidFill>
                <a:latin typeface="Times New Roman"/>
                <a:ea typeface="Calibri"/>
                <a:cs typeface="2  Titr" panose="00000700000000000000" pitchFamily="2" charset="-78"/>
              </a:rPr>
              <a:t>15X</a:t>
            </a:r>
            <a:r>
              <a:rPr lang="en-US" sz="2000" b="1" baseline="-25000" dirty="0">
                <a:solidFill>
                  <a:srgbClr val="FFFF00"/>
                </a:solidFill>
                <a:latin typeface="Times New Roman"/>
                <a:ea typeface="Calibri"/>
                <a:cs typeface="2  Titr" panose="00000700000000000000" pitchFamily="2" charset="-78"/>
              </a:rPr>
              <a:t>3B</a:t>
            </a:r>
            <a:r>
              <a:rPr lang="en-US" sz="2000" b="1" dirty="0">
                <a:solidFill>
                  <a:srgbClr val="FFFF00"/>
                </a:solidFill>
                <a:latin typeface="Times New Roman"/>
                <a:ea typeface="Calibri"/>
                <a:cs typeface="2  Titr" panose="00000700000000000000" pitchFamily="2" charset="-78"/>
              </a:rPr>
              <a:t>+17X</a:t>
            </a:r>
            <a:r>
              <a:rPr lang="en-US" sz="2000" b="1" baseline="-25000" dirty="0">
                <a:solidFill>
                  <a:srgbClr val="FFFF00"/>
                </a:solidFill>
                <a:latin typeface="Times New Roman"/>
                <a:ea typeface="Calibri"/>
                <a:cs typeface="2  Titr" panose="00000700000000000000" pitchFamily="2" charset="-78"/>
              </a:rPr>
              <a:t>3C</a:t>
            </a:r>
            <a:endParaRPr lang="en-US" sz="2000" dirty="0">
              <a:solidFill>
                <a:srgbClr val="FFFF00"/>
              </a:solidFill>
              <a:latin typeface="Times New Roman"/>
              <a:ea typeface="Calibri"/>
              <a:cs typeface="2  Titr" panose="00000700000000000000" pitchFamily="2" charset="-78"/>
            </a:endParaRPr>
          </a:p>
          <a:p>
            <a:pPr indent="-635" algn="l">
              <a:lnSpc>
                <a:spcPts val="3300"/>
              </a:lnSpc>
              <a:spcAft>
                <a:spcPts val="0"/>
              </a:spcAft>
            </a:pPr>
            <a:r>
              <a:rPr lang="en-US" sz="2400" b="1" dirty="0">
                <a:solidFill>
                  <a:srgbClr val="FFFF00"/>
                </a:solidFill>
                <a:latin typeface="Times New Roman"/>
                <a:ea typeface="Calibri"/>
                <a:cs typeface="2  Titr" panose="00000700000000000000" pitchFamily="2" charset="-78"/>
              </a:rPr>
              <a:t>S.T:</a:t>
            </a:r>
            <a:endParaRPr lang="en-US" sz="2400" dirty="0">
              <a:solidFill>
                <a:srgbClr val="FFFF00"/>
              </a:solidFill>
              <a:latin typeface="Times New Roman"/>
              <a:ea typeface="Calibri"/>
              <a:cs typeface="2  Titr" panose="00000700000000000000" pitchFamily="2" charset="-78"/>
            </a:endParaRPr>
          </a:p>
          <a:p>
            <a:pPr indent="-635" algn="l">
              <a:lnSpc>
                <a:spcPts val="3300"/>
              </a:lnSpc>
              <a:spcAft>
                <a:spcPts val="0"/>
              </a:spcAft>
            </a:pPr>
            <a:r>
              <a:rPr lang="en-US" sz="2400" b="1" dirty="0">
                <a:solidFill>
                  <a:srgbClr val="92D050"/>
                </a:solidFill>
                <a:latin typeface="Times New Roman"/>
                <a:ea typeface="Calibri"/>
                <a:cs typeface="2  Titr" panose="00000700000000000000" pitchFamily="2" charset="-78"/>
              </a:rPr>
              <a:t>X</a:t>
            </a:r>
            <a:r>
              <a:rPr lang="en-US" sz="2400" b="1" baseline="-25000" dirty="0">
                <a:solidFill>
                  <a:srgbClr val="92D050"/>
                </a:solidFill>
                <a:latin typeface="Times New Roman"/>
                <a:ea typeface="Calibri"/>
                <a:cs typeface="2  Titr" panose="00000700000000000000" pitchFamily="2" charset="-78"/>
              </a:rPr>
              <a:t>1A</a:t>
            </a:r>
            <a:r>
              <a:rPr lang="en-US" sz="2400" b="1" dirty="0">
                <a:solidFill>
                  <a:srgbClr val="92D050"/>
                </a:solidFill>
                <a:latin typeface="Times New Roman"/>
                <a:ea typeface="Calibri"/>
                <a:cs typeface="2  Titr" panose="00000700000000000000" pitchFamily="2" charset="-78"/>
              </a:rPr>
              <a:t>+ X</a:t>
            </a:r>
            <a:r>
              <a:rPr lang="en-US" sz="2400" b="1" baseline="-25000" dirty="0">
                <a:solidFill>
                  <a:srgbClr val="92D050"/>
                </a:solidFill>
                <a:latin typeface="Times New Roman"/>
                <a:ea typeface="Calibri"/>
                <a:cs typeface="2  Titr" panose="00000700000000000000" pitchFamily="2" charset="-78"/>
              </a:rPr>
              <a:t>1B </a:t>
            </a:r>
            <a:r>
              <a:rPr lang="en-US" sz="2400" b="1" dirty="0">
                <a:solidFill>
                  <a:srgbClr val="92D050"/>
                </a:solidFill>
                <a:latin typeface="Times New Roman"/>
                <a:ea typeface="Calibri"/>
                <a:cs typeface="2  Titr" panose="00000700000000000000" pitchFamily="2" charset="-78"/>
              </a:rPr>
              <a:t>+ X</a:t>
            </a:r>
            <a:r>
              <a:rPr lang="en-US" sz="2400" b="1" baseline="-25000" dirty="0">
                <a:solidFill>
                  <a:srgbClr val="92D050"/>
                </a:solidFill>
                <a:latin typeface="Times New Roman"/>
                <a:ea typeface="Calibri"/>
                <a:cs typeface="2  Titr" panose="00000700000000000000" pitchFamily="2" charset="-78"/>
              </a:rPr>
              <a:t>1C </a:t>
            </a:r>
            <a:r>
              <a:rPr lang="en-US" sz="2400" b="1" dirty="0">
                <a:solidFill>
                  <a:srgbClr val="92D050"/>
                </a:solidFill>
                <a:latin typeface="Times New Roman"/>
                <a:ea typeface="Calibri"/>
                <a:cs typeface="2  Titr" panose="00000700000000000000" pitchFamily="2" charset="-78"/>
              </a:rPr>
              <a:t>≤ 300</a:t>
            </a:r>
            <a:endParaRPr lang="en-US" sz="2400" dirty="0">
              <a:solidFill>
                <a:srgbClr val="92D050"/>
              </a:solidFill>
              <a:latin typeface="Times New Roman"/>
              <a:ea typeface="Calibri"/>
              <a:cs typeface="2  Titr" panose="00000700000000000000" pitchFamily="2" charset="-78"/>
            </a:endParaRPr>
          </a:p>
          <a:p>
            <a:pPr indent="-635" algn="l">
              <a:lnSpc>
                <a:spcPts val="3300"/>
              </a:lnSpc>
              <a:spcAft>
                <a:spcPts val="0"/>
              </a:spcAft>
            </a:pPr>
            <a:r>
              <a:rPr lang="en-US" sz="2400" b="1" dirty="0">
                <a:solidFill>
                  <a:srgbClr val="92D050"/>
                </a:solidFill>
                <a:latin typeface="Times New Roman"/>
                <a:ea typeface="Calibri"/>
                <a:cs typeface="2  Titr" panose="00000700000000000000" pitchFamily="2" charset="-78"/>
              </a:rPr>
              <a:t>X</a:t>
            </a:r>
            <a:r>
              <a:rPr lang="en-US" sz="2400" b="1" baseline="-25000" dirty="0">
                <a:solidFill>
                  <a:srgbClr val="92D050"/>
                </a:solidFill>
                <a:latin typeface="Times New Roman"/>
                <a:ea typeface="Calibri"/>
                <a:cs typeface="2  Titr" panose="00000700000000000000" pitchFamily="2" charset="-78"/>
              </a:rPr>
              <a:t>2A</a:t>
            </a:r>
            <a:r>
              <a:rPr lang="en-US" sz="2400" b="1" dirty="0">
                <a:solidFill>
                  <a:srgbClr val="92D050"/>
                </a:solidFill>
                <a:latin typeface="Times New Roman"/>
                <a:ea typeface="Calibri"/>
                <a:cs typeface="2  Titr" panose="00000700000000000000" pitchFamily="2" charset="-78"/>
              </a:rPr>
              <a:t>+ X</a:t>
            </a:r>
            <a:r>
              <a:rPr lang="en-US" sz="2400" b="1" baseline="-25000" dirty="0">
                <a:solidFill>
                  <a:srgbClr val="92D050"/>
                </a:solidFill>
                <a:latin typeface="Times New Roman"/>
                <a:ea typeface="Calibri"/>
                <a:cs typeface="2  Titr" panose="00000700000000000000" pitchFamily="2" charset="-78"/>
              </a:rPr>
              <a:t>2B</a:t>
            </a:r>
            <a:r>
              <a:rPr lang="en-US" sz="2400" b="1" dirty="0">
                <a:solidFill>
                  <a:srgbClr val="92D050"/>
                </a:solidFill>
                <a:latin typeface="Times New Roman"/>
                <a:ea typeface="Calibri"/>
                <a:cs typeface="2  Titr" panose="00000700000000000000" pitchFamily="2" charset="-78"/>
              </a:rPr>
              <a:t>+X</a:t>
            </a:r>
            <a:r>
              <a:rPr lang="en-US" sz="2400" b="1" baseline="-25000" dirty="0">
                <a:solidFill>
                  <a:srgbClr val="92D050"/>
                </a:solidFill>
                <a:latin typeface="Times New Roman"/>
                <a:ea typeface="Calibri"/>
                <a:cs typeface="2  Titr" panose="00000700000000000000" pitchFamily="2" charset="-78"/>
              </a:rPr>
              <a:t>2C </a:t>
            </a:r>
            <a:r>
              <a:rPr lang="en-US" sz="2400" b="1" dirty="0">
                <a:solidFill>
                  <a:srgbClr val="92D050"/>
                </a:solidFill>
                <a:latin typeface="Times New Roman"/>
                <a:ea typeface="Calibri"/>
                <a:cs typeface="2  Titr" panose="00000700000000000000" pitchFamily="2" charset="-78"/>
              </a:rPr>
              <a:t>≤ 200</a:t>
            </a:r>
            <a:endParaRPr lang="en-US" sz="2400" dirty="0">
              <a:solidFill>
                <a:srgbClr val="92D050"/>
              </a:solidFill>
              <a:latin typeface="Times New Roman"/>
              <a:ea typeface="Calibri"/>
              <a:cs typeface="2  Titr" panose="00000700000000000000" pitchFamily="2" charset="-78"/>
            </a:endParaRPr>
          </a:p>
          <a:p>
            <a:pPr indent="-635" algn="l">
              <a:lnSpc>
                <a:spcPts val="3300"/>
              </a:lnSpc>
              <a:spcAft>
                <a:spcPts val="0"/>
              </a:spcAft>
            </a:pPr>
            <a:r>
              <a:rPr lang="en-US" sz="2400" b="1" dirty="0">
                <a:solidFill>
                  <a:srgbClr val="92D050"/>
                </a:solidFill>
                <a:latin typeface="Times New Roman"/>
                <a:ea typeface="Calibri"/>
                <a:cs typeface="2  Titr" panose="00000700000000000000" pitchFamily="2" charset="-78"/>
              </a:rPr>
              <a:t>X</a:t>
            </a:r>
            <a:r>
              <a:rPr lang="en-US" sz="2400" b="1" baseline="-25000" dirty="0">
                <a:solidFill>
                  <a:srgbClr val="92D050"/>
                </a:solidFill>
                <a:latin typeface="Times New Roman"/>
                <a:ea typeface="Calibri"/>
                <a:cs typeface="2  Titr" panose="00000700000000000000" pitchFamily="2" charset="-78"/>
              </a:rPr>
              <a:t>3A</a:t>
            </a:r>
            <a:r>
              <a:rPr lang="en-US" sz="2400" b="1" dirty="0">
                <a:solidFill>
                  <a:srgbClr val="92D050"/>
                </a:solidFill>
                <a:latin typeface="Times New Roman"/>
                <a:ea typeface="Calibri"/>
                <a:cs typeface="2  Titr" panose="00000700000000000000" pitchFamily="2" charset="-78"/>
              </a:rPr>
              <a:t>+ X</a:t>
            </a:r>
            <a:r>
              <a:rPr lang="en-US" sz="2400" b="1" baseline="-25000" dirty="0">
                <a:solidFill>
                  <a:srgbClr val="92D050"/>
                </a:solidFill>
                <a:latin typeface="Times New Roman"/>
                <a:ea typeface="Calibri"/>
                <a:cs typeface="2  Titr" panose="00000700000000000000" pitchFamily="2" charset="-78"/>
              </a:rPr>
              <a:t>3B</a:t>
            </a:r>
            <a:r>
              <a:rPr lang="en-US" sz="2400" b="1" dirty="0">
                <a:solidFill>
                  <a:srgbClr val="92D050"/>
                </a:solidFill>
                <a:latin typeface="Times New Roman"/>
                <a:ea typeface="Calibri"/>
                <a:cs typeface="2  Titr" panose="00000700000000000000" pitchFamily="2" charset="-78"/>
              </a:rPr>
              <a:t>+ X</a:t>
            </a:r>
            <a:r>
              <a:rPr lang="en-US" sz="2400" b="1" baseline="-25000" dirty="0">
                <a:solidFill>
                  <a:srgbClr val="92D050"/>
                </a:solidFill>
                <a:latin typeface="Times New Roman"/>
                <a:ea typeface="Calibri"/>
                <a:cs typeface="2  Titr" panose="00000700000000000000" pitchFamily="2" charset="-78"/>
              </a:rPr>
              <a:t>3C</a:t>
            </a:r>
            <a:r>
              <a:rPr lang="en-US" sz="2400" b="1" dirty="0">
                <a:solidFill>
                  <a:srgbClr val="92D050"/>
                </a:solidFill>
                <a:latin typeface="Times New Roman"/>
                <a:ea typeface="Calibri"/>
                <a:cs typeface="2  Titr" panose="00000700000000000000" pitchFamily="2" charset="-78"/>
              </a:rPr>
              <a:t> ≤ 200</a:t>
            </a:r>
            <a:endParaRPr lang="en-US" sz="2400" dirty="0">
              <a:solidFill>
                <a:srgbClr val="92D050"/>
              </a:solidFill>
              <a:latin typeface="Times New Roman"/>
              <a:ea typeface="Calibri"/>
              <a:cs typeface="2  Titr" panose="00000700000000000000" pitchFamily="2" charset="-78"/>
            </a:endParaRPr>
          </a:p>
          <a:p>
            <a:pPr indent="-635" algn="l">
              <a:lnSpc>
                <a:spcPts val="3300"/>
              </a:lnSpc>
              <a:spcAft>
                <a:spcPts val="0"/>
              </a:spcAft>
            </a:pPr>
            <a:r>
              <a:rPr lang="en-US" sz="2400" b="1" dirty="0">
                <a:solidFill>
                  <a:srgbClr val="92D050"/>
                </a:solidFill>
                <a:latin typeface="Times New Roman"/>
                <a:ea typeface="Calibri"/>
                <a:cs typeface="2  Titr" panose="00000700000000000000" pitchFamily="2" charset="-78"/>
              </a:rPr>
              <a:t>X</a:t>
            </a:r>
            <a:r>
              <a:rPr lang="en-US" sz="2400" b="1" baseline="-25000" dirty="0">
                <a:solidFill>
                  <a:srgbClr val="92D050"/>
                </a:solidFill>
                <a:latin typeface="Times New Roman"/>
                <a:ea typeface="Calibri"/>
                <a:cs typeface="2  Titr" panose="00000700000000000000" pitchFamily="2" charset="-78"/>
              </a:rPr>
              <a:t>1A</a:t>
            </a:r>
            <a:r>
              <a:rPr lang="en-US" sz="2400" b="1" dirty="0">
                <a:solidFill>
                  <a:srgbClr val="92D050"/>
                </a:solidFill>
                <a:latin typeface="Times New Roman"/>
                <a:ea typeface="Calibri"/>
                <a:cs typeface="2  Titr" panose="00000700000000000000" pitchFamily="2" charset="-78"/>
              </a:rPr>
              <a:t>+X</a:t>
            </a:r>
            <a:r>
              <a:rPr lang="en-US" sz="2400" b="1" baseline="-25000" dirty="0">
                <a:solidFill>
                  <a:srgbClr val="92D050"/>
                </a:solidFill>
                <a:latin typeface="Times New Roman"/>
                <a:ea typeface="Calibri"/>
                <a:cs typeface="2  Titr" panose="00000700000000000000" pitchFamily="2" charset="-78"/>
              </a:rPr>
              <a:t>2A</a:t>
            </a:r>
            <a:r>
              <a:rPr lang="en-US" sz="2400" b="1" dirty="0">
                <a:solidFill>
                  <a:srgbClr val="92D050"/>
                </a:solidFill>
                <a:latin typeface="Times New Roman"/>
                <a:ea typeface="Calibri"/>
                <a:cs typeface="2  Titr" panose="00000700000000000000" pitchFamily="2" charset="-78"/>
              </a:rPr>
              <a:t>+X</a:t>
            </a:r>
            <a:r>
              <a:rPr lang="en-US" sz="2400" b="1" baseline="-25000" dirty="0">
                <a:solidFill>
                  <a:srgbClr val="92D050"/>
                </a:solidFill>
                <a:latin typeface="Times New Roman"/>
                <a:ea typeface="Calibri"/>
                <a:cs typeface="2  Titr" panose="00000700000000000000" pitchFamily="2" charset="-78"/>
              </a:rPr>
              <a:t>3A</a:t>
            </a:r>
            <a:r>
              <a:rPr lang="en-US" sz="2400" b="1" dirty="0">
                <a:solidFill>
                  <a:srgbClr val="92D050"/>
                </a:solidFill>
                <a:latin typeface="Times New Roman"/>
                <a:ea typeface="Calibri"/>
                <a:cs typeface="2  Titr" panose="00000700000000000000" pitchFamily="2" charset="-78"/>
              </a:rPr>
              <a:t> = 150</a:t>
            </a:r>
            <a:endParaRPr lang="en-US" sz="2400" dirty="0">
              <a:solidFill>
                <a:srgbClr val="92D050"/>
              </a:solidFill>
              <a:latin typeface="Times New Roman"/>
              <a:ea typeface="Calibri"/>
              <a:cs typeface="2  Titr" panose="00000700000000000000" pitchFamily="2" charset="-78"/>
            </a:endParaRPr>
          </a:p>
          <a:p>
            <a:pPr indent="-635" algn="l">
              <a:lnSpc>
                <a:spcPts val="3300"/>
              </a:lnSpc>
              <a:spcAft>
                <a:spcPts val="0"/>
              </a:spcAft>
            </a:pPr>
            <a:r>
              <a:rPr lang="en-US" sz="2400" b="1" dirty="0">
                <a:solidFill>
                  <a:srgbClr val="92D050"/>
                </a:solidFill>
                <a:latin typeface="Times New Roman"/>
                <a:ea typeface="Calibri"/>
                <a:cs typeface="2  Titr" panose="00000700000000000000" pitchFamily="2" charset="-78"/>
              </a:rPr>
              <a:t>X</a:t>
            </a:r>
            <a:r>
              <a:rPr lang="en-US" sz="2400" b="1" baseline="-25000" dirty="0">
                <a:solidFill>
                  <a:srgbClr val="92D050"/>
                </a:solidFill>
                <a:latin typeface="Times New Roman"/>
                <a:ea typeface="Calibri"/>
                <a:cs typeface="2  Titr" panose="00000700000000000000" pitchFamily="2" charset="-78"/>
              </a:rPr>
              <a:t>1B</a:t>
            </a:r>
            <a:r>
              <a:rPr lang="en-US" sz="2400" b="1" dirty="0">
                <a:solidFill>
                  <a:srgbClr val="92D050"/>
                </a:solidFill>
                <a:latin typeface="Times New Roman"/>
                <a:ea typeface="Calibri"/>
                <a:cs typeface="2  Titr" panose="00000700000000000000" pitchFamily="2" charset="-78"/>
              </a:rPr>
              <a:t>+ X</a:t>
            </a:r>
            <a:r>
              <a:rPr lang="en-US" sz="2400" b="1" baseline="-25000" dirty="0">
                <a:solidFill>
                  <a:srgbClr val="92D050"/>
                </a:solidFill>
                <a:latin typeface="Times New Roman"/>
                <a:ea typeface="Calibri"/>
                <a:cs typeface="2  Titr" panose="00000700000000000000" pitchFamily="2" charset="-78"/>
              </a:rPr>
              <a:t>2B</a:t>
            </a:r>
            <a:r>
              <a:rPr lang="en-US" sz="2400" b="1" dirty="0">
                <a:solidFill>
                  <a:srgbClr val="92D050"/>
                </a:solidFill>
                <a:latin typeface="Times New Roman"/>
                <a:ea typeface="Calibri"/>
                <a:cs typeface="2  Titr" panose="00000700000000000000" pitchFamily="2" charset="-78"/>
              </a:rPr>
              <a:t>+X</a:t>
            </a:r>
            <a:r>
              <a:rPr lang="en-US" sz="2400" b="1" baseline="-25000" dirty="0">
                <a:solidFill>
                  <a:srgbClr val="92D050"/>
                </a:solidFill>
                <a:latin typeface="Times New Roman"/>
                <a:ea typeface="Calibri"/>
                <a:cs typeface="2  Titr" panose="00000700000000000000" pitchFamily="2" charset="-78"/>
              </a:rPr>
              <a:t>3B</a:t>
            </a:r>
            <a:r>
              <a:rPr lang="en-US" sz="2400" b="1" dirty="0">
                <a:solidFill>
                  <a:srgbClr val="92D050"/>
                </a:solidFill>
                <a:latin typeface="Times New Roman"/>
                <a:ea typeface="Calibri"/>
                <a:cs typeface="2  Titr" panose="00000700000000000000" pitchFamily="2" charset="-78"/>
              </a:rPr>
              <a:t> = 250</a:t>
            </a:r>
            <a:endParaRPr lang="en-US" sz="2400" dirty="0">
              <a:solidFill>
                <a:srgbClr val="92D050"/>
              </a:solidFill>
              <a:latin typeface="Times New Roman"/>
              <a:ea typeface="Calibri"/>
              <a:cs typeface="2  Titr" panose="00000700000000000000" pitchFamily="2" charset="-78"/>
            </a:endParaRPr>
          </a:p>
          <a:p>
            <a:pPr indent="-635" algn="l">
              <a:lnSpc>
                <a:spcPts val="3300"/>
              </a:lnSpc>
              <a:spcAft>
                <a:spcPts val="0"/>
              </a:spcAft>
            </a:pPr>
            <a:r>
              <a:rPr lang="en-US" sz="2400" b="1" dirty="0">
                <a:solidFill>
                  <a:srgbClr val="92D050"/>
                </a:solidFill>
                <a:latin typeface="Times New Roman"/>
                <a:ea typeface="Calibri"/>
                <a:cs typeface="2  Titr" panose="00000700000000000000" pitchFamily="2" charset="-78"/>
              </a:rPr>
              <a:t>X</a:t>
            </a:r>
            <a:r>
              <a:rPr lang="en-US" sz="2400" b="1" baseline="-25000" dirty="0">
                <a:solidFill>
                  <a:srgbClr val="92D050"/>
                </a:solidFill>
                <a:latin typeface="Times New Roman"/>
                <a:ea typeface="Calibri"/>
                <a:cs typeface="2  Titr" panose="00000700000000000000" pitchFamily="2" charset="-78"/>
              </a:rPr>
              <a:t>1C</a:t>
            </a:r>
            <a:r>
              <a:rPr lang="en-US" sz="2400" b="1" dirty="0">
                <a:solidFill>
                  <a:srgbClr val="92D050"/>
                </a:solidFill>
                <a:latin typeface="Times New Roman"/>
                <a:ea typeface="Calibri"/>
                <a:cs typeface="2  Titr" panose="00000700000000000000" pitchFamily="2" charset="-78"/>
              </a:rPr>
              <a:t>+ X</a:t>
            </a:r>
            <a:r>
              <a:rPr lang="en-US" sz="2400" b="1" baseline="-25000" dirty="0">
                <a:solidFill>
                  <a:srgbClr val="92D050"/>
                </a:solidFill>
                <a:latin typeface="Times New Roman"/>
                <a:ea typeface="Calibri"/>
                <a:cs typeface="2  Titr" panose="00000700000000000000" pitchFamily="2" charset="-78"/>
              </a:rPr>
              <a:t>2C</a:t>
            </a:r>
            <a:r>
              <a:rPr lang="en-US" sz="2400" b="1" dirty="0">
                <a:solidFill>
                  <a:srgbClr val="92D050"/>
                </a:solidFill>
                <a:latin typeface="Times New Roman"/>
                <a:ea typeface="Calibri"/>
                <a:cs typeface="2  Titr" panose="00000700000000000000" pitchFamily="2" charset="-78"/>
              </a:rPr>
              <a:t> + X</a:t>
            </a:r>
            <a:r>
              <a:rPr lang="en-US" sz="2400" b="1" baseline="-25000" dirty="0">
                <a:solidFill>
                  <a:srgbClr val="92D050"/>
                </a:solidFill>
                <a:latin typeface="Times New Roman"/>
                <a:ea typeface="Calibri"/>
                <a:cs typeface="2  Titr" panose="00000700000000000000" pitchFamily="2" charset="-78"/>
              </a:rPr>
              <a:t>3C</a:t>
            </a:r>
            <a:r>
              <a:rPr lang="en-US" sz="2400" b="1" dirty="0">
                <a:solidFill>
                  <a:srgbClr val="92D050"/>
                </a:solidFill>
                <a:latin typeface="Times New Roman"/>
                <a:ea typeface="Calibri"/>
                <a:cs typeface="2  Titr" panose="00000700000000000000" pitchFamily="2" charset="-78"/>
              </a:rPr>
              <a:t> = 200</a:t>
            </a:r>
            <a:endParaRPr lang="en-US" sz="2400" dirty="0">
              <a:solidFill>
                <a:srgbClr val="92D050"/>
              </a:solidFill>
              <a:latin typeface="Times New Roman"/>
              <a:ea typeface="Calibri"/>
              <a:cs typeface="2  Titr" panose="00000700000000000000" pitchFamily="2" charset="-78"/>
            </a:endParaRPr>
          </a:p>
          <a:p>
            <a:pPr indent="-635" algn="l">
              <a:lnSpc>
                <a:spcPts val="3300"/>
              </a:lnSpc>
            </a:pPr>
            <a:r>
              <a:rPr lang="en-US" sz="2400" b="1" dirty="0" err="1">
                <a:solidFill>
                  <a:srgbClr val="00B050"/>
                </a:solidFill>
                <a:latin typeface="Times New Roman"/>
                <a:ea typeface="Calibri"/>
                <a:cs typeface="2  Titr" panose="00000700000000000000" pitchFamily="2" charset="-78"/>
              </a:rPr>
              <a:t>X</a:t>
            </a:r>
            <a:r>
              <a:rPr lang="en-US" sz="2400" b="1" baseline="-25000" dirty="0" err="1">
                <a:solidFill>
                  <a:srgbClr val="00B050"/>
                </a:solidFill>
                <a:latin typeface="Times New Roman"/>
                <a:ea typeface="Calibri"/>
                <a:cs typeface="2  Titr" panose="00000700000000000000" pitchFamily="2" charset="-78"/>
              </a:rPr>
              <a:t>ij</a:t>
            </a:r>
            <a:r>
              <a:rPr lang="en-US" sz="2400" b="1" dirty="0">
                <a:solidFill>
                  <a:srgbClr val="00B050"/>
                </a:solidFill>
                <a:latin typeface="Times New Roman"/>
                <a:ea typeface="Calibri"/>
                <a:cs typeface="2  Titr" panose="00000700000000000000" pitchFamily="2" charset="-78"/>
              </a:rPr>
              <a:t> ≥ 0 ( </a:t>
            </a:r>
            <a:r>
              <a:rPr lang="en-US" sz="2400" b="1" dirty="0" err="1">
                <a:solidFill>
                  <a:srgbClr val="00B050"/>
                </a:solidFill>
                <a:latin typeface="Times New Roman"/>
                <a:ea typeface="Calibri"/>
                <a:cs typeface="2  Titr" panose="00000700000000000000" pitchFamily="2" charset="-78"/>
              </a:rPr>
              <a:t>i</a:t>
            </a:r>
            <a:r>
              <a:rPr lang="en-US" sz="2400" b="1" dirty="0">
                <a:solidFill>
                  <a:srgbClr val="00B050"/>
                </a:solidFill>
                <a:latin typeface="Times New Roman"/>
                <a:ea typeface="Calibri"/>
                <a:cs typeface="2  Titr" panose="00000700000000000000" pitchFamily="2" charset="-78"/>
              </a:rPr>
              <a:t> = 1,2,3   j = A,B,C )</a:t>
            </a:r>
            <a:endParaRPr lang="en-US" sz="2400" dirty="0">
              <a:solidFill>
                <a:srgbClr val="00B050"/>
              </a:solidFill>
              <a:effectLst/>
              <a:latin typeface="Times New Roman"/>
              <a:ea typeface="Calibri"/>
              <a:cs typeface="2  Titr" panose="00000700000000000000" pitchFamily="2" charset="-78"/>
            </a:endParaRPr>
          </a:p>
        </p:txBody>
      </p:sp>
    </p:spTree>
    <p:extLst>
      <p:ext uri="{BB962C8B-B14F-4D97-AF65-F5344CB8AC3E}">
        <p14:creationId xmlns:p14="http://schemas.microsoft.com/office/powerpoint/2010/main" val="2381830904"/>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583561"/>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71155" y="3171237"/>
            <a:ext cx="5001689" cy="515526"/>
          </a:xfrm>
          <a:prstGeom prst="rect">
            <a:avLst/>
          </a:prstGeom>
        </p:spPr>
        <p:txBody>
          <a:bodyPr wrap="none">
            <a:spAutoFit/>
          </a:bodyPr>
          <a:lstStyle/>
          <a:p>
            <a:pPr indent="-635" algn="just">
              <a:lnSpc>
                <a:spcPts val="3300"/>
              </a:lnSpc>
            </a:pPr>
            <a:r>
              <a:rPr lang="fa-IR" sz="3200" b="1" dirty="0">
                <a:solidFill>
                  <a:srgbClr val="FF0000"/>
                </a:solidFill>
                <a:latin typeface="Times New Roman"/>
                <a:ea typeface="Calibri"/>
                <a:cs typeface="2  Titr"/>
              </a:rPr>
              <a:t>مسأله </a:t>
            </a:r>
            <a:r>
              <a:rPr lang="fa-IR" sz="3200" b="1" dirty="0">
                <a:solidFill>
                  <a:srgbClr val="FFFF00"/>
                </a:solidFill>
                <a:latin typeface="Times New Roman"/>
                <a:ea typeface="Calibri"/>
                <a:cs typeface="2  Titr"/>
              </a:rPr>
              <a:t>ترکیب</a:t>
            </a:r>
            <a:r>
              <a:rPr lang="fa-IR" sz="3200" b="1" dirty="0">
                <a:solidFill>
                  <a:srgbClr val="FF0000"/>
                </a:solidFill>
                <a:latin typeface="Times New Roman"/>
                <a:ea typeface="Calibri"/>
                <a:cs typeface="2  Titr"/>
              </a:rPr>
              <a:t> محصولات کشاورزی </a:t>
            </a:r>
            <a:endParaRPr lang="en-US" sz="2400" dirty="0">
              <a:solidFill>
                <a:srgbClr val="FF0000"/>
              </a:solidFill>
              <a:effectLst/>
              <a:latin typeface="Times New Roman"/>
              <a:ea typeface="Calibri"/>
              <a:cs typeface="B Nazanin"/>
            </a:endParaRPr>
          </a:p>
        </p:txBody>
      </p:sp>
    </p:spTree>
    <p:extLst>
      <p:ext uri="{BB962C8B-B14F-4D97-AF65-F5344CB8AC3E}">
        <p14:creationId xmlns:p14="http://schemas.microsoft.com/office/powerpoint/2010/main" val="1107832345"/>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548680"/>
            <a:ext cx="8532440" cy="5262979"/>
          </a:xfrm>
          <a:prstGeom prst="rect">
            <a:avLst/>
          </a:prstGeom>
        </p:spPr>
        <p:txBody>
          <a:bodyPr wrap="square">
            <a:spAutoFit/>
          </a:bodyPr>
          <a:lstStyle/>
          <a:p>
            <a:pPr indent="-635" algn="just">
              <a:lnSpc>
                <a:spcPct val="200000"/>
              </a:lnSpc>
            </a:pPr>
            <a:r>
              <a:rPr lang="fa-IR" sz="2400" b="1" dirty="0" smtClean="0">
                <a:solidFill>
                  <a:schemeClr val="bg1"/>
                </a:solidFill>
                <a:latin typeface="Times New Roman"/>
                <a:ea typeface="Calibri"/>
                <a:cs typeface="2  Titr" panose="00000700000000000000" pitchFamily="2" charset="-78"/>
              </a:rPr>
              <a:t> مساله :</a:t>
            </a:r>
          </a:p>
          <a:p>
            <a:pPr indent="-635" algn="just">
              <a:lnSpc>
                <a:spcPct val="200000"/>
              </a:lnSpc>
            </a:pPr>
            <a:r>
              <a:rPr lang="fa-IR" sz="2400" b="1" dirty="0" smtClean="0">
                <a:solidFill>
                  <a:schemeClr val="bg1"/>
                </a:solidFill>
                <a:latin typeface="Times New Roman"/>
                <a:ea typeface="Calibri"/>
                <a:cs typeface="2  Titr" panose="00000700000000000000" pitchFamily="2" charset="-78"/>
              </a:rPr>
              <a:t>کشاورزی </a:t>
            </a:r>
            <a:r>
              <a:rPr lang="fa-IR" sz="2400" b="1" dirty="0">
                <a:solidFill>
                  <a:schemeClr val="bg1"/>
                </a:solidFill>
                <a:latin typeface="Times New Roman"/>
                <a:ea typeface="Calibri"/>
                <a:cs typeface="2  Titr" panose="00000700000000000000" pitchFamily="2" charset="-78"/>
              </a:rPr>
              <a:t>دارای زمینی است که مساحت آن 2000 هکتار می باشد. زمین این کشاورز به 3 قطعه مجزا تقسیم شده است. قطعه اول 500 هکتار، قطعه دوم 800 هکتار و قطعه سوم، 700 هکتار مساحت دارد. زمین کشاورز برای کشت ذرت، پیاز و لوبیا مناسب است. حداکثر زمین قابل کشت برای هر یک از محصولات و سود حاصل از هر هکتار بر حسب نوع محصول قابل کشت در جدول زیر داده شده است</a:t>
            </a:r>
            <a:r>
              <a:rPr lang="en-US" sz="2400" b="1" dirty="0">
                <a:solidFill>
                  <a:schemeClr val="bg1"/>
                </a:solidFill>
                <a:latin typeface="Times New Roman"/>
                <a:ea typeface="Calibri"/>
                <a:cs typeface="2  Titr" panose="00000700000000000000" pitchFamily="2" charset="-78"/>
              </a:rPr>
              <a:t>.</a:t>
            </a:r>
            <a:endParaRPr lang="en-US" sz="2400" dirty="0">
              <a:solidFill>
                <a:schemeClr val="bg1"/>
              </a:solidFill>
              <a:effectLst/>
              <a:latin typeface="Times New Roman"/>
              <a:ea typeface="Calibri"/>
              <a:cs typeface="2  Titr" panose="00000700000000000000" pitchFamily="2" charset="-78"/>
            </a:endParaRPr>
          </a:p>
        </p:txBody>
      </p:sp>
    </p:spTree>
    <p:extLst>
      <p:ext uri="{BB962C8B-B14F-4D97-AF65-F5344CB8AC3E}">
        <p14:creationId xmlns:p14="http://schemas.microsoft.com/office/powerpoint/2010/main" val="4285328598"/>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4813" y="1556793"/>
            <a:ext cx="6209555" cy="2952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44648086"/>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836713"/>
            <a:ext cx="8100392" cy="5262979"/>
          </a:xfrm>
          <a:prstGeom prst="rect">
            <a:avLst/>
          </a:prstGeom>
        </p:spPr>
        <p:txBody>
          <a:bodyPr wrap="square">
            <a:spAutoFit/>
          </a:bodyPr>
          <a:lstStyle/>
          <a:p>
            <a:pPr indent="-635" algn="just">
              <a:lnSpc>
                <a:spcPct val="200000"/>
              </a:lnSpc>
            </a:pPr>
            <a:r>
              <a:rPr lang="fa-IR" sz="2400" b="1" dirty="0">
                <a:solidFill>
                  <a:schemeClr val="bg1"/>
                </a:solidFill>
                <a:latin typeface="Times New Roman"/>
                <a:ea typeface="Calibri"/>
                <a:cs typeface="2  Titr" panose="00000700000000000000" pitchFamily="2" charset="-78"/>
              </a:rPr>
              <a:t>هر یک از محصولات را میتوان در هر کدام از قطعات سه گانه کشت نمود. اما شرایط زیر باید رعایت شود</a:t>
            </a:r>
            <a:r>
              <a:rPr lang="en-US" sz="2400" b="1" dirty="0">
                <a:solidFill>
                  <a:schemeClr val="bg1"/>
                </a:solidFill>
                <a:latin typeface="Times New Roman"/>
                <a:ea typeface="Calibri"/>
                <a:cs typeface="2  Titr" panose="00000700000000000000" pitchFamily="2" charset="-78"/>
              </a:rPr>
              <a:t>:</a:t>
            </a:r>
            <a:endParaRPr lang="en-US" sz="2400" dirty="0">
              <a:solidFill>
                <a:schemeClr val="bg1"/>
              </a:solidFill>
              <a:latin typeface="Times New Roman"/>
              <a:ea typeface="Calibri"/>
              <a:cs typeface="2  Titr" panose="00000700000000000000" pitchFamily="2" charset="-78"/>
            </a:endParaRPr>
          </a:p>
          <a:p>
            <a:pPr marL="342900" lvl="0" indent="-342900" algn="just">
              <a:lnSpc>
                <a:spcPct val="200000"/>
              </a:lnSpc>
              <a:buFont typeface="+mj-lt"/>
              <a:buAutoNum type="arabicPeriod"/>
            </a:pPr>
            <a:r>
              <a:rPr lang="fa-IR" sz="2400" b="1" dirty="0" smtClean="0">
                <a:solidFill>
                  <a:schemeClr val="bg1"/>
                </a:solidFill>
                <a:latin typeface="Times New Roman"/>
                <a:ea typeface="Calibri"/>
                <a:cs typeface="2  Titr" panose="00000700000000000000" pitchFamily="2" charset="-78"/>
              </a:rPr>
              <a:t>حداقل </a:t>
            </a:r>
            <a:r>
              <a:rPr lang="fa-IR" sz="2400" b="1" dirty="0">
                <a:solidFill>
                  <a:schemeClr val="bg1"/>
                </a:solidFill>
                <a:latin typeface="Times New Roman"/>
                <a:ea typeface="Calibri"/>
                <a:cs typeface="2  Titr" panose="00000700000000000000" pitchFamily="2" charset="-78"/>
              </a:rPr>
              <a:t>60% هر قطعه زمین باید زیر کشت برود</a:t>
            </a:r>
            <a:r>
              <a:rPr lang="en-US" sz="2400" b="1" dirty="0">
                <a:solidFill>
                  <a:schemeClr val="bg1"/>
                </a:solidFill>
                <a:latin typeface="Times New Roman"/>
                <a:ea typeface="Calibri"/>
                <a:cs typeface="2  Titr" panose="00000700000000000000" pitchFamily="2" charset="-78"/>
              </a:rPr>
              <a:t>.</a:t>
            </a:r>
            <a:endParaRPr lang="en-US" sz="2400" dirty="0">
              <a:solidFill>
                <a:schemeClr val="bg1"/>
              </a:solidFill>
              <a:latin typeface="Times New Roman"/>
              <a:ea typeface="Calibri"/>
              <a:cs typeface="2  Titr" panose="00000700000000000000" pitchFamily="2" charset="-78"/>
            </a:endParaRPr>
          </a:p>
          <a:p>
            <a:pPr marL="342900" lvl="0" indent="-342900" algn="just">
              <a:lnSpc>
                <a:spcPct val="200000"/>
              </a:lnSpc>
              <a:buFont typeface="+mj-lt"/>
              <a:buAutoNum type="arabicPeriod"/>
            </a:pPr>
            <a:r>
              <a:rPr lang="fa-IR" sz="2400" b="1" dirty="0" smtClean="0">
                <a:solidFill>
                  <a:schemeClr val="bg1"/>
                </a:solidFill>
                <a:latin typeface="Times New Roman"/>
                <a:ea typeface="Calibri"/>
                <a:cs typeface="2  Titr" panose="00000700000000000000" pitchFamily="2" charset="-78"/>
              </a:rPr>
              <a:t>کشاورز </a:t>
            </a:r>
            <a:r>
              <a:rPr lang="fa-IR" sz="2400" b="1" dirty="0">
                <a:solidFill>
                  <a:schemeClr val="bg1"/>
                </a:solidFill>
                <a:latin typeface="Times New Roman"/>
                <a:ea typeface="Calibri"/>
                <a:cs typeface="2  Titr" panose="00000700000000000000" pitchFamily="2" charset="-78"/>
              </a:rPr>
              <a:t>می خواهد که در هر سه قطعه زمین نسبت مساحت زیر کشت </a:t>
            </a:r>
            <a:r>
              <a:rPr lang="fa-IR" sz="2400" b="1" dirty="0" smtClean="0">
                <a:solidFill>
                  <a:schemeClr val="bg1"/>
                </a:solidFill>
                <a:latin typeface="Times New Roman"/>
                <a:ea typeface="Calibri"/>
                <a:cs typeface="2  Titr" panose="00000700000000000000" pitchFamily="2" charset="-78"/>
              </a:rPr>
              <a:t>به کل </a:t>
            </a:r>
            <a:r>
              <a:rPr lang="fa-IR" sz="2400" b="1" dirty="0">
                <a:solidFill>
                  <a:schemeClr val="bg1"/>
                </a:solidFill>
                <a:latin typeface="Times New Roman"/>
                <a:ea typeface="Calibri"/>
                <a:cs typeface="2  Titr" panose="00000700000000000000" pitchFamily="2" charset="-78"/>
              </a:rPr>
              <a:t>مساحت مساوی باشد</a:t>
            </a:r>
            <a:r>
              <a:rPr lang="en-US" sz="2400" b="1" dirty="0">
                <a:solidFill>
                  <a:schemeClr val="bg1"/>
                </a:solidFill>
                <a:latin typeface="Times New Roman"/>
                <a:ea typeface="Calibri"/>
                <a:cs typeface="2  Titr" panose="00000700000000000000" pitchFamily="2" charset="-78"/>
              </a:rPr>
              <a:t>. </a:t>
            </a:r>
            <a:endParaRPr lang="en-US" sz="2400" dirty="0">
              <a:solidFill>
                <a:schemeClr val="bg1"/>
              </a:solidFill>
              <a:latin typeface="Times New Roman"/>
              <a:ea typeface="Calibri"/>
              <a:cs typeface="2  Titr" panose="00000700000000000000" pitchFamily="2" charset="-78"/>
            </a:endParaRPr>
          </a:p>
          <a:p>
            <a:pPr indent="-635" algn="just">
              <a:lnSpc>
                <a:spcPct val="200000"/>
              </a:lnSpc>
            </a:pPr>
            <a:r>
              <a:rPr lang="fa-IR" sz="2400" b="1" dirty="0">
                <a:solidFill>
                  <a:schemeClr val="bg1"/>
                </a:solidFill>
                <a:latin typeface="Times New Roman"/>
                <a:ea typeface="Calibri"/>
                <a:cs typeface="2  Titr" panose="00000700000000000000" pitchFamily="2" charset="-78"/>
              </a:rPr>
              <a:t>حل مسأله را به گونه ای فرموله کنید که ضمن مشخص شدن مقدار محصول کشت شده در هر قطعه ، سود کل کشاورز حداکثر شود</a:t>
            </a:r>
            <a:r>
              <a:rPr lang="en-US" sz="2400" b="1" dirty="0">
                <a:solidFill>
                  <a:schemeClr val="bg1"/>
                </a:solidFill>
                <a:latin typeface="Times New Roman"/>
                <a:ea typeface="Calibri"/>
                <a:cs typeface="2  Titr" panose="00000700000000000000" pitchFamily="2" charset="-78"/>
              </a:rPr>
              <a:t>.</a:t>
            </a:r>
            <a:endParaRPr lang="en-US" sz="2400" dirty="0">
              <a:solidFill>
                <a:schemeClr val="bg1"/>
              </a:solidFill>
              <a:effectLst/>
              <a:latin typeface="Times New Roman"/>
              <a:ea typeface="Calibri"/>
              <a:cs typeface="2  Titr" panose="00000700000000000000" pitchFamily="2" charset="-78"/>
            </a:endParaRPr>
          </a:p>
        </p:txBody>
      </p:sp>
    </p:spTree>
    <p:extLst>
      <p:ext uri="{BB962C8B-B14F-4D97-AF65-F5344CB8AC3E}">
        <p14:creationId xmlns:p14="http://schemas.microsoft.com/office/powerpoint/2010/main" val="2939703841"/>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3364" y="692698"/>
            <a:ext cx="8784976" cy="5262979"/>
          </a:xfrm>
          <a:prstGeom prst="rect">
            <a:avLst/>
          </a:prstGeom>
        </p:spPr>
        <p:txBody>
          <a:bodyPr wrap="square">
            <a:spAutoFit/>
          </a:bodyPr>
          <a:lstStyle/>
          <a:p>
            <a:pPr indent="-635" algn="just">
              <a:lnSpc>
                <a:spcPct val="200000"/>
              </a:lnSpc>
            </a:pPr>
            <a:r>
              <a:rPr lang="fa-IR" sz="2400" b="1" dirty="0">
                <a:solidFill>
                  <a:srgbClr val="FF0000"/>
                </a:solidFill>
                <a:latin typeface="Times New Roman"/>
                <a:ea typeface="Calibri"/>
                <a:cs typeface="2  Titr" panose="00000700000000000000" pitchFamily="2" charset="-78"/>
              </a:rPr>
              <a:t>متغیرهای تصمیم</a:t>
            </a:r>
            <a:endParaRPr lang="en-US" sz="2400" dirty="0">
              <a:solidFill>
                <a:srgbClr val="FF0000"/>
              </a:solidFill>
              <a:latin typeface="Times New Roman"/>
              <a:ea typeface="Calibri"/>
              <a:cs typeface="2  Titr" panose="00000700000000000000" pitchFamily="2" charset="-78"/>
            </a:endParaRPr>
          </a:p>
          <a:p>
            <a:pPr indent="-635" algn="just">
              <a:lnSpc>
                <a:spcPct val="200000"/>
              </a:lnSpc>
            </a:pPr>
            <a:r>
              <a:rPr lang="fa-IR" sz="2400" b="1" dirty="0">
                <a:solidFill>
                  <a:schemeClr val="bg1"/>
                </a:solidFill>
                <a:latin typeface="Times New Roman"/>
                <a:ea typeface="Calibri"/>
                <a:cs typeface="2  Titr" panose="00000700000000000000" pitchFamily="2" charset="-78"/>
              </a:rPr>
              <a:t>متغیرهای تصمیم این مسأله شامل هر محصول کشت شده در هر قطعه زمین است. به عبارت دیگر</a:t>
            </a:r>
            <a:r>
              <a:rPr lang="en-US" sz="2400" b="1" dirty="0">
                <a:solidFill>
                  <a:schemeClr val="bg1"/>
                </a:solidFill>
                <a:latin typeface="Times New Roman"/>
                <a:ea typeface="Calibri"/>
                <a:cs typeface="2  Titr" panose="00000700000000000000" pitchFamily="2" charset="-78"/>
              </a:rPr>
              <a:t>:</a:t>
            </a:r>
            <a:endParaRPr lang="en-US" sz="2400" dirty="0">
              <a:solidFill>
                <a:schemeClr val="bg1"/>
              </a:solidFill>
              <a:latin typeface="Times New Roman"/>
              <a:ea typeface="Calibri"/>
              <a:cs typeface="2  Titr" panose="00000700000000000000" pitchFamily="2" charset="-78"/>
            </a:endParaRPr>
          </a:p>
          <a:p>
            <a:pPr indent="-635" algn="just">
              <a:lnSpc>
                <a:spcPct val="200000"/>
              </a:lnSpc>
            </a:pPr>
            <a:r>
              <a:rPr lang="fa-IR" sz="2400" b="1" dirty="0">
                <a:solidFill>
                  <a:schemeClr val="bg1"/>
                </a:solidFill>
                <a:latin typeface="Times New Roman"/>
                <a:ea typeface="Calibri"/>
                <a:cs typeface="2  Titr" panose="00000700000000000000" pitchFamily="2" charset="-78"/>
              </a:rPr>
              <a:t>مساحت کشت شده برای محصول</a:t>
            </a:r>
            <a:r>
              <a:rPr lang="en-US" sz="2400" b="1" dirty="0">
                <a:solidFill>
                  <a:schemeClr val="bg1"/>
                </a:solidFill>
                <a:latin typeface="Times New Roman"/>
                <a:ea typeface="Calibri"/>
                <a:cs typeface="2  Titr" panose="00000700000000000000" pitchFamily="2" charset="-78"/>
              </a:rPr>
              <a:t> </a:t>
            </a:r>
            <a:r>
              <a:rPr lang="en-US" sz="2400" b="1" dirty="0" err="1">
                <a:solidFill>
                  <a:schemeClr val="bg1"/>
                </a:solidFill>
                <a:latin typeface="Times New Roman"/>
                <a:ea typeface="Calibri"/>
                <a:cs typeface="2  Titr" panose="00000700000000000000" pitchFamily="2" charset="-78"/>
              </a:rPr>
              <a:t>i</a:t>
            </a:r>
            <a:r>
              <a:rPr lang="en-US" sz="2400" b="1" dirty="0">
                <a:solidFill>
                  <a:schemeClr val="bg1"/>
                </a:solidFill>
                <a:latin typeface="Times New Roman"/>
                <a:ea typeface="Calibri"/>
                <a:cs typeface="2  Titr" panose="00000700000000000000" pitchFamily="2" charset="-78"/>
              </a:rPr>
              <a:t> </a:t>
            </a:r>
            <a:r>
              <a:rPr lang="fa-IR" sz="2400" b="1" dirty="0">
                <a:solidFill>
                  <a:schemeClr val="bg1"/>
                </a:solidFill>
                <a:latin typeface="Times New Roman"/>
                <a:ea typeface="Calibri"/>
                <a:cs typeface="2  Titr" panose="00000700000000000000" pitchFamily="2" charset="-78"/>
              </a:rPr>
              <a:t>در قطعه زمین </a:t>
            </a:r>
            <a:r>
              <a:rPr lang="en-US" sz="2400" b="1" dirty="0" err="1">
                <a:solidFill>
                  <a:schemeClr val="bg1"/>
                </a:solidFill>
                <a:latin typeface="Times New Roman"/>
                <a:ea typeface="Calibri"/>
                <a:cs typeface="2  Titr" panose="00000700000000000000" pitchFamily="2" charset="-78"/>
              </a:rPr>
              <a:t>X</a:t>
            </a:r>
            <a:r>
              <a:rPr lang="en-US" sz="2400" b="1" baseline="-25000" dirty="0" err="1">
                <a:solidFill>
                  <a:schemeClr val="bg1"/>
                </a:solidFill>
                <a:latin typeface="Times New Roman"/>
                <a:ea typeface="Calibri"/>
                <a:cs typeface="2  Titr" panose="00000700000000000000" pitchFamily="2" charset="-78"/>
              </a:rPr>
              <a:t>ij</a:t>
            </a:r>
            <a:r>
              <a:rPr lang="en-US" sz="2400" b="1" dirty="0">
                <a:solidFill>
                  <a:schemeClr val="bg1"/>
                </a:solidFill>
                <a:latin typeface="Times New Roman"/>
                <a:ea typeface="Calibri"/>
                <a:cs typeface="2  Titr" panose="00000700000000000000" pitchFamily="2" charset="-78"/>
              </a:rPr>
              <a:t> = ( </a:t>
            </a:r>
            <a:r>
              <a:rPr lang="en-US" sz="2400" b="1" dirty="0" err="1">
                <a:solidFill>
                  <a:schemeClr val="bg1"/>
                </a:solidFill>
                <a:latin typeface="Times New Roman"/>
                <a:ea typeface="Calibri"/>
                <a:cs typeface="2  Titr" panose="00000700000000000000" pitchFamily="2" charset="-78"/>
              </a:rPr>
              <a:t>i</a:t>
            </a:r>
            <a:r>
              <a:rPr lang="en-US" sz="2400" b="1" dirty="0">
                <a:solidFill>
                  <a:schemeClr val="bg1"/>
                </a:solidFill>
                <a:latin typeface="Times New Roman"/>
                <a:ea typeface="Calibri"/>
                <a:cs typeface="2  Titr" panose="00000700000000000000" pitchFamily="2" charset="-78"/>
              </a:rPr>
              <a:t>=1,2,3  , j=1,2,3)j </a:t>
            </a:r>
            <a:r>
              <a:rPr lang="fa-IR" sz="2400" b="1" dirty="0">
                <a:solidFill>
                  <a:schemeClr val="bg1"/>
                </a:solidFill>
                <a:latin typeface="Times New Roman"/>
                <a:ea typeface="Calibri"/>
                <a:cs typeface="2  Titr" panose="00000700000000000000" pitchFamily="2" charset="-78"/>
              </a:rPr>
              <a:t>است</a:t>
            </a:r>
            <a:r>
              <a:rPr lang="en-US" sz="2400" b="1" dirty="0">
                <a:solidFill>
                  <a:schemeClr val="bg1"/>
                </a:solidFill>
                <a:latin typeface="Times New Roman"/>
                <a:ea typeface="Calibri"/>
                <a:cs typeface="2  Titr" panose="00000700000000000000" pitchFamily="2" charset="-78"/>
              </a:rPr>
              <a:t>.</a:t>
            </a:r>
            <a:endParaRPr lang="en-US" sz="2400" dirty="0">
              <a:solidFill>
                <a:schemeClr val="bg1"/>
              </a:solidFill>
              <a:latin typeface="Times New Roman"/>
              <a:ea typeface="Calibri"/>
              <a:cs typeface="2  Titr" panose="00000700000000000000" pitchFamily="2" charset="-78"/>
            </a:endParaRPr>
          </a:p>
          <a:p>
            <a:pPr indent="-635" algn="just">
              <a:lnSpc>
                <a:spcPct val="200000"/>
              </a:lnSpc>
            </a:pPr>
            <a:r>
              <a:rPr lang="fa-IR" sz="2400" b="1" dirty="0">
                <a:solidFill>
                  <a:schemeClr val="bg1"/>
                </a:solidFill>
                <a:latin typeface="Times New Roman"/>
                <a:ea typeface="Calibri"/>
                <a:cs typeface="2  Titr" panose="00000700000000000000" pitchFamily="2" charset="-78"/>
              </a:rPr>
              <a:t>به عنوان مثال </a:t>
            </a:r>
            <a:r>
              <a:rPr lang="en-US" sz="2400" b="1" dirty="0">
                <a:solidFill>
                  <a:schemeClr val="bg1"/>
                </a:solidFill>
                <a:latin typeface="Times New Roman"/>
                <a:ea typeface="Calibri"/>
                <a:cs typeface="2  Titr" panose="00000700000000000000" pitchFamily="2" charset="-78"/>
              </a:rPr>
              <a:t>X</a:t>
            </a:r>
            <a:r>
              <a:rPr lang="en-US" sz="2400" b="1" baseline="-25000" dirty="0">
                <a:solidFill>
                  <a:schemeClr val="bg1"/>
                </a:solidFill>
                <a:latin typeface="Times New Roman"/>
                <a:ea typeface="Calibri"/>
                <a:cs typeface="2  Titr" panose="00000700000000000000" pitchFamily="2" charset="-78"/>
              </a:rPr>
              <a:t>13</a:t>
            </a:r>
            <a:r>
              <a:rPr lang="en-US" sz="2400" b="1" dirty="0">
                <a:solidFill>
                  <a:schemeClr val="bg1"/>
                </a:solidFill>
                <a:latin typeface="B Nazanin"/>
                <a:ea typeface="Calibri"/>
                <a:cs typeface="2  Titr" panose="00000700000000000000" pitchFamily="2" charset="-78"/>
              </a:rPr>
              <a:t> </a:t>
            </a:r>
            <a:r>
              <a:rPr lang="fa-IR" sz="2400" b="1" dirty="0">
                <a:solidFill>
                  <a:schemeClr val="bg1"/>
                </a:solidFill>
                <a:latin typeface="B Nazanin"/>
                <a:ea typeface="Calibri"/>
                <a:cs typeface="2  Titr" panose="00000700000000000000" pitchFamily="2" charset="-78"/>
              </a:rPr>
              <a:t>، بیانگر مساحت زیر کشت محصول ذرت در قطعه سوم می باشد. بنابراین مسأله دارای 9 متغیر خواهد بود</a:t>
            </a:r>
            <a:r>
              <a:rPr lang="en-US" sz="2400" b="1" dirty="0">
                <a:solidFill>
                  <a:schemeClr val="bg1"/>
                </a:solidFill>
                <a:latin typeface="Times New Roman"/>
                <a:ea typeface="Calibri"/>
                <a:cs typeface="2  Titr" panose="00000700000000000000" pitchFamily="2" charset="-78"/>
              </a:rPr>
              <a:t>.</a:t>
            </a:r>
            <a:endParaRPr lang="en-US" sz="2400" dirty="0">
              <a:solidFill>
                <a:schemeClr val="bg1"/>
              </a:solidFill>
              <a:effectLst/>
              <a:latin typeface="Times New Roman"/>
              <a:ea typeface="Calibri"/>
              <a:cs typeface="2  Titr" panose="00000700000000000000" pitchFamily="2" charset="-78"/>
            </a:endParaRPr>
          </a:p>
        </p:txBody>
      </p:sp>
    </p:spTree>
    <p:extLst>
      <p:ext uri="{BB962C8B-B14F-4D97-AF65-F5344CB8AC3E}">
        <p14:creationId xmlns:p14="http://schemas.microsoft.com/office/powerpoint/2010/main" val="2300074376"/>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74318"/>
            <a:ext cx="8172400" cy="4524315"/>
          </a:xfrm>
          <a:prstGeom prst="rect">
            <a:avLst/>
          </a:prstGeom>
        </p:spPr>
        <p:txBody>
          <a:bodyPr wrap="square">
            <a:spAutoFit/>
          </a:bodyPr>
          <a:lstStyle/>
          <a:p>
            <a:pPr indent="-635" algn="just">
              <a:lnSpc>
                <a:spcPct val="200000"/>
              </a:lnSpc>
            </a:pPr>
            <a:r>
              <a:rPr lang="fa-IR" sz="2400" b="1" dirty="0">
                <a:solidFill>
                  <a:srgbClr val="FF0000"/>
                </a:solidFill>
                <a:latin typeface="Times New Roman"/>
                <a:ea typeface="Calibri"/>
                <a:cs typeface="2  Titr" panose="00000700000000000000" pitchFamily="2" charset="-78"/>
              </a:rPr>
              <a:t>تابع هدف</a:t>
            </a:r>
            <a:endParaRPr lang="en-US" sz="2400" dirty="0">
              <a:solidFill>
                <a:srgbClr val="FF0000"/>
              </a:solidFill>
              <a:latin typeface="Times New Roman"/>
              <a:ea typeface="Calibri"/>
              <a:cs typeface="2  Titr" panose="00000700000000000000" pitchFamily="2" charset="-78"/>
            </a:endParaRPr>
          </a:p>
          <a:p>
            <a:pPr indent="-635" algn="just">
              <a:lnSpc>
                <a:spcPct val="200000"/>
              </a:lnSpc>
            </a:pPr>
            <a:r>
              <a:rPr lang="fa-IR" sz="2400" b="1" dirty="0">
                <a:solidFill>
                  <a:schemeClr val="bg1"/>
                </a:solidFill>
                <a:latin typeface="Times New Roman"/>
                <a:ea typeface="Calibri"/>
                <a:cs typeface="2  Titr" panose="00000700000000000000" pitchFamily="2" charset="-78"/>
              </a:rPr>
              <a:t>هدف این مسأله حداکثر کردن سود ناشی از کشاورزی است. تابع هدف از حاصلضرب سطح زیر کشت هر محصول در سود هر هکتار بدست می آید. سپس تابع هدف به صورت زیر نوشته می شود</a:t>
            </a:r>
            <a:r>
              <a:rPr lang="en-US" sz="2400" b="1" dirty="0" smtClean="0">
                <a:solidFill>
                  <a:schemeClr val="bg1"/>
                </a:solidFill>
                <a:latin typeface="Times New Roman"/>
                <a:ea typeface="Calibri"/>
                <a:cs typeface="2  Titr" panose="00000700000000000000" pitchFamily="2" charset="-78"/>
              </a:rPr>
              <a:t>:</a:t>
            </a:r>
            <a:endParaRPr lang="fa-IR" sz="2400" b="1" dirty="0" smtClean="0">
              <a:solidFill>
                <a:schemeClr val="bg1"/>
              </a:solidFill>
              <a:latin typeface="Times New Roman"/>
              <a:ea typeface="Calibri"/>
              <a:cs typeface="2  Titr" panose="00000700000000000000" pitchFamily="2" charset="-78"/>
            </a:endParaRPr>
          </a:p>
          <a:p>
            <a:pPr indent="-635" algn="just">
              <a:lnSpc>
                <a:spcPct val="200000"/>
              </a:lnSpc>
            </a:pPr>
            <a:endParaRPr lang="en-US" sz="2400" dirty="0">
              <a:solidFill>
                <a:schemeClr val="bg1"/>
              </a:solidFill>
              <a:latin typeface="Times New Roman"/>
              <a:ea typeface="Calibri"/>
              <a:cs typeface="2  Titr" panose="00000700000000000000" pitchFamily="2" charset="-78"/>
            </a:endParaRPr>
          </a:p>
          <a:p>
            <a:pPr indent="-635" algn="just">
              <a:lnSpc>
                <a:spcPct val="200000"/>
              </a:lnSpc>
              <a:spcAft>
                <a:spcPts val="0"/>
              </a:spcAft>
            </a:pPr>
            <a:r>
              <a:rPr lang="en-US" b="1" dirty="0">
                <a:solidFill>
                  <a:srgbClr val="FFFF00"/>
                </a:solidFill>
                <a:latin typeface="Times New Roman"/>
                <a:ea typeface="Calibri"/>
                <a:cs typeface="2  Titr" panose="00000700000000000000" pitchFamily="2" charset="-78"/>
              </a:rPr>
              <a:t>Max Z= 60.000 (X</a:t>
            </a:r>
            <a:r>
              <a:rPr lang="en-US" b="1" baseline="-25000" dirty="0">
                <a:solidFill>
                  <a:srgbClr val="FFFF00"/>
                </a:solidFill>
                <a:latin typeface="Times New Roman"/>
                <a:ea typeface="Calibri"/>
                <a:cs typeface="2  Titr" panose="00000700000000000000" pitchFamily="2" charset="-78"/>
              </a:rPr>
              <a:t>11</a:t>
            </a:r>
            <a:r>
              <a:rPr lang="en-US" b="1" dirty="0">
                <a:solidFill>
                  <a:srgbClr val="FFFF00"/>
                </a:solidFill>
                <a:latin typeface="Times New Roman"/>
                <a:ea typeface="Calibri"/>
                <a:cs typeface="2  Titr" panose="00000700000000000000" pitchFamily="2" charset="-78"/>
              </a:rPr>
              <a:t>+ X</a:t>
            </a:r>
            <a:r>
              <a:rPr lang="en-US" b="1" baseline="-25000" dirty="0">
                <a:solidFill>
                  <a:srgbClr val="FFFF00"/>
                </a:solidFill>
                <a:latin typeface="Times New Roman"/>
                <a:ea typeface="Calibri"/>
                <a:cs typeface="2  Titr" panose="00000700000000000000" pitchFamily="2" charset="-78"/>
              </a:rPr>
              <a:t>12</a:t>
            </a:r>
            <a:r>
              <a:rPr lang="en-US" b="1" dirty="0">
                <a:solidFill>
                  <a:srgbClr val="FFFF00"/>
                </a:solidFill>
                <a:latin typeface="Times New Roman"/>
                <a:ea typeface="Calibri"/>
                <a:cs typeface="2  Titr" panose="00000700000000000000" pitchFamily="2" charset="-78"/>
              </a:rPr>
              <a:t>+X</a:t>
            </a:r>
            <a:r>
              <a:rPr lang="en-US" b="1" baseline="-25000" dirty="0">
                <a:solidFill>
                  <a:srgbClr val="FFFF00"/>
                </a:solidFill>
                <a:latin typeface="Times New Roman"/>
                <a:ea typeface="Calibri"/>
                <a:cs typeface="2  Titr" panose="00000700000000000000" pitchFamily="2" charset="-78"/>
              </a:rPr>
              <a:t>13</a:t>
            </a:r>
            <a:r>
              <a:rPr lang="en-US" b="1" dirty="0">
                <a:solidFill>
                  <a:srgbClr val="FFFF00"/>
                </a:solidFill>
                <a:latin typeface="Times New Roman"/>
                <a:ea typeface="Calibri"/>
                <a:cs typeface="2  Titr" panose="00000700000000000000" pitchFamily="2" charset="-78"/>
              </a:rPr>
              <a:t>) + 450.000 (X</a:t>
            </a:r>
            <a:r>
              <a:rPr lang="en-US" b="1" baseline="-25000" dirty="0">
                <a:solidFill>
                  <a:srgbClr val="FFFF00"/>
                </a:solidFill>
                <a:latin typeface="Times New Roman"/>
                <a:ea typeface="Calibri"/>
                <a:cs typeface="2  Titr" panose="00000700000000000000" pitchFamily="2" charset="-78"/>
              </a:rPr>
              <a:t>21</a:t>
            </a:r>
            <a:r>
              <a:rPr lang="en-US" b="1" dirty="0">
                <a:solidFill>
                  <a:srgbClr val="FFFF00"/>
                </a:solidFill>
                <a:latin typeface="Times New Roman"/>
                <a:ea typeface="Calibri"/>
                <a:cs typeface="2  Titr" panose="00000700000000000000" pitchFamily="2" charset="-78"/>
              </a:rPr>
              <a:t>+ X</a:t>
            </a:r>
            <a:r>
              <a:rPr lang="en-US" b="1" baseline="-25000" dirty="0">
                <a:solidFill>
                  <a:srgbClr val="FFFF00"/>
                </a:solidFill>
                <a:latin typeface="Times New Roman"/>
                <a:ea typeface="Calibri"/>
                <a:cs typeface="2  Titr" panose="00000700000000000000" pitchFamily="2" charset="-78"/>
              </a:rPr>
              <a:t>22</a:t>
            </a:r>
            <a:r>
              <a:rPr lang="en-US" b="1" dirty="0">
                <a:solidFill>
                  <a:srgbClr val="FFFF00"/>
                </a:solidFill>
                <a:latin typeface="Times New Roman"/>
                <a:ea typeface="Calibri"/>
                <a:cs typeface="2  Titr" panose="00000700000000000000" pitchFamily="2" charset="-78"/>
              </a:rPr>
              <a:t>+X</a:t>
            </a:r>
            <a:r>
              <a:rPr lang="en-US" b="1" baseline="-25000" dirty="0">
                <a:solidFill>
                  <a:srgbClr val="FFFF00"/>
                </a:solidFill>
                <a:latin typeface="Times New Roman"/>
                <a:ea typeface="Calibri"/>
                <a:cs typeface="2  Titr" panose="00000700000000000000" pitchFamily="2" charset="-78"/>
              </a:rPr>
              <a:t>23</a:t>
            </a:r>
            <a:r>
              <a:rPr lang="en-US" b="1" dirty="0">
                <a:solidFill>
                  <a:srgbClr val="FFFF00"/>
                </a:solidFill>
                <a:latin typeface="Times New Roman"/>
                <a:ea typeface="Calibri"/>
                <a:cs typeface="2  Titr" panose="00000700000000000000" pitchFamily="2" charset="-78"/>
              </a:rPr>
              <a:t>) + 30.000 (X</a:t>
            </a:r>
            <a:r>
              <a:rPr lang="en-US" b="1" baseline="-25000" dirty="0">
                <a:solidFill>
                  <a:srgbClr val="FFFF00"/>
                </a:solidFill>
                <a:latin typeface="Times New Roman"/>
                <a:ea typeface="Calibri"/>
                <a:cs typeface="2  Titr" panose="00000700000000000000" pitchFamily="2" charset="-78"/>
              </a:rPr>
              <a:t>31</a:t>
            </a:r>
            <a:r>
              <a:rPr lang="en-US" b="1" dirty="0">
                <a:solidFill>
                  <a:srgbClr val="FFFF00"/>
                </a:solidFill>
                <a:latin typeface="Times New Roman"/>
                <a:ea typeface="Calibri"/>
                <a:cs typeface="2  Titr" panose="00000700000000000000" pitchFamily="2" charset="-78"/>
              </a:rPr>
              <a:t>+ X</a:t>
            </a:r>
            <a:r>
              <a:rPr lang="en-US" b="1" baseline="-25000" dirty="0">
                <a:solidFill>
                  <a:srgbClr val="FFFF00"/>
                </a:solidFill>
                <a:latin typeface="Times New Roman"/>
                <a:ea typeface="Calibri"/>
                <a:cs typeface="2  Titr" panose="00000700000000000000" pitchFamily="2" charset="-78"/>
              </a:rPr>
              <a:t>32</a:t>
            </a:r>
            <a:r>
              <a:rPr lang="en-US" b="1" dirty="0">
                <a:solidFill>
                  <a:srgbClr val="FFFF00"/>
                </a:solidFill>
                <a:latin typeface="Times New Roman"/>
                <a:ea typeface="Calibri"/>
                <a:cs typeface="2  Titr" panose="00000700000000000000" pitchFamily="2" charset="-78"/>
              </a:rPr>
              <a:t>+X</a:t>
            </a:r>
            <a:r>
              <a:rPr lang="en-US" b="1" baseline="-25000" dirty="0">
                <a:solidFill>
                  <a:srgbClr val="FFFF00"/>
                </a:solidFill>
                <a:latin typeface="Times New Roman"/>
                <a:ea typeface="Calibri"/>
                <a:cs typeface="2  Titr" panose="00000700000000000000" pitchFamily="2" charset="-78"/>
              </a:rPr>
              <a:t>33</a:t>
            </a:r>
            <a:r>
              <a:rPr lang="en-US" b="1" dirty="0">
                <a:solidFill>
                  <a:srgbClr val="FFFF00"/>
                </a:solidFill>
                <a:latin typeface="Times New Roman"/>
                <a:ea typeface="Calibri"/>
                <a:cs typeface="2  Titr" panose="00000700000000000000" pitchFamily="2" charset="-78"/>
              </a:rPr>
              <a:t>)</a:t>
            </a:r>
            <a:r>
              <a:rPr lang="en-US" b="1" dirty="0">
                <a:solidFill>
                  <a:schemeClr val="bg1"/>
                </a:solidFill>
                <a:latin typeface="Times New Roman"/>
                <a:ea typeface="Calibri"/>
                <a:cs typeface="2  Titr" panose="00000700000000000000" pitchFamily="2" charset="-78"/>
              </a:rPr>
              <a:t> </a:t>
            </a:r>
            <a:r>
              <a:rPr lang="fa-IR" b="1" dirty="0">
                <a:solidFill>
                  <a:schemeClr val="bg1"/>
                </a:solidFill>
                <a:latin typeface="Times New Roman"/>
                <a:ea typeface="Calibri"/>
                <a:cs typeface="2  Titr" panose="00000700000000000000" pitchFamily="2" charset="-78"/>
              </a:rPr>
              <a:t>  </a:t>
            </a:r>
            <a:r>
              <a:rPr lang="fa-IR" sz="2400" b="1" dirty="0">
                <a:solidFill>
                  <a:schemeClr val="bg1"/>
                </a:solidFill>
                <a:latin typeface="Times New Roman"/>
                <a:ea typeface="Calibri"/>
                <a:cs typeface="2  Titr" panose="00000700000000000000" pitchFamily="2" charset="-78"/>
              </a:rPr>
              <a:t>           </a:t>
            </a:r>
            <a:endParaRPr lang="en-US" sz="2400" dirty="0">
              <a:solidFill>
                <a:schemeClr val="bg1"/>
              </a:solidFill>
              <a:effectLst/>
              <a:latin typeface="Times New Roman"/>
              <a:ea typeface="Calibri"/>
              <a:cs typeface="2  Titr" panose="00000700000000000000" pitchFamily="2" charset="-78"/>
            </a:endParaRPr>
          </a:p>
        </p:txBody>
      </p:sp>
    </p:spTree>
    <p:extLst>
      <p:ext uri="{BB962C8B-B14F-4D97-AF65-F5344CB8AC3E}">
        <p14:creationId xmlns:p14="http://schemas.microsoft.com/office/powerpoint/2010/main" val="3677494300"/>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5536" y="476673"/>
            <a:ext cx="8316416" cy="3416320"/>
          </a:xfrm>
          <a:prstGeom prst="rect">
            <a:avLst/>
          </a:prstGeom>
        </p:spPr>
        <p:txBody>
          <a:bodyPr wrap="square">
            <a:spAutoFit/>
          </a:bodyPr>
          <a:lstStyle/>
          <a:p>
            <a:pPr indent="-635" algn="just">
              <a:lnSpc>
                <a:spcPct val="150000"/>
              </a:lnSpc>
            </a:pPr>
            <a:r>
              <a:rPr lang="fa-IR" sz="2400" b="1" dirty="0">
                <a:solidFill>
                  <a:srgbClr val="FF0000"/>
                </a:solidFill>
                <a:latin typeface="Times New Roman"/>
                <a:ea typeface="Calibri"/>
                <a:cs typeface="2  Titr" panose="00000700000000000000" pitchFamily="2" charset="-78"/>
              </a:rPr>
              <a:t>محدودیت های مسأله</a:t>
            </a:r>
            <a:endParaRPr lang="en-US" sz="2400" dirty="0">
              <a:solidFill>
                <a:srgbClr val="FF0000"/>
              </a:solidFill>
              <a:latin typeface="Times New Roman"/>
              <a:ea typeface="Calibri"/>
              <a:cs typeface="2  Titr" panose="00000700000000000000" pitchFamily="2" charset="-78"/>
            </a:endParaRPr>
          </a:p>
          <a:p>
            <a:pPr indent="-635" algn="just">
              <a:lnSpc>
                <a:spcPct val="150000"/>
              </a:lnSpc>
            </a:pPr>
            <a:r>
              <a:rPr lang="fa-IR" sz="2400" b="1" dirty="0">
                <a:solidFill>
                  <a:schemeClr val="bg1"/>
                </a:solidFill>
                <a:latin typeface="Times New Roman"/>
                <a:ea typeface="Calibri"/>
                <a:cs typeface="2  Titr" panose="00000700000000000000" pitchFamily="2" charset="-78"/>
              </a:rPr>
              <a:t>محدودیت های این مسأله بیانگر محدودیت مساحت هر قطعه زمین و شرایط ذکر شده از سوی کشاورز است. مجموعه اول محدودیت ها، معرف حد بالا و پایین سطح زیر کشت در هر قطعه زمین است. حد بالا به طور طبیعی همان مساحت قطعه زمین</a:t>
            </a:r>
            <a:r>
              <a:rPr lang="en-US" sz="2400" b="1" dirty="0">
                <a:solidFill>
                  <a:schemeClr val="bg1"/>
                </a:solidFill>
                <a:latin typeface="Times New Roman"/>
                <a:ea typeface="Calibri"/>
                <a:cs typeface="2  Titr" panose="00000700000000000000" pitchFamily="2" charset="-78"/>
              </a:rPr>
              <a:t>j </a:t>
            </a:r>
            <a:r>
              <a:rPr lang="en-US" sz="2400" b="1" dirty="0">
                <a:solidFill>
                  <a:schemeClr val="bg1"/>
                </a:solidFill>
                <a:latin typeface="B Nazanin"/>
                <a:ea typeface="Calibri"/>
                <a:cs typeface="2  Titr" panose="00000700000000000000" pitchFamily="2" charset="-78"/>
              </a:rPr>
              <a:t> </a:t>
            </a:r>
            <a:r>
              <a:rPr lang="fa-IR" sz="2400" b="1" dirty="0" smtClean="0">
                <a:solidFill>
                  <a:schemeClr val="bg1"/>
                </a:solidFill>
                <a:latin typeface="B Nazanin"/>
                <a:ea typeface="Calibri"/>
                <a:cs typeface="2  Titr" panose="00000700000000000000" pitchFamily="2" charset="-78"/>
              </a:rPr>
              <a:t> است </a:t>
            </a:r>
            <a:r>
              <a:rPr lang="fa-IR" sz="2400" b="1" dirty="0">
                <a:solidFill>
                  <a:schemeClr val="bg1"/>
                </a:solidFill>
                <a:latin typeface="B Nazanin"/>
                <a:ea typeface="Calibri"/>
                <a:cs typeface="2  Titr" panose="00000700000000000000" pitchFamily="2" charset="-78"/>
              </a:rPr>
              <a:t>و حد پایین به 60% مساحت هر قطعه زمین محدود خواهد شد. در نتیجه محدودیت های زیر را خواهیم داشت</a:t>
            </a:r>
            <a:r>
              <a:rPr lang="en-US" sz="2400" b="1" dirty="0">
                <a:solidFill>
                  <a:schemeClr val="bg1"/>
                </a:solidFill>
                <a:latin typeface="Times New Roman"/>
                <a:ea typeface="Calibri"/>
                <a:cs typeface="2  Titr" panose="00000700000000000000" pitchFamily="2" charset="-78"/>
              </a:rPr>
              <a:t>:</a:t>
            </a:r>
            <a:endParaRPr lang="en-US" sz="2400" dirty="0">
              <a:solidFill>
                <a:schemeClr val="bg1"/>
              </a:solidFill>
              <a:effectLst/>
              <a:latin typeface="Times New Roman"/>
              <a:ea typeface="Calibri"/>
              <a:cs typeface="2  Titr" panose="00000700000000000000" pitchFamily="2" charset="-78"/>
            </a:endParaRPr>
          </a:p>
        </p:txBody>
      </p:sp>
    </p:spTree>
    <p:extLst>
      <p:ext uri="{BB962C8B-B14F-4D97-AF65-F5344CB8AC3E}">
        <p14:creationId xmlns:p14="http://schemas.microsoft.com/office/powerpoint/2010/main" val="3294946614"/>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1124745"/>
            <a:ext cx="6228184" cy="3293209"/>
          </a:xfrm>
          <a:prstGeom prst="rect">
            <a:avLst/>
          </a:prstGeom>
        </p:spPr>
        <p:txBody>
          <a:bodyPr wrap="square">
            <a:spAutoFit/>
          </a:bodyPr>
          <a:lstStyle/>
          <a:p>
            <a:pPr indent="-635" algn="just">
              <a:lnSpc>
                <a:spcPct val="200000"/>
              </a:lnSpc>
              <a:spcAft>
                <a:spcPts val="0"/>
              </a:spcAft>
            </a:pPr>
            <a:r>
              <a:rPr lang="fa-IR" b="1" dirty="0" smtClean="0">
                <a:solidFill>
                  <a:srgbClr val="00B0F0"/>
                </a:solidFill>
                <a:latin typeface="Times New Roman"/>
                <a:ea typeface="Calibri"/>
                <a:cs typeface="2  Titr" panose="00000700000000000000" pitchFamily="2" charset="-78"/>
              </a:rPr>
              <a:t>برای </a:t>
            </a:r>
            <a:r>
              <a:rPr lang="fa-IR" b="1" dirty="0">
                <a:solidFill>
                  <a:srgbClr val="00B0F0"/>
                </a:solidFill>
                <a:latin typeface="Times New Roman"/>
                <a:ea typeface="Calibri"/>
                <a:cs typeface="2  Titr" panose="00000700000000000000" pitchFamily="2" charset="-78"/>
              </a:rPr>
              <a:t>قطعه زمین شماره 1</a:t>
            </a:r>
            <a:r>
              <a:rPr lang="fa-IR" sz="2400" b="1" dirty="0">
                <a:solidFill>
                  <a:srgbClr val="00B0F0"/>
                </a:solidFill>
                <a:latin typeface="Times New Roman"/>
                <a:ea typeface="Calibri"/>
                <a:cs typeface="2  Titr" panose="00000700000000000000" pitchFamily="2" charset="-78"/>
              </a:rPr>
              <a:t>            </a:t>
            </a:r>
            <a:r>
              <a:rPr lang="en-US" sz="2400" b="1" dirty="0">
                <a:solidFill>
                  <a:srgbClr val="FFFF00"/>
                </a:solidFill>
                <a:latin typeface="Times New Roman"/>
                <a:ea typeface="Calibri"/>
                <a:cs typeface="2  Titr" panose="00000700000000000000" pitchFamily="2" charset="-78"/>
              </a:rPr>
              <a:t>300 ≤</a:t>
            </a:r>
            <a:r>
              <a:rPr lang="en-US" sz="2400" b="1" dirty="0">
                <a:solidFill>
                  <a:srgbClr val="FFFF00"/>
                </a:solidFill>
                <a:latin typeface="B Nazanin"/>
                <a:ea typeface="Calibri"/>
                <a:cs typeface="2  Titr" panose="00000700000000000000" pitchFamily="2" charset="-78"/>
              </a:rPr>
              <a:t> </a:t>
            </a:r>
            <a:r>
              <a:rPr lang="en-US" sz="2400" b="1" dirty="0">
                <a:solidFill>
                  <a:srgbClr val="FFFF00"/>
                </a:solidFill>
                <a:latin typeface="Times New Roman"/>
                <a:ea typeface="Calibri"/>
                <a:cs typeface="2  Titr" panose="00000700000000000000" pitchFamily="2" charset="-78"/>
              </a:rPr>
              <a:t> X</a:t>
            </a:r>
            <a:r>
              <a:rPr lang="en-US" sz="2400" b="1" baseline="-25000" dirty="0">
                <a:solidFill>
                  <a:srgbClr val="FFFF00"/>
                </a:solidFill>
                <a:latin typeface="Times New Roman"/>
                <a:ea typeface="Calibri"/>
                <a:cs typeface="2  Titr" panose="00000700000000000000" pitchFamily="2" charset="-78"/>
              </a:rPr>
              <a:t>11</a:t>
            </a:r>
            <a:r>
              <a:rPr lang="en-US" sz="2400" b="1" dirty="0">
                <a:solidFill>
                  <a:srgbClr val="FFFF00"/>
                </a:solidFill>
                <a:latin typeface="Times New Roman"/>
                <a:ea typeface="Calibri"/>
                <a:cs typeface="2  Titr" panose="00000700000000000000" pitchFamily="2" charset="-78"/>
              </a:rPr>
              <a:t>+ X</a:t>
            </a:r>
            <a:r>
              <a:rPr lang="en-US" sz="2400" b="1" baseline="-25000" dirty="0">
                <a:solidFill>
                  <a:srgbClr val="FFFF00"/>
                </a:solidFill>
                <a:latin typeface="Times New Roman"/>
                <a:ea typeface="Calibri"/>
                <a:cs typeface="2  Titr" panose="00000700000000000000" pitchFamily="2" charset="-78"/>
              </a:rPr>
              <a:t>21</a:t>
            </a:r>
            <a:r>
              <a:rPr lang="en-US" sz="2400" b="1" dirty="0">
                <a:solidFill>
                  <a:srgbClr val="FFFF00"/>
                </a:solidFill>
                <a:latin typeface="Times New Roman"/>
                <a:ea typeface="Calibri"/>
                <a:cs typeface="2  Titr" panose="00000700000000000000" pitchFamily="2" charset="-78"/>
              </a:rPr>
              <a:t>+ X</a:t>
            </a:r>
            <a:r>
              <a:rPr lang="en-US" sz="2400" b="1" baseline="-25000" dirty="0">
                <a:solidFill>
                  <a:srgbClr val="FFFF00"/>
                </a:solidFill>
                <a:latin typeface="Times New Roman"/>
                <a:ea typeface="Calibri"/>
                <a:cs typeface="2  Titr" panose="00000700000000000000" pitchFamily="2" charset="-78"/>
              </a:rPr>
              <a:t>31 </a:t>
            </a:r>
            <a:r>
              <a:rPr lang="en-US" sz="2400" b="1" dirty="0">
                <a:solidFill>
                  <a:srgbClr val="FFFF00"/>
                </a:solidFill>
                <a:latin typeface="Times New Roman"/>
                <a:ea typeface="Calibri"/>
                <a:cs typeface="2  Titr" panose="00000700000000000000" pitchFamily="2" charset="-78"/>
              </a:rPr>
              <a:t>≤ 500</a:t>
            </a:r>
            <a:r>
              <a:rPr lang="en-US" sz="3200" b="1" dirty="0">
                <a:solidFill>
                  <a:srgbClr val="FFFF00"/>
                </a:solidFill>
                <a:latin typeface="B Nazanin"/>
                <a:ea typeface="Calibri"/>
                <a:cs typeface="2  Titr" panose="00000700000000000000" pitchFamily="2" charset="-78"/>
              </a:rPr>
              <a:t> </a:t>
            </a:r>
            <a:endParaRPr lang="en-US" dirty="0" smtClean="0">
              <a:solidFill>
                <a:srgbClr val="FFFF00"/>
              </a:solidFill>
              <a:latin typeface="Times New Roman"/>
              <a:ea typeface="Calibri"/>
              <a:cs typeface="2  Titr" panose="00000700000000000000" pitchFamily="2" charset="-78"/>
            </a:endParaRPr>
          </a:p>
          <a:p>
            <a:pPr indent="-635" algn="l">
              <a:lnSpc>
                <a:spcPct val="200000"/>
              </a:lnSpc>
              <a:spcAft>
                <a:spcPts val="0"/>
              </a:spcAft>
            </a:pPr>
            <a:r>
              <a:rPr lang="en-US" sz="2400" b="1" dirty="0" smtClean="0">
                <a:solidFill>
                  <a:srgbClr val="FFFF00"/>
                </a:solidFill>
                <a:latin typeface="Times New Roman"/>
                <a:ea typeface="Calibri"/>
                <a:cs typeface="2  Titr" panose="00000700000000000000" pitchFamily="2" charset="-78"/>
              </a:rPr>
              <a:t>X</a:t>
            </a:r>
            <a:r>
              <a:rPr lang="en-US" sz="2400" b="1" baseline="-25000" dirty="0" smtClean="0">
                <a:solidFill>
                  <a:srgbClr val="FFFF00"/>
                </a:solidFill>
                <a:latin typeface="Times New Roman"/>
                <a:ea typeface="Calibri"/>
                <a:cs typeface="2  Titr" panose="00000700000000000000" pitchFamily="2" charset="-78"/>
              </a:rPr>
              <a:t>12</a:t>
            </a:r>
            <a:r>
              <a:rPr lang="en-US" sz="2400" b="1" dirty="0" smtClean="0">
                <a:solidFill>
                  <a:srgbClr val="FFFF00"/>
                </a:solidFill>
                <a:latin typeface="Times New Roman"/>
                <a:ea typeface="Calibri"/>
                <a:cs typeface="2  Titr" panose="00000700000000000000" pitchFamily="2" charset="-78"/>
              </a:rPr>
              <a:t>+ X</a:t>
            </a:r>
            <a:r>
              <a:rPr lang="en-US" sz="2400" b="1" baseline="-25000" dirty="0" smtClean="0">
                <a:solidFill>
                  <a:srgbClr val="FFFF00"/>
                </a:solidFill>
                <a:latin typeface="Times New Roman"/>
                <a:ea typeface="Calibri"/>
                <a:cs typeface="2  Titr" panose="00000700000000000000" pitchFamily="2" charset="-78"/>
              </a:rPr>
              <a:t>22</a:t>
            </a:r>
            <a:r>
              <a:rPr lang="en-US" sz="2400" b="1" dirty="0" smtClean="0">
                <a:solidFill>
                  <a:srgbClr val="FFFF00"/>
                </a:solidFill>
                <a:latin typeface="Times New Roman"/>
                <a:ea typeface="Calibri"/>
                <a:cs typeface="2  Titr" panose="00000700000000000000" pitchFamily="2" charset="-78"/>
              </a:rPr>
              <a:t>+ X</a:t>
            </a:r>
            <a:r>
              <a:rPr lang="en-US" sz="2400" b="1" baseline="-25000" dirty="0" smtClean="0">
                <a:solidFill>
                  <a:srgbClr val="FFFF00"/>
                </a:solidFill>
                <a:latin typeface="Times New Roman"/>
                <a:ea typeface="Calibri"/>
                <a:cs typeface="2  Titr" panose="00000700000000000000" pitchFamily="2" charset="-78"/>
              </a:rPr>
              <a:t>32</a:t>
            </a:r>
            <a:r>
              <a:rPr lang="en-US" sz="2400" b="1" dirty="0" smtClean="0">
                <a:solidFill>
                  <a:srgbClr val="FFFF00"/>
                </a:solidFill>
                <a:latin typeface="Times New Roman"/>
                <a:ea typeface="Calibri"/>
                <a:cs typeface="2  Titr" panose="00000700000000000000" pitchFamily="2" charset="-78"/>
              </a:rPr>
              <a:t> ≤ 800</a:t>
            </a:r>
            <a:r>
              <a:rPr lang="en-US" sz="2400" b="1" dirty="0" smtClean="0">
                <a:solidFill>
                  <a:srgbClr val="FFFF00"/>
                </a:solidFill>
                <a:latin typeface="B Nazanin"/>
                <a:ea typeface="Calibri"/>
                <a:cs typeface="2  Titr" panose="00000700000000000000" pitchFamily="2" charset="-78"/>
              </a:rPr>
              <a:t> </a:t>
            </a:r>
            <a:r>
              <a:rPr lang="fa-IR" sz="2400" b="1" dirty="0" smtClean="0">
                <a:solidFill>
                  <a:srgbClr val="FFFF00"/>
                </a:solidFill>
                <a:latin typeface="Times New Roman"/>
                <a:ea typeface="Calibri"/>
                <a:cs typeface="2  Titr" panose="00000700000000000000" pitchFamily="2" charset="-78"/>
              </a:rPr>
              <a:t> </a:t>
            </a:r>
            <a:r>
              <a:rPr lang="en-US" sz="2400" b="1" dirty="0" smtClean="0">
                <a:solidFill>
                  <a:srgbClr val="FFFF00"/>
                </a:solidFill>
                <a:latin typeface="Times New Roman"/>
                <a:ea typeface="Calibri"/>
                <a:cs typeface="2  Titr" panose="00000700000000000000" pitchFamily="2" charset="-78"/>
              </a:rPr>
              <a:t>480 ≤</a:t>
            </a:r>
            <a:endParaRPr lang="en-US" sz="2400" dirty="0" smtClean="0">
              <a:solidFill>
                <a:srgbClr val="FFFF00"/>
              </a:solidFill>
              <a:latin typeface="Times New Roman"/>
              <a:ea typeface="Calibri"/>
              <a:cs typeface="2  Titr" panose="00000700000000000000" pitchFamily="2" charset="-78"/>
            </a:endParaRPr>
          </a:p>
          <a:p>
            <a:pPr indent="-635" algn="just">
              <a:lnSpc>
                <a:spcPct val="200000"/>
              </a:lnSpc>
              <a:spcAft>
                <a:spcPts val="0"/>
              </a:spcAft>
            </a:pPr>
            <a:r>
              <a:rPr lang="fa-IR" sz="2000" b="1" dirty="0" smtClean="0">
                <a:solidFill>
                  <a:srgbClr val="00B0F0"/>
                </a:solidFill>
                <a:latin typeface="Times New Roman"/>
                <a:ea typeface="Calibri"/>
                <a:cs typeface="2  Titr" panose="00000700000000000000" pitchFamily="2" charset="-78"/>
              </a:rPr>
              <a:t>برای </a:t>
            </a:r>
            <a:r>
              <a:rPr lang="fa-IR" sz="2000" b="1" dirty="0">
                <a:solidFill>
                  <a:srgbClr val="00B0F0"/>
                </a:solidFill>
                <a:latin typeface="Times New Roman"/>
                <a:ea typeface="Calibri"/>
                <a:cs typeface="2  Titr" panose="00000700000000000000" pitchFamily="2" charset="-78"/>
              </a:rPr>
              <a:t>قطعه زمین شماره3</a:t>
            </a:r>
            <a:r>
              <a:rPr lang="fa-IR" sz="2400" b="1" dirty="0">
                <a:solidFill>
                  <a:srgbClr val="FFFF00"/>
                </a:solidFill>
                <a:latin typeface="Times New Roman"/>
                <a:ea typeface="Calibri"/>
                <a:cs typeface="2  Titr" panose="00000700000000000000" pitchFamily="2" charset="-78"/>
              </a:rPr>
              <a:t>  </a:t>
            </a:r>
            <a:r>
              <a:rPr lang="en-US" sz="2400" b="1" dirty="0">
                <a:solidFill>
                  <a:srgbClr val="FFFF00"/>
                </a:solidFill>
                <a:latin typeface="Times New Roman"/>
                <a:ea typeface="Calibri"/>
                <a:cs typeface="2  Titr" panose="00000700000000000000" pitchFamily="2" charset="-78"/>
              </a:rPr>
              <a:t>420 ≤ X</a:t>
            </a:r>
            <a:r>
              <a:rPr lang="en-US" sz="2400" b="1" baseline="-25000" dirty="0">
                <a:solidFill>
                  <a:srgbClr val="FFFF00"/>
                </a:solidFill>
                <a:latin typeface="Times New Roman"/>
                <a:ea typeface="Calibri"/>
                <a:cs typeface="2  Titr" panose="00000700000000000000" pitchFamily="2" charset="-78"/>
              </a:rPr>
              <a:t>13</a:t>
            </a:r>
            <a:r>
              <a:rPr lang="en-US" sz="2400" b="1" dirty="0">
                <a:solidFill>
                  <a:srgbClr val="FFFF00"/>
                </a:solidFill>
                <a:latin typeface="Times New Roman"/>
                <a:ea typeface="Calibri"/>
                <a:cs typeface="2  Titr" panose="00000700000000000000" pitchFamily="2" charset="-78"/>
              </a:rPr>
              <a:t>+ X</a:t>
            </a:r>
            <a:r>
              <a:rPr lang="en-US" sz="2400" b="1" baseline="-25000" dirty="0">
                <a:solidFill>
                  <a:srgbClr val="FFFF00"/>
                </a:solidFill>
                <a:latin typeface="Times New Roman"/>
                <a:ea typeface="Calibri"/>
                <a:cs typeface="2  Titr" panose="00000700000000000000" pitchFamily="2" charset="-78"/>
              </a:rPr>
              <a:t>23</a:t>
            </a:r>
            <a:r>
              <a:rPr lang="en-US" sz="2400" b="1" dirty="0">
                <a:solidFill>
                  <a:srgbClr val="FFFF00"/>
                </a:solidFill>
                <a:latin typeface="Times New Roman"/>
                <a:ea typeface="Calibri"/>
                <a:cs typeface="2  Titr" panose="00000700000000000000" pitchFamily="2" charset="-78"/>
              </a:rPr>
              <a:t>+ X</a:t>
            </a:r>
            <a:r>
              <a:rPr lang="en-US" sz="2400" b="1" baseline="-25000" dirty="0">
                <a:solidFill>
                  <a:srgbClr val="FFFF00"/>
                </a:solidFill>
                <a:latin typeface="Times New Roman"/>
                <a:ea typeface="Calibri"/>
                <a:cs typeface="2  Titr" panose="00000700000000000000" pitchFamily="2" charset="-78"/>
              </a:rPr>
              <a:t>33 </a:t>
            </a:r>
            <a:r>
              <a:rPr lang="en-US" sz="2400" b="1" dirty="0">
                <a:solidFill>
                  <a:srgbClr val="FFFF00"/>
                </a:solidFill>
                <a:latin typeface="Times New Roman"/>
                <a:ea typeface="Calibri"/>
                <a:cs typeface="2  Titr" panose="00000700000000000000" pitchFamily="2" charset="-78"/>
              </a:rPr>
              <a:t>≤ </a:t>
            </a:r>
            <a:r>
              <a:rPr lang="en-US" sz="2400" b="1" dirty="0" smtClean="0">
                <a:solidFill>
                  <a:srgbClr val="FFFF00"/>
                </a:solidFill>
                <a:latin typeface="Times New Roman"/>
                <a:ea typeface="Calibri"/>
                <a:cs typeface="2  Titr" panose="00000700000000000000" pitchFamily="2" charset="-78"/>
              </a:rPr>
              <a:t>700                       </a:t>
            </a:r>
            <a:endParaRPr lang="en-US" sz="2400" dirty="0">
              <a:solidFill>
                <a:srgbClr val="FFFF00"/>
              </a:solidFill>
              <a:effectLst/>
              <a:latin typeface="Times New Roman"/>
              <a:ea typeface="Calibri"/>
              <a:cs typeface="B Nazanin"/>
            </a:endParaRPr>
          </a:p>
        </p:txBody>
      </p:sp>
      <p:sp>
        <p:nvSpPr>
          <p:cNvPr id="3" name="Rectangle 2"/>
          <p:cNvSpPr/>
          <p:nvPr/>
        </p:nvSpPr>
        <p:spPr>
          <a:xfrm>
            <a:off x="5080916" y="2429560"/>
            <a:ext cx="2201244" cy="369332"/>
          </a:xfrm>
          <a:prstGeom prst="rect">
            <a:avLst/>
          </a:prstGeom>
        </p:spPr>
        <p:txBody>
          <a:bodyPr wrap="none">
            <a:spAutoFit/>
          </a:bodyPr>
          <a:lstStyle/>
          <a:p>
            <a:r>
              <a:rPr lang="fa-IR" b="1" dirty="0">
                <a:solidFill>
                  <a:srgbClr val="00B0F0"/>
                </a:solidFill>
                <a:latin typeface="Times New Roman"/>
                <a:ea typeface="Calibri"/>
                <a:cs typeface="2  Titr" panose="00000700000000000000" pitchFamily="2" charset="-78"/>
              </a:rPr>
              <a:t>برای قطعه زمین شماره2</a:t>
            </a:r>
            <a:r>
              <a:rPr lang="fa-IR" b="1" dirty="0">
                <a:solidFill>
                  <a:prstClr val="black"/>
                </a:solidFill>
                <a:latin typeface="Times New Roman"/>
                <a:ea typeface="Calibri"/>
                <a:cs typeface="2  Titr" panose="00000700000000000000" pitchFamily="2" charset="-78"/>
              </a:rPr>
              <a:t> </a:t>
            </a:r>
            <a:endParaRPr lang="fa-IR" dirty="0"/>
          </a:p>
        </p:txBody>
      </p:sp>
    </p:spTree>
    <p:extLst>
      <p:ext uri="{BB962C8B-B14F-4D97-AF65-F5344CB8AC3E}">
        <p14:creationId xmlns:p14="http://schemas.microsoft.com/office/powerpoint/2010/main" val="581110003"/>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611560" y="620689"/>
            <a:ext cx="7884368" cy="3785652"/>
          </a:xfrm>
          <a:prstGeom prst="rect">
            <a:avLst/>
          </a:prstGeom>
        </p:spPr>
        <p:txBody>
          <a:bodyPr wrap="square">
            <a:spAutoFit/>
          </a:bodyPr>
          <a:lstStyle/>
          <a:p>
            <a:pPr indent="-635" algn="just">
              <a:lnSpc>
                <a:spcPct val="200000"/>
              </a:lnSpc>
            </a:pPr>
            <a:r>
              <a:rPr lang="fa-IR" sz="2400" b="1" dirty="0">
                <a:solidFill>
                  <a:schemeClr val="bg1"/>
                </a:solidFill>
                <a:latin typeface="Times New Roman"/>
                <a:ea typeface="Calibri"/>
                <a:cs typeface="2  Titr" panose="00000700000000000000" pitchFamily="2" charset="-78"/>
              </a:rPr>
              <a:t>معادلات فوق ، همگی از فرم غیر استاندارد برخوردارند. سپس تمام محدودیتهای فوق به شکل استاندارد تبدیل می شوند. یعنی همه متغیرها به سمت چپ معادلات انتقال می یابند و سمت راست شامل مقادیر ثابت خواهد بود. سپس هر یک از محدودیت های فوق به دو محدودیت خاص تبدیل می شوند. به صورت زیر</a:t>
            </a:r>
            <a:r>
              <a:rPr lang="en-US" sz="2400" b="1" dirty="0">
                <a:solidFill>
                  <a:schemeClr val="bg1"/>
                </a:solidFill>
                <a:latin typeface="Times New Roman"/>
                <a:ea typeface="Calibri"/>
                <a:cs typeface="2  Titr" panose="00000700000000000000" pitchFamily="2" charset="-78"/>
              </a:rPr>
              <a:t>:</a:t>
            </a:r>
            <a:endParaRPr lang="en-US" sz="2400" dirty="0">
              <a:solidFill>
                <a:schemeClr val="bg1"/>
              </a:solidFill>
              <a:effectLst/>
              <a:latin typeface="Times New Roman"/>
              <a:ea typeface="Calibri"/>
              <a:cs typeface="2  Titr" panose="00000700000000000000" pitchFamily="2" charset="-78"/>
            </a:endParaRPr>
          </a:p>
        </p:txBody>
      </p:sp>
    </p:spTree>
    <p:extLst>
      <p:ext uri="{BB962C8B-B14F-4D97-AF65-F5344CB8AC3E}">
        <p14:creationId xmlns:p14="http://schemas.microsoft.com/office/powerpoint/2010/main" val="956008333"/>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6"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5" y="836713"/>
            <a:ext cx="7678291"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9370317"/>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37160" indent="0">
              <a:buNone/>
            </a:pPr>
            <a:r>
              <a:rPr lang="fa-IR" sz="5400" b="1" dirty="0" smtClean="0">
                <a:solidFill>
                  <a:srgbClr val="FF0000"/>
                </a:solidFill>
                <a:effectLst>
                  <a:outerShdw blurRad="38100" dist="38100" dir="2700000" algn="tl">
                    <a:srgbClr val="000000">
                      <a:alpha val="43137"/>
                    </a:srgbClr>
                  </a:outerShdw>
                </a:effectLst>
                <a:cs typeface="2  Titr" pitchFamily="2" charset="-78"/>
              </a:rPr>
              <a:t>مدرس </a:t>
            </a:r>
            <a:r>
              <a:rPr lang="fa-IR" sz="5400" b="1" dirty="0" smtClean="0">
                <a:solidFill>
                  <a:srgbClr val="FF0000"/>
                </a:solidFill>
                <a:effectLst>
                  <a:outerShdw blurRad="38100" dist="38100" dir="2700000" algn="tl">
                    <a:srgbClr val="000000">
                      <a:alpha val="43137"/>
                    </a:srgbClr>
                  </a:outerShdw>
                </a:effectLst>
                <a:cs typeface="2  Titr" pitchFamily="2" charset="-78"/>
              </a:rPr>
              <a:t>:</a:t>
            </a:r>
            <a:endParaRPr lang="fa-IR" sz="5400" b="1" dirty="0">
              <a:solidFill>
                <a:srgbClr val="00B0F0"/>
              </a:solidFill>
              <a:cs typeface="2  Sina" pitchFamily="2" charset="-78"/>
            </a:endParaRPr>
          </a:p>
        </p:txBody>
      </p:sp>
      <p:sp>
        <p:nvSpPr>
          <p:cNvPr id="3" name="Rectangle 2"/>
          <p:cNvSpPr/>
          <p:nvPr/>
        </p:nvSpPr>
        <p:spPr>
          <a:xfrm>
            <a:off x="1115616" y="2967335"/>
            <a:ext cx="5012911" cy="923330"/>
          </a:xfrm>
          <a:prstGeom prst="rect">
            <a:avLst/>
          </a:prstGeom>
        </p:spPr>
        <p:style>
          <a:lnRef idx="1">
            <a:schemeClr val="accent3"/>
          </a:lnRef>
          <a:fillRef idx="3">
            <a:schemeClr val="accent3"/>
          </a:fillRef>
          <a:effectRef idx="2">
            <a:schemeClr val="accent3"/>
          </a:effectRef>
          <a:fontRef idx="minor">
            <a:schemeClr val="lt1"/>
          </a:fontRef>
        </p:style>
        <p:txBody>
          <a:bodyPr wrap="none" lIns="91440" tIns="45720" rIns="91440" bIns="45720">
            <a:spAutoFit/>
          </a:bodyPr>
          <a:lstStyle/>
          <a:p>
            <a:pPr algn="ctr"/>
            <a:r>
              <a:rPr lang="fa-IR" sz="5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cs typeface="2  Sina" pitchFamily="2" charset="-78"/>
              </a:rPr>
              <a:t>سیروس کلوانی </a:t>
            </a:r>
            <a:endParaRPr lang="fa-IR"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extLst>
      <p:ext uri="{BB962C8B-B14F-4D97-AF65-F5344CB8AC3E}">
        <p14:creationId xmlns:p14="http://schemas.microsoft.com/office/powerpoint/2010/main" val="4064169344"/>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332657"/>
            <a:ext cx="8460432" cy="3970318"/>
          </a:xfrm>
          <a:prstGeom prst="rect">
            <a:avLst/>
          </a:prstGeom>
        </p:spPr>
        <p:txBody>
          <a:bodyPr wrap="square">
            <a:spAutoFit/>
          </a:bodyPr>
          <a:lstStyle/>
          <a:p>
            <a:pPr indent="-635" algn="just">
              <a:lnSpc>
                <a:spcPct val="150000"/>
              </a:lnSpc>
            </a:pPr>
            <a:r>
              <a:rPr lang="fa-IR" sz="2400" b="1" dirty="0">
                <a:solidFill>
                  <a:schemeClr val="bg1"/>
                </a:solidFill>
                <a:latin typeface="Times New Roman"/>
                <a:ea typeface="Calibri"/>
                <a:cs typeface="2  Titr" panose="00000700000000000000" pitchFamily="2" charset="-78"/>
              </a:rPr>
              <a:t>از داده های جدول مسأله مشخص شده که مساحت زیر کشت هر محصول محدود و مشخص است. پس باید سه محدودیت دیگر برای محدود نمودن مساحت زیر کشت هر محصول تعریف کرد. این دسته از محدودیت ها عبارتند از</a:t>
            </a:r>
            <a:r>
              <a:rPr lang="en-US" sz="2400" b="1" dirty="0">
                <a:solidFill>
                  <a:schemeClr val="bg1"/>
                </a:solidFill>
                <a:latin typeface="Times New Roman"/>
                <a:ea typeface="Calibri"/>
                <a:cs typeface="2  Titr" panose="00000700000000000000" pitchFamily="2" charset="-78"/>
              </a:rPr>
              <a:t>:</a:t>
            </a:r>
            <a:endParaRPr lang="en-US" sz="2400" dirty="0">
              <a:solidFill>
                <a:schemeClr val="bg1"/>
              </a:solidFill>
              <a:latin typeface="Times New Roman"/>
              <a:ea typeface="Calibri"/>
              <a:cs typeface="2  Titr" panose="00000700000000000000" pitchFamily="2" charset="-78"/>
            </a:endParaRPr>
          </a:p>
          <a:p>
            <a:pPr indent="-635">
              <a:lnSpc>
                <a:spcPct val="150000"/>
              </a:lnSpc>
              <a:spcAft>
                <a:spcPts val="0"/>
              </a:spcAft>
            </a:pPr>
            <a:r>
              <a:rPr lang="fa-IR" sz="2400" b="1" dirty="0" smtClean="0">
                <a:solidFill>
                  <a:srgbClr val="00B0F0"/>
                </a:solidFill>
                <a:latin typeface="Times New Roman"/>
                <a:ea typeface="Calibri"/>
                <a:cs typeface="2  Titr" panose="00000700000000000000" pitchFamily="2" charset="-78"/>
              </a:rPr>
              <a:t>مساحت </a:t>
            </a:r>
            <a:r>
              <a:rPr lang="fa-IR" sz="2400" b="1" dirty="0">
                <a:solidFill>
                  <a:srgbClr val="00B0F0"/>
                </a:solidFill>
                <a:latin typeface="Times New Roman"/>
                <a:ea typeface="Calibri"/>
                <a:cs typeface="2  Titr" panose="00000700000000000000" pitchFamily="2" charset="-78"/>
              </a:rPr>
              <a:t>زیر کشت ذرت – </a:t>
            </a:r>
            <a:r>
              <a:rPr lang="fa-IR" sz="2400" b="1" dirty="0" smtClean="0">
                <a:solidFill>
                  <a:srgbClr val="00B0F0"/>
                </a:solidFill>
                <a:latin typeface="Times New Roman"/>
                <a:ea typeface="Calibri"/>
                <a:cs typeface="2  Titr" panose="00000700000000000000" pitchFamily="2" charset="-78"/>
              </a:rPr>
              <a:t>هکتار                                 </a:t>
            </a:r>
            <a:r>
              <a:rPr lang="en-US" sz="2400" b="1" dirty="0">
                <a:solidFill>
                  <a:srgbClr val="FFFF00"/>
                </a:solidFill>
                <a:latin typeface="Times New Roman"/>
                <a:ea typeface="Calibri"/>
                <a:cs typeface="2  Titr" panose="00000700000000000000" pitchFamily="2" charset="-78"/>
              </a:rPr>
              <a:t>X</a:t>
            </a:r>
            <a:r>
              <a:rPr lang="en-US" sz="2400" b="1" baseline="-25000" dirty="0">
                <a:solidFill>
                  <a:srgbClr val="FFFF00"/>
                </a:solidFill>
                <a:latin typeface="Times New Roman"/>
                <a:ea typeface="Calibri"/>
                <a:cs typeface="2  Titr" panose="00000700000000000000" pitchFamily="2" charset="-78"/>
              </a:rPr>
              <a:t>11</a:t>
            </a:r>
            <a:r>
              <a:rPr lang="en-US" sz="2400" b="1" dirty="0">
                <a:solidFill>
                  <a:srgbClr val="FFFF00"/>
                </a:solidFill>
                <a:latin typeface="Times New Roman"/>
                <a:ea typeface="Calibri"/>
                <a:cs typeface="2  Titr" panose="00000700000000000000" pitchFamily="2" charset="-78"/>
              </a:rPr>
              <a:t>+ X</a:t>
            </a:r>
            <a:r>
              <a:rPr lang="en-US" sz="2400" b="1" baseline="-25000" dirty="0">
                <a:solidFill>
                  <a:srgbClr val="FFFF00"/>
                </a:solidFill>
                <a:latin typeface="Times New Roman"/>
                <a:ea typeface="Calibri"/>
                <a:cs typeface="2  Titr" panose="00000700000000000000" pitchFamily="2" charset="-78"/>
              </a:rPr>
              <a:t>12</a:t>
            </a:r>
            <a:r>
              <a:rPr lang="en-US" sz="2400" b="1" dirty="0">
                <a:solidFill>
                  <a:srgbClr val="FFFF00"/>
                </a:solidFill>
                <a:latin typeface="Times New Roman"/>
                <a:ea typeface="Calibri"/>
                <a:cs typeface="2  Titr" panose="00000700000000000000" pitchFamily="2" charset="-78"/>
              </a:rPr>
              <a:t>+X</a:t>
            </a:r>
            <a:r>
              <a:rPr lang="en-US" sz="2400" b="1" baseline="-25000" dirty="0">
                <a:solidFill>
                  <a:srgbClr val="FFFF00"/>
                </a:solidFill>
                <a:latin typeface="Times New Roman"/>
                <a:ea typeface="Calibri"/>
                <a:cs typeface="2  Titr" panose="00000700000000000000" pitchFamily="2" charset="-78"/>
              </a:rPr>
              <a:t>13 </a:t>
            </a:r>
            <a:r>
              <a:rPr lang="en-US" sz="2400" b="1" dirty="0">
                <a:solidFill>
                  <a:srgbClr val="FFFF00"/>
                </a:solidFill>
                <a:latin typeface="Times New Roman"/>
                <a:ea typeface="Calibri"/>
                <a:cs typeface="2  Titr" panose="00000700000000000000" pitchFamily="2" charset="-78"/>
              </a:rPr>
              <a:t>≤ </a:t>
            </a:r>
            <a:r>
              <a:rPr lang="en-US" sz="2400" b="1" dirty="0" smtClean="0">
                <a:solidFill>
                  <a:srgbClr val="FFFF00"/>
                </a:solidFill>
                <a:latin typeface="Times New Roman"/>
                <a:ea typeface="Calibri"/>
                <a:cs typeface="2  Titr" panose="00000700000000000000" pitchFamily="2" charset="-78"/>
              </a:rPr>
              <a:t>900</a:t>
            </a:r>
            <a:endParaRPr lang="en-US" sz="2400" dirty="0">
              <a:solidFill>
                <a:srgbClr val="FFFF00"/>
              </a:solidFill>
              <a:latin typeface="Times New Roman"/>
              <a:ea typeface="Calibri"/>
              <a:cs typeface="2  Titr" panose="00000700000000000000" pitchFamily="2" charset="-78"/>
            </a:endParaRPr>
          </a:p>
          <a:p>
            <a:pPr indent="-635" algn="just">
              <a:lnSpc>
                <a:spcPct val="150000"/>
              </a:lnSpc>
              <a:spcAft>
                <a:spcPts val="0"/>
              </a:spcAft>
            </a:pPr>
            <a:r>
              <a:rPr lang="fa-IR" sz="2400" b="1" dirty="0" smtClean="0">
                <a:solidFill>
                  <a:srgbClr val="00B0F0"/>
                </a:solidFill>
                <a:latin typeface="Times New Roman"/>
                <a:ea typeface="Calibri"/>
                <a:cs typeface="2  Titr" panose="00000700000000000000" pitchFamily="2" charset="-78"/>
              </a:rPr>
              <a:t>مساحت </a:t>
            </a:r>
            <a:r>
              <a:rPr lang="fa-IR" sz="2400" b="1" dirty="0">
                <a:solidFill>
                  <a:srgbClr val="00B0F0"/>
                </a:solidFill>
                <a:latin typeface="Times New Roman"/>
                <a:ea typeface="Calibri"/>
                <a:cs typeface="2  Titr" panose="00000700000000000000" pitchFamily="2" charset="-78"/>
              </a:rPr>
              <a:t>زیر کشت پیاز – </a:t>
            </a:r>
            <a:r>
              <a:rPr lang="fa-IR" sz="2400" b="1" dirty="0" smtClean="0">
                <a:solidFill>
                  <a:srgbClr val="00B0F0"/>
                </a:solidFill>
                <a:latin typeface="Times New Roman"/>
                <a:ea typeface="Calibri"/>
                <a:cs typeface="2  Titr" panose="00000700000000000000" pitchFamily="2" charset="-78"/>
              </a:rPr>
              <a:t>هکتار                               </a:t>
            </a:r>
            <a:r>
              <a:rPr lang="en-US" sz="2400" b="1" dirty="0" smtClean="0">
                <a:solidFill>
                  <a:srgbClr val="00B0F0"/>
                </a:solidFill>
                <a:latin typeface="Times New Roman"/>
                <a:ea typeface="Calibri"/>
                <a:cs typeface="2  Titr" panose="00000700000000000000" pitchFamily="2" charset="-78"/>
              </a:rPr>
              <a:t> </a:t>
            </a:r>
            <a:r>
              <a:rPr lang="en-US" sz="2400" b="1" dirty="0">
                <a:solidFill>
                  <a:srgbClr val="FFFF00"/>
                </a:solidFill>
                <a:latin typeface="Times New Roman"/>
                <a:ea typeface="Calibri"/>
                <a:cs typeface="2  Titr" panose="00000700000000000000" pitchFamily="2" charset="-78"/>
              </a:rPr>
              <a:t>X</a:t>
            </a:r>
            <a:r>
              <a:rPr lang="en-US" sz="2400" b="1" baseline="-25000" dirty="0">
                <a:solidFill>
                  <a:srgbClr val="FFFF00"/>
                </a:solidFill>
                <a:latin typeface="Times New Roman"/>
                <a:ea typeface="Calibri"/>
                <a:cs typeface="2  Titr" panose="00000700000000000000" pitchFamily="2" charset="-78"/>
              </a:rPr>
              <a:t>21</a:t>
            </a:r>
            <a:r>
              <a:rPr lang="en-US" sz="2400" b="1" dirty="0">
                <a:solidFill>
                  <a:srgbClr val="FFFF00"/>
                </a:solidFill>
                <a:latin typeface="Times New Roman"/>
                <a:ea typeface="Calibri"/>
                <a:cs typeface="2  Titr" panose="00000700000000000000" pitchFamily="2" charset="-78"/>
              </a:rPr>
              <a:t>+ X</a:t>
            </a:r>
            <a:r>
              <a:rPr lang="en-US" sz="2400" b="1" baseline="-25000" dirty="0">
                <a:solidFill>
                  <a:srgbClr val="FFFF00"/>
                </a:solidFill>
                <a:latin typeface="Times New Roman"/>
                <a:ea typeface="Calibri"/>
                <a:cs typeface="2  Titr" panose="00000700000000000000" pitchFamily="2" charset="-78"/>
              </a:rPr>
              <a:t>22</a:t>
            </a:r>
            <a:r>
              <a:rPr lang="en-US" sz="2400" b="1" dirty="0">
                <a:solidFill>
                  <a:srgbClr val="FFFF00"/>
                </a:solidFill>
                <a:latin typeface="Times New Roman"/>
                <a:ea typeface="Calibri"/>
                <a:cs typeface="2  Titr" panose="00000700000000000000" pitchFamily="2" charset="-78"/>
              </a:rPr>
              <a:t>+X</a:t>
            </a:r>
            <a:r>
              <a:rPr lang="en-US" sz="2400" b="1" baseline="-25000" dirty="0">
                <a:solidFill>
                  <a:srgbClr val="FFFF00"/>
                </a:solidFill>
                <a:latin typeface="Times New Roman"/>
                <a:ea typeface="Calibri"/>
                <a:cs typeface="2  Titr" panose="00000700000000000000" pitchFamily="2" charset="-78"/>
              </a:rPr>
              <a:t>23 </a:t>
            </a:r>
            <a:r>
              <a:rPr lang="en-US" sz="2400" b="1" dirty="0">
                <a:solidFill>
                  <a:srgbClr val="FFFF00"/>
                </a:solidFill>
                <a:latin typeface="Times New Roman"/>
                <a:ea typeface="Calibri"/>
                <a:cs typeface="2  Titr" panose="00000700000000000000" pitchFamily="2" charset="-78"/>
              </a:rPr>
              <a:t>≤ </a:t>
            </a:r>
            <a:r>
              <a:rPr lang="en-US" sz="2400" b="1" dirty="0" smtClean="0">
                <a:solidFill>
                  <a:srgbClr val="FFFF00"/>
                </a:solidFill>
                <a:latin typeface="Times New Roman"/>
                <a:ea typeface="Calibri"/>
                <a:cs typeface="2  Titr" panose="00000700000000000000" pitchFamily="2" charset="-78"/>
              </a:rPr>
              <a:t>700   </a:t>
            </a:r>
            <a:endParaRPr lang="en-US" sz="2400" dirty="0">
              <a:solidFill>
                <a:srgbClr val="FFFF00"/>
              </a:solidFill>
              <a:latin typeface="Times New Roman"/>
              <a:ea typeface="Calibri"/>
              <a:cs typeface="2  Titr" panose="00000700000000000000" pitchFamily="2" charset="-78"/>
            </a:endParaRPr>
          </a:p>
          <a:p>
            <a:pPr indent="-635" algn="just">
              <a:lnSpc>
                <a:spcPct val="150000"/>
              </a:lnSpc>
              <a:spcAft>
                <a:spcPts val="0"/>
              </a:spcAft>
            </a:pPr>
            <a:r>
              <a:rPr lang="fa-IR" sz="2400" b="1" dirty="0" smtClean="0">
                <a:solidFill>
                  <a:srgbClr val="00B0F0"/>
                </a:solidFill>
                <a:latin typeface="Times New Roman"/>
                <a:ea typeface="Calibri"/>
                <a:cs typeface="2  Titr" panose="00000700000000000000" pitchFamily="2" charset="-78"/>
              </a:rPr>
              <a:t>مساحت </a:t>
            </a:r>
            <a:r>
              <a:rPr lang="fa-IR" sz="2400" b="1" dirty="0">
                <a:solidFill>
                  <a:srgbClr val="00B0F0"/>
                </a:solidFill>
                <a:latin typeface="Times New Roman"/>
                <a:ea typeface="Calibri"/>
                <a:cs typeface="2  Titr" panose="00000700000000000000" pitchFamily="2" charset="-78"/>
              </a:rPr>
              <a:t>زیر کشت لوبیا – هکتار         </a:t>
            </a:r>
            <a:r>
              <a:rPr lang="en-US" sz="2400" b="1" dirty="0">
                <a:solidFill>
                  <a:srgbClr val="00B0F0"/>
                </a:solidFill>
                <a:latin typeface="Times New Roman"/>
                <a:ea typeface="Calibri"/>
                <a:cs typeface="2  Titr" panose="00000700000000000000" pitchFamily="2" charset="-78"/>
              </a:rPr>
              <a:t> </a:t>
            </a:r>
            <a:r>
              <a:rPr lang="en-US" sz="2400" b="1" dirty="0">
                <a:solidFill>
                  <a:srgbClr val="FFFF00"/>
                </a:solidFill>
                <a:latin typeface="Times New Roman"/>
                <a:ea typeface="Calibri"/>
                <a:cs typeface="2  Titr" panose="00000700000000000000" pitchFamily="2" charset="-78"/>
              </a:rPr>
              <a:t>X</a:t>
            </a:r>
            <a:r>
              <a:rPr lang="en-US" sz="2400" b="1" baseline="-25000" dirty="0">
                <a:solidFill>
                  <a:srgbClr val="FFFF00"/>
                </a:solidFill>
                <a:latin typeface="Times New Roman"/>
                <a:ea typeface="Calibri"/>
                <a:cs typeface="2  Titr" panose="00000700000000000000" pitchFamily="2" charset="-78"/>
              </a:rPr>
              <a:t>31</a:t>
            </a:r>
            <a:r>
              <a:rPr lang="en-US" sz="2400" b="1" dirty="0">
                <a:solidFill>
                  <a:srgbClr val="FFFF00"/>
                </a:solidFill>
                <a:latin typeface="Times New Roman"/>
                <a:ea typeface="Calibri"/>
                <a:cs typeface="2  Titr" panose="00000700000000000000" pitchFamily="2" charset="-78"/>
              </a:rPr>
              <a:t>+ X</a:t>
            </a:r>
            <a:r>
              <a:rPr lang="en-US" sz="2400" b="1" baseline="-25000" dirty="0">
                <a:solidFill>
                  <a:srgbClr val="FFFF00"/>
                </a:solidFill>
                <a:latin typeface="Times New Roman"/>
                <a:ea typeface="Calibri"/>
                <a:cs typeface="2  Titr" panose="00000700000000000000" pitchFamily="2" charset="-78"/>
              </a:rPr>
              <a:t>32</a:t>
            </a:r>
            <a:r>
              <a:rPr lang="en-US" sz="2400" b="1" dirty="0">
                <a:solidFill>
                  <a:srgbClr val="FFFF00"/>
                </a:solidFill>
                <a:latin typeface="Times New Roman"/>
                <a:ea typeface="Calibri"/>
                <a:cs typeface="2  Titr" panose="00000700000000000000" pitchFamily="2" charset="-78"/>
              </a:rPr>
              <a:t>+X</a:t>
            </a:r>
            <a:r>
              <a:rPr lang="en-US" sz="2400" b="1" baseline="-25000" dirty="0">
                <a:solidFill>
                  <a:srgbClr val="FFFF00"/>
                </a:solidFill>
                <a:latin typeface="Times New Roman"/>
                <a:ea typeface="Calibri"/>
                <a:cs typeface="2  Titr" panose="00000700000000000000" pitchFamily="2" charset="-78"/>
              </a:rPr>
              <a:t>33</a:t>
            </a:r>
            <a:r>
              <a:rPr lang="en-US" sz="2400" b="1" dirty="0">
                <a:solidFill>
                  <a:srgbClr val="FFFF00"/>
                </a:solidFill>
                <a:latin typeface="Times New Roman"/>
                <a:ea typeface="Calibri"/>
                <a:cs typeface="2  Titr" panose="00000700000000000000" pitchFamily="2" charset="-78"/>
              </a:rPr>
              <a:t> ≤ </a:t>
            </a:r>
            <a:r>
              <a:rPr lang="en-US" sz="2400" b="1" dirty="0" smtClean="0">
                <a:solidFill>
                  <a:srgbClr val="FFFF00"/>
                </a:solidFill>
                <a:latin typeface="Times New Roman"/>
                <a:ea typeface="Calibri"/>
                <a:cs typeface="2  Titr" panose="00000700000000000000" pitchFamily="2" charset="-78"/>
              </a:rPr>
              <a:t>1000                 </a:t>
            </a:r>
            <a:r>
              <a:rPr lang="fa-IR" sz="2400" b="1" dirty="0" smtClean="0">
                <a:solidFill>
                  <a:srgbClr val="FFFF00"/>
                </a:solidFill>
                <a:latin typeface="Times New Roman"/>
                <a:ea typeface="Calibri"/>
                <a:cs typeface="2  Titr" panose="00000700000000000000" pitchFamily="2" charset="-78"/>
              </a:rPr>
              <a:t>         </a:t>
            </a:r>
            <a:endParaRPr lang="en-US" sz="2400" dirty="0">
              <a:solidFill>
                <a:srgbClr val="FFFF00"/>
              </a:solidFill>
              <a:effectLst/>
              <a:latin typeface="Times New Roman"/>
              <a:ea typeface="Calibri"/>
              <a:cs typeface="2  Titr" panose="00000700000000000000" pitchFamily="2" charset="-78"/>
            </a:endParaRPr>
          </a:p>
        </p:txBody>
      </p:sp>
    </p:spTree>
    <p:extLst>
      <p:ext uri="{BB962C8B-B14F-4D97-AF65-F5344CB8AC3E}">
        <p14:creationId xmlns:p14="http://schemas.microsoft.com/office/powerpoint/2010/main" val="2889546199"/>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04664"/>
            <a:ext cx="8100392" cy="1754326"/>
          </a:xfrm>
          <a:prstGeom prst="rect">
            <a:avLst/>
          </a:prstGeom>
        </p:spPr>
        <p:txBody>
          <a:bodyPr wrap="square">
            <a:spAutoFit/>
          </a:bodyPr>
          <a:lstStyle/>
          <a:p>
            <a:pPr indent="-635" algn="just">
              <a:lnSpc>
                <a:spcPct val="150000"/>
              </a:lnSpc>
            </a:pPr>
            <a:r>
              <a:rPr lang="fa-IR" sz="2400" b="1" dirty="0">
                <a:solidFill>
                  <a:schemeClr val="bg1"/>
                </a:solidFill>
                <a:latin typeface="Times New Roman"/>
                <a:ea typeface="Calibri"/>
                <a:cs typeface="2  Titr" panose="00000700000000000000" pitchFamily="2" charset="-78"/>
              </a:rPr>
              <a:t>آخرین دسته از محدودیت های این مسأله به سیاست کشاورز برمیگردد که میخواهد نسبت مساحت زیر کشت هر قطعه به کل مساحت آن برای هر سه قطعه مساوی باشد. یعنی</a:t>
            </a:r>
            <a:r>
              <a:rPr lang="en-US" sz="2400" b="1" dirty="0">
                <a:solidFill>
                  <a:schemeClr val="bg1"/>
                </a:solidFill>
                <a:latin typeface="Times New Roman"/>
                <a:ea typeface="Calibri"/>
                <a:cs typeface="2  Titr" panose="00000700000000000000" pitchFamily="2" charset="-78"/>
              </a:rPr>
              <a:t>:</a:t>
            </a:r>
            <a:endParaRPr lang="en-US" sz="2400" dirty="0">
              <a:solidFill>
                <a:schemeClr val="bg1"/>
              </a:solidFill>
              <a:effectLst/>
              <a:latin typeface="Times New Roman"/>
              <a:ea typeface="Calibri"/>
              <a:cs typeface="2  Titr" panose="00000700000000000000" pitchFamily="2" charset="-78"/>
            </a:endParaRPr>
          </a:p>
        </p:txBody>
      </p:sp>
      <p:pic>
        <p:nvPicPr>
          <p:cNvPr id="8194" name="Picture 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87624" y="2780928"/>
            <a:ext cx="7272808" cy="2088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2610824"/>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8135" y="5666929"/>
            <a:ext cx="8352928" cy="1015663"/>
          </a:xfrm>
          <a:prstGeom prst="rect">
            <a:avLst/>
          </a:prstGeom>
        </p:spPr>
        <p:txBody>
          <a:bodyPr wrap="square">
            <a:spAutoFit/>
          </a:bodyPr>
          <a:lstStyle/>
          <a:p>
            <a:pPr algn="just">
              <a:lnSpc>
                <a:spcPct val="150000"/>
              </a:lnSpc>
              <a:spcAft>
                <a:spcPts val="1000"/>
              </a:spcAft>
            </a:pPr>
            <a:r>
              <a:rPr lang="fa-IR" sz="2000" b="1" dirty="0">
                <a:solidFill>
                  <a:schemeClr val="bg1"/>
                </a:solidFill>
                <a:latin typeface="Calibri"/>
                <a:ea typeface="Calibri"/>
                <a:cs typeface="2  Titr" panose="00000700000000000000" pitchFamily="2" charset="-78"/>
              </a:rPr>
              <a:t>گرچه محدودیت اولیه تساوی نسبتها ، به یک فرم متعارف تبدیل شده است ولی باید آنها را به شکل استاندارد</a:t>
            </a:r>
            <a:r>
              <a:rPr lang="en-US" sz="2000" b="1" dirty="0">
                <a:solidFill>
                  <a:schemeClr val="bg1"/>
                </a:solidFill>
                <a:latin typeface="Calibri"/>
                <a:ea typeface="Calibri"/>
                <a:cs typeface="2  Titr" panose="00000700000000000000" pitchFamily="2" charset="-78"/>
              </a:rPr>
              <a:t> (LP) </a:t>
            </a:r>
            <a:r>
              <a:rPr lang="fa-IR" sz="2000" b="1" dirty="0">
                <a:solidFill>
                  <a:schemeClr val="bg1"/>
                </a:solidFill>
                <a:latin typeface="Calibri"/>
                <a:ea typeface="Calibri"/>
                <a:cs typeface="2  Titr" panose="00000700000000000000" pitchFamily="2" charset="-78"/>
              </a:rPr>
              <a:t>تبدیل نمود. بصورت </a:t>
            </a:r>
            <a:r>
              <a:rPr lang="fa-IR" sz="2000" b="1" dirty="0" smtClean="0">
                <a:solidFill>
                  <a:schemeClr val="bg1"/>
                </a:solidFill>
                <a:latin typeface="Calibri"/>
                <a:ea typeface="Calibri"/>
                <a:cs typeface="2  Titr" panose="00000700000000000000" pitchFamily="2" charset="-78"/>
              </a:rPr>
              <a:t>زیر خواهد بود:</a:t>
            </a:r>
            <a:endParaRPr lang="en-US" sz="2000" dirty="0">
              <a:solidFill>
                <a:schemeClr val="bg1"/>
              </a:solidFill>
              <a:effectLst/>
              <a:latin typeface="Calibri"/>
              <a:ea typeface="Calibri"/>
              <a:cs typeface="2  Titr" panose="00000700000000000000" pitchFamily="2" charset="-78"/>
            </a:endParaRPr>
          </a:p>
        </p:txBody>
      </p:sp>
      <p:sp>
        <p:nvSpPr>
          <p:cNvPr id="3" name="Rectangle 2"/>
          <p:cNvSpPr/>
          <p:nvPr/>
        </p:nvSpPr>
        <p:spPr>
          <a:xfrm>
            <a:off x="467544" y="332657"/>
            <a:ext cx="8316416" cy="1015663"/>
          </a:xfrm>
          <a:prstGeom prst="rect">
            <a:avLst/>
          </a:prstGeom>
        </p:spPr>
        <p:txBody>
          <a:bodyPr wrap="square">
            <a:spAutoFit/>
          </a:bodyPr>
          <a:lstStyle/>
          <a:p>
            <a:pPr indent="-635" algn="just">
              <a:lnSpc>
                <a:spcPct val="150000"/>
              </a:lnSpc>
            </a:pPr>
            <a:r>
              <a:rPr lang="fa-IR" sz="2000" b="1" dirty="0">
                <a:solidFill>
                  <a:schemeClr val="bg1"/>
                </a:solidFill>
                <a:latin typeface="Times New Roman"/>
                <a:ea typeface="Calibri"/>
                <a:cs typeface="2  Titr" panose="00000700000000000000" pitchFamily="2" charset="-78"/>
              </a:rPr>
              <a:t>واضح است که مدل استاندارد برنامه ریزی خطی</a:t>
            </a:r>
            <a:r>
              <a:rPr lang="en-US" sz="2000" b="1" dirty="0">
                <a:solidFill>
                  <a:schemeClr val="bg1"/>
                </a:solidFill>
                <a:latin typeface="Times New Roman"/>
                <a:ea typeface="Calibri"/>
                <a:cs typeface="2  Titr" panose="00000700000000000000" pitchFamily="2" charset="-78"/>
              </a:rPr>
              <a:t> (LP) </a:t>
            </a:r>
            <a:r>
              <a:rPr lang="fa-IR" sz="2000" b="1" dirty="0">
                <a:solidFill>
                  <a:schemeClr val="bg1"/>
                </a:solidFill>
                <a:latin typeface="Times New Roman"/>
                <a:ea typeface="Calibri"/>
                <a:cs typeface="2  Titr" panose="00000700000000000000" pitchFamily="2" charset="-78"/>
              </a:rPr>
              <a:t>نمی تواند محدودیت فوق را شامل شود. سپس باید آنرا به محدودیت های زیر تبدیل کرد</a:t>
            </a:r>
            <a:r>
              <a:rPr lang="en-US" sz="2000" b="1" dirty="0">
                <a:solidFill>
                  <a:schemeClr val="bg1"/>
                </a:solidFill>
                <a:latin typeface="Times New Roman"/>
                <a:ea typeface="Calibri"/>
                <a:cs typeface="2  Titr" panose="00000700000000000000" pitchFamily="2" charset="-78"/>
              </a:rPr>
              <a:t>:</a:t>
            </a:r>
            <a:endParaRPr lang="en-US" sz="2000" dirty="0">
              <a:solidFill>
                <a:schemeClr val="bg1"/>
              </a:solidFill>
              <a:effectLst/>
              <a:latin typeface="Times New Roman"/>
              <a:ea typeface="Calibri"/>
              <a:cs typeface="2  Titr" panose="00000700000000000000" pitchFamily="2" charset="-78"/>
            </a:endParaRPr>
          </a:p>
        </p:txBody>
      </p:sp>
      <p:pic>
        <p:nvPicPr>
          <p:cNvPr id="16386" name="Picture 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86136" y="1313296"/>
            <a:ext cx="5328592" cy="1368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7" name="Picture 3"/>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86136" y="2694024"/>
            <a:ext cx="5328592" cy="1368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8" name="Picture 4"/>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87624" y="4149080"/>
            <a:ext cx="5328592" cy="1512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54795388"/>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785892"/>
            <a:ext cx="7668344" cy="2048638"/>
          </a:xfrm>
          <a:prstGeom prst="rect">
            <a:avLst/>
          </a:prstGeom>
        </p:spPr>
        <p:txBody>
          <a:bodyPr wrap="square">
            <a:spAutoFit/>
          </a:bodyPr>
          <a:lstStyle/>
          <a:p>
            <a:pPr lvl="0" indent="-635" algn="just">
              <a:lnSpc>
                <a:spcPts val="3300"/>
              </a:lnSpc>
            </a:pPr>
            <a:r>
              <a:rPr lang="fa-IR" sz="2400" b="1" dirty="0">
                <a:solidFill>
                  <a:srgbClr val="FF0000"/>
                </a:solidFill>
                <a:latin typeface="Times New Roman"/>
                <a:ea typeface="Calibri"/>
                <a:cs typeface="2  Titr" panose="00000700000000000000" pitchFamily="2" charset="-78"/>
              </a:rPr>
              <a:t>خلاصه مدل</a:t>
            </a:r>
            <a:endParaRPr lang="en-US" sz="2400" dirty="0">
              <a:solidFill>
                <a:srgbClr val="FF0000"/>
              </a:solidFill>
              <a:latin typeface="Times New Roman"/>
              <a:ea typeface="Calibri"/>
              <a:cs typeface="2  Titr" panose="00000700000000000000" pitchFamily="2" charset="-78"/>
            </a:endParaRPr>
          </a:p>
          <a:p>
            <a:pPr lvl="0" indent="-635" algn="just">
              <a:lnSpc>
                <a:spcPct val="200000"/>
              </a:lnSpc>
            </a:pPr>
            <a:r>
              <a:rPr lang="fa-IR" sz="2400" b="1" dirty="0">
                <a:solidFill>
                  <a:prstClr val="black"/>
                </a:solidFill>
                <a:latin typeface="Times New Roman"/>
                <a:ea typeface="Calibri"/>
                <a:cs typeface="2  Titr" panose="00000700000000000000" pitchFamily="2" charset="-78"/>
              </a:rPr>
              <a:t>مدل کامل برنامه ریزی خطی مسأله با اضافه کردن محدودیت های غیر منفی برای مسأله فوق بدین صورت خواهد بود</a:t>
            </a:r>
            <a:r>
              <a:rPr lang="en-US" sz="2400" b="1" dirty="0">
                <a:solidFill>
                  <a:prstClr val="black"/>
                </a:solidFill>
                <a:latin typeface="Times New Roman"/>
                <a:ea typeface="Calibri"/>
                <a:cs typeface="2  Titr" panose="00000700000000000000" pitchFamily="2" charset="-78"/>
              </a:rPr>
              <a:t>:</a:t>
            </a:r>
            <a:endParaRPr lang="en-US" sz="2400" dirty="0">
              <a:solidFill>
                <a:prstClr val="black"/>
              </a:solidFill>
              <a:latin typeface="Times New Roman"/>
              <a:ea typeface="Calibri"/>
              <a:cs typeface="2  Titr" panose="00000700000000000000" pitchFamily="2" charset="-78"/>
            </a:endParaRPr>
          </a:p>
        </p:txBody>
      </p:sp>
    </p:spTree>
    <p:extLst>
      <p:ext uri="{BB962C8B-B14F-4D97-AF65-F5344CB8AC3E}">
        <p14:creationId xmlns:p14="http://schemas.microsoft.com/office/powerpoint/2010/main" val="4232449144"/>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16632"/>
            <a:ext cx="8352928" cy="6863417"/>
          </a:xfrm>
          <a:prstGeom prst="rect">
            <a:avLst/>
          </a:prstGeom>
        </p:spPr>
        <p:txBody>
          <a:bodyPr wrap="square">
            <a:spAutoFit/>
          </a:bodyPr>
          <a:lstStyle/>
          <a:p>
            <a:pPr indent="-635" algn="just">
              <a:lnSpc>
                <a:spcPts val="3300"/>
              </a:lnSpc>
            </a:pPr>
            <a:r>
              <a:rPr lang="fa-IR" sz="2000" b="1" dirty="0">
                <a:solidFill>
                  <a:schemeClr val="bg1"/>
                </a:solidFill>
                <a:latin typeface="Times New Roman"/>
                <a:ea typeface="Calibri"/>
                <a:cs typeface="B Nazanin"/>
              </a:rPr>
              <a:t> </a:t>
            </a:r>
            <a:endParaRPr lang="en-US" sz="2000" dirty="0">
              <a:solidFill>
                <a:schemeClr val="bg1"/>
              </a:solidFill>
              <a:latin typeface="Times New Roman"/>
              <a:ea typeface="Calibri"/>
              <a:cs typeface="B Nazanin"/>
            </a:endParaRPr>
          </a:p>
          <a:p>
            <a:pPr indent="-635" algn="l">
              <a:lnSpc>
                <a:spcPts val="3300"/>
              </a:lnSpc>
              <a:spcAft>
                <a:spcPts val="0"/>
              </a:spcAft>
            </a:pPr>
            <a:r>
              <a:rPr lang="en-US" b="1" dirty="0">
                <a:solidFill>
                  <a:srgbClr val="FF0000"/>
                </a:solidFill>
                <a:latin typeface="Times New Roman"/>
                <a:ea typeface="Calibri"/>
                <a:cs typeface="B Nazanin"/>
              </a:rPr>
              <a:t>Min Z= 60.000 (X</a:t>
            </a:r>
            <a:r>
              <a:rPr lang="en-US" b="1" baseline="-25000" dirty="0">
                <a:solidFill>
                  <a:srgbClr val="FF0000"/>
                </a:solidFill>
                <a:latin typeface="Times New Roman"/>
                <a:ea typeface="Calibri"/>
                <a:cs typeface="B Nazanin"/>
              </a:rPr>
              <a:t>11</a:t>
            </a:r>
            <a:r>
              <a:rPr lang="en-US" b="1" dirty="0">
                <a:solidFill>
                  <a:srgbClr val="FF0000"/>
                </a:solidFill>
                <a:latin typeface="Times New Roman"/>
                <a:ea typeface="Calibri"/>
                <a:cs typeface="B Nazanin"/>
              </a:rPr>
              <a:t>+ X</a:t>
            </a:r>
            <a:r>
              <a:rPr lang="en-US" b="1" baseline="-25000" dirty="0">
                <a:solidFill>
                  <a:srgbClr val="FF0000"/>
                </a:solidFill>
                <a:latin typeface="Times New Roman"/>
                <a:ea typeface="Calibri"/>
                <a:cs typeface="B Nazanin"/>
              </a:rPr>
              <a:t>12</a:t>
            </a:r>
            <a:r>
              <a:rPr lang="en-US" b="1" dirty="0">
                <a:solidFill>
                  <a:srgbClr val="FF0000"/>
                </a:solidFill>
                <a:latin typeface="Times New Roman"/>
                <a:ea typeface="Calibri"/>
                <a:cs typeface="B Nazanin"/>
              </a:rPr>
              <a:t>+X</a:t>
            </a:r>
            <a:r>
              <a:rPr lang="en-US" b="1" baseline="-25000" dirty="0">
                <a:solidFill>
                  <a:srgbClr val="FF0000"/>
                </a:solidFill>
                <a:latin typeface="Times New Roman"/>
                <a:ea typeface="Calibri"/>
                <a:cs typeface="B Nazanin"/>
              </a:rPr>
              <a:t>13</a:t>
            </a:r>
            <a:r>
              <a:rPr lang="en-US" b="1" dirty="0">
                <a:solidFill>
                  <a:srgbClr val="FF0000"/>
                </a:solidFill>
                <a:latin typeface="Times New Roman"/>
                <a:ea typeface="Calibri"/>
                <a:cs typeface="B Nazanin"/>
              </a:rPr>
              <a:t>) + 450.000 (X</a:t>
            </a:r>
            <a:r>
              <a:rPr lang="en-US" b="1" baseline="-25000" dirty="0">
                <a:solidFill>
                  <a:srgbClr val="FF0000"/>
                </a:solidFill>
                <a:latin typeface="Times New Roman"/>
                <a:ea typeface="Calibri"/>
                <a:cs typeface="B Nazanin"/>
              </a:rPr>
              <a:t>21</a:t>
            </a:r>
            <a:r>
              <a:rPr lang="en-US" b="1" dirty="0">
                <a:solidFill>
                  <a:srgbClr val="FF0000"/>
                </a:solidFill>
                <a:latin typeface="Times New Roman"/>
                <a:ea typeface="Calibri"/>
                <a:cs typeface="B Nazanin"/>
              </a:rPr>
              <a:t>+ X</a:t>
            </a:r>
            <a:r>
              <a:rPr lang="en-US" b="1" baseline="-25000" dirty="0">
                <a:solidFill>
                  <a:srgbClr val="FF0000"/>
                </a:solidFill>
                <a:latin typeface="Times New Roman"/>
                <a:ea typeface="Calibri"/>
                <a:cs typeface="B Nazanin"/>
              </a:rPr>
              <a:t>22</a:t>
            </a:r>
            <a:r>
              <a:rPr lang="en-US" b="1" dirty="0">
                <a:solidFill>
                  <a:srgbClr val="FF0000"/>
                </a:solidFill>
                <a:latin typeface="Times New Roman"/>
                <a:ea typeface="Calibri"/>
                <a:cs typeface="B Nazanin"/>
              </a:rPr>
              <a:t>+X</a:t>
            </a:r>
            <a:r>
              <a:rPr lang="en-US" b="1" baseline="-25000" dirty="0">
                <a:solidFill>
                  <a:srgbClr val="FF0000"/>
                </a:solidFill>
                <a:latin typeface="Times New Roman"/>
                <a:ea typeface="Calibri"/>
                <a:cs typeface="B Nazanin"/>
              </a:rPr>
              <a:t>23</a:t>
            </a:r>
            <a:r>
              <a:rPr lang="en-US" b="1" dirty="0">
                <a:solidFill>
                  <a:srgbClr val="FF0000"/>
                </a:solidFill>
                <a:latin typeface="Times New Roman"/>
                <a:ea typeface="Calibri"/>
                <a:cs typeface="B Nazanin"/>
              </a:rPr>
              <a:t>) + 30.000 (X</a:t>
            </a:r>
            <a:r>
              <a:rPr lang="en-US" b="1" baseline="-25000" dirty="0">
                <a:solidFill>
                  <a:srgbClr val="FF0000"/>
                </a:solidFill>
                <a:latin typeface="Times New Roman"/>
                <a:ea typeface="Calibri"/>
                <a:cs typeface="B Nazanin"/>
              </a:rPr>
              <a:t>31</a:t>
            </a:r>
            <a:r>
              <a:rPr lang="en-US" b="1" dirty="0">
                <a:solidFill>
                  <a:srgbClr val="FF0000"/>
                </a:solidFill>
                <a:latin typeface="Times New Roman"/>
                <a:ea typeface="Calibri"/>
                <a:cs typeface="B Nazanin"/>
              </a:rPr>
              <a:t>+ X</a:t>
            </a:r>
            <a:r>
              <a:rPr lang="en-US" b="1" baseline="-25000" dirty="0">
                <a:solidFill>
                  <a:srgbClr val="FF0000"/>
                </a:solidFill>
                <a:latin typeface="Times New Roman"/>
                <a:ea typeface="Calibri"/>
                <a:cs typeface="B Nazanin"/>
              </a:rPr>
              <a:t>32</a:t>
            </a:r>
            <a:r>
              <a:rPr lang="en-US" b="1" dirty="0">
                <a:solidFill>
                  <a:srgbClr val="FF0000"/>
                </a:solidFill>
                <a:latin typeface="Times New Roman"/>
                <a:ea typeface="Calibri"/>
                <a:cs typeface="B Nazanin"/>
              </a:rPr>
              <a:t>+X</a:t>
            </a:r>
            <a:r>
              <a:rPr lang="en-US" b="1" baseline="-25000" dirty="0">
                <a:solidFill>
                  <a:srgbClr val="FF0000"/>
                </a:solidFill>
                <a:latin typeface="Times New Roman"/>
                <a:ea typeface="Calibri"/>
                <a:cs typeface="B Nazanin"/>
              </a:rPr>
              <a:t>33</a:t>
            </a:r>
            <a:r>
              <a:rPr lang="en-US" b="1" dirty="0">
                <a:solidFill>
                  <a:srgbClr val="FF0000"/>
                </a:solidFill>
                <a:latin typeface="Times New Roman"/>
                <a:ea typeface="Calibri"/>
                <a:cs typeface="B Nazanin"/>
              </a:rPr>
              <a:t>)</a:t>
            </a:r>
            <a:endParaRPr lang="en-US" dirty="0">
              <a:solidFill>
                <a:srgbClr val="FF0000"/>
              </a:solidFill>
              <a:latin typeface="Times New Roman"/>
              <a:ea typeface="Calibri"/>
              <a:cs typeface="B Nazanin"/>
            </a:endParaRPr>
          </a:p>
          <a:p>
            <a:pPr indent="-635" algn="l">
              <a:lnSpc>
                <a:spcPts val="3300"/>
              </a:lnSpc>
              <a:spcAft>
                <a:spcPts val="0"/>
              </a:spcAft>
            </a:pPr>
            <a:r>
              <a:rPr lang="en-US" sz="2000" b="1" dirty="0">
                <a:solidFill>
                  <a:srgbClr val="FFFF00"/>
                </a:solidFill>
                <a:latin typeface="Times New Roman"/>
                <a:ea typeface="Calibri"/>
                <a:cs typeface="B Nazanin"/>
              </a:rPr>
              <a:t>X</a:t>
            </a:r>
            <a:r>
              <a:rPr lang="en-US" sz="2000" b="1" baseline="-25000" dirty="0">
                <a:solidFill>
                  <a:srgbClr val="FFFF00"/>
                </a:solidFill>
                <a:latin typeface="Times New Roman"/>
                <a:ea typeface="Calibri"/>
                <a:cs typeface="B Nazanin"/>
              </a:rPr>
              <a:t>11</a:t>
            </a:r>
            <a:r>
              <a:rPr lang="en-US" sz="2000" b="1" dirty="0">
                <a:solidFill>
                  <a:srgbClr val="FFFF00"/>
                </a:solidFill>
                <a:latin typeface="Times New Roman"/>
                <a:ea typeface="Calibri"/>
                <a:cs typeface="B Nazanin"/>
              </a:rPr>
              <a:t>+ X</a:t>
            </a:r>
            <a:r>
              <a:rPr lang="en-US" sz="2000" b="1" baseline="-25000" dirty="0">
                <a:solidFill>
                  <a:srgbClr val="FFFF00"/>
                </a:solidFill>
                <a:latin typeface="Times New Roman"/>
                <a:ea typeface="Calibri"/>
                <a:cs typeface="B Nazanin"/>
              </a:rPr>
              <a:t>21</a:t>
            </a:r>
            <a:r>
              <a:rPr lang="en-US" sz="2000" b="1" dirty="0">
                <a:solidFill>
                  <a:srgbClr val="FFFF00"/>
                </a:solidFill>
                <a:latin typeface="Times New Roman"/>
                <a:ea typeface="Calibri"/>
                <a:cs typeface="B Nazanin"/>
              </a:rPr>
              <a:t>+ X</a:t>
            </a:r>
            <a:r>
              <a:rPr lang="en-US" sz="2000" b="1" baseline="-25000" dirty="0">
                <a:solidFill>
                  <a:srgbClr val="FFFF00"/>
                </a:solidFill>
                <a:latin typeface="Times New Roman"/>
                <a:ea typeface="Calibri"/>
                <a:cs typeface="B Nazanin"/>
              </a:rPr>
              <a:t>31  </a:t>
            </a:r>
            <a:r>
              <a:rPr lang="en-US" sz="2000" b="1" dirty="0">
                <a:solidFill>
                  <a:srgbClr val="FFFF00"/>
                </a:solidFill>
                <a:latin typeface="Times New Roman"/>
                <a:ea typeface="Calibri"/>
                <a:cs typeface="B Nazanin"/>
              </a:rPr>
              <a:t>≥ 300</a:t>
            </a:r>
            <a:endParaRPr lang="en-US" sz="2000" dirty="0">
              <a:solidFill>
                <a:srgbClr val="FFFF00"/>
              </a:solidFill>
              <a:latin typeface="Times New Roman"/>
              <a:ea typeface="Calibri"/>
              <a:cs typeface="B Nazanin"/>
            </a:endParaRPr>
          </a:p>
          <a:p>
            <a:pPr indent="-635" algn="l">
              <a:lnSpc>
                <a:spcPts val="3300"/>
              </a:lnSpc>
              <a:spcAft>
                <a:spcPts val="0"/>
              </a:spcAft>
            </a:pPr>
            <a:r>
              <a:rPr lang="en-US" sz="2000" b="1" dirty="0">
                <a:solidFill>
                  <a:srgbClr val="FFFF00"/>
                </a:solidFill>
                <a:latin typeface="Times New Roman"/>
                <a:ea typeface="Calibri"/>
                <a:cs typeface="B Nazanin"/>
              </a:rPr>
              <a:t>X</a:t>
            </a:r>
            <a:r>
              <a:rPr lang="en-US" sz="2000" b="1" baseline="-25000" dirty="0">
                <a:solidFill>
                  <a:srgbClr val="FFFF00"/>
                </a:solidFill>
                <a:latin typeface="Times New Roman"/>
                <a:ea typeface="Calibri"/>
                <a:cs typeface="B Nazanin"/>
              </a:rPr>
              <a:t>11</a:t>
            </a:r>
            <a:r>
              <a:rPr lang="en-US" sz="2000" b="1" dirty="0">
                <a:solidFill>
                  <a:srgbClr val="FFFF00"/>
                </a:solidFill>
                <a:latin typeface="Times New Roman"/>
                <a:ea typeface="Calibri"/>
                <a:cs typeface="B Nazanin"/>
              </a:rPr>
              <a:t>+ X</a:t>
            </a:r>
            <a:r>
              <a:rPr lang="en-US" sz="2000" b="1" baseline="-25000" dirty="0">
                <a:solidFill>
                  <a:srgbClr val="FFFF00"/>
                </a:solidFill>
                <a:latin typeface="Times New Roman"/>
                <a:ea typeface="Calibri"/>
                <a:cs typeface="B Nazanin"/>
              </a:rPr>
              <a:t>21</a:t>
            </a:r>
            <a:r>
              <a:rPr lang="en-US" sz="2000" b="1" dirty="0">
                <a:solidFill>
                  <a:srgbClr val="FFFF00"/>
                </a:solidFill>
                <a:latin typeface="Times New Roman"/>
                <a:ea typeface="Calibri"/>
                <a:cs typeface="B Nazanin"/>
              </a:rPr>
              <a:t>+ X</a:t>
            </a:r>
            <a:r>
              <a:rPr lang="en-US" sz="2000" b="1" baseline="-25000" dirty="0">
                <a:solidFill>
                  <a:srgbClr val="FFFF00"/>
                </a:solidFill>
                <a:latin typeface="Times New Roman"/>
                <a:ea typeface="Calibri"/>
                <a:cs typeface="B Nazanin"/>
              </a:rPr>
              <a:t>31</a:t>
            </a:r>
            <a:r>
              <a:rPr lang="en-US" sz="2000" b="1" dirty="0">
                <a:solidFill>
                  <a:srgbClr val="FFFF00"/>
                </a:solidFill>
                <a:latin typeface="Times New Roman"/>
                <a:ea typeface="Calibri"/>
                <a:cs typeface="B Nazanin"/>
              </a:rPr>
              <a:t> ≤ 500</a:t>
            </a:r>
            <a:endParaRPr lang="en-US" sz="2000" dirty="0">
              <a:solidFill>
                <a:srgbClr val="FFFF00"/>
              </a:solidFill>
              <a:latin typeface="Times New Roman"/>
              <a:ea typeface="Calibri"/>
              <a:cs typeface="B Nazanin"/>
            </a:endParaRPr>
          </a:p>
          <a:p>
            <a:pPr indent="-635" algn="l">
              <a:lnSpc>
                <a:spcPts val="3300"/>
              </a:lnSpc>
              <a:spcAft>
                <a:spcPts val="0"/>
              </a:spcAft>
            </a:pPr>
            <a:r>
              <a:rPr lang="en-US" sz="2000" b="1" dirty="0">
                <a:solidFill>
                  <a:srgbClr val="FFFF00"/>
                </a:solidFill>
                <a:latin typeface="Times New Roman"/>
                <a:ea typeface="Calibri"/>
                <a:cs typeface="B Nazanin"/>
              </a:rPr>
              <a:t>X</a:t>
            </a:r>
            <a:r>
              <a:rPr lang="en-US" sz="2000" b="1" baseline="-25000" dirty="0">
                <a:solidFill>
                  <a:srgbClr val="FFFF00"/>
                </a:solidFill>
                <a:latin typeface="Times New Roman"/>
                <a:ea typeface="Calibri"/>
                <a:cs typeface="B Nazanin"/>
              </a:rPr>
              <a:t>12</a:t>
            </a:r>
            <a:r>
              <a:rPr lang="en-US" sz="2000" b="1" dirty="0">
                <a:solidFill>
                  <a:srgbClr val="FFFF00"/>
                </a:solidFill>
                <a:latin typeface="Times New Roman"/>
                <a:ea typeface="Calibri"/>
                <a:cs typeface="B Nazanin"/>
              </a:rPr>
              <a:t>+ X</a:t>
            </a:r>
            <a:r>
              <a:rPr lang="en-US" sz="2000" b="1" baseline="-25000" dirty="0">
                <a:solidFill>
                  <a:srgbClr val="FFFF00"/>
                </a:solidFill>
                <a:latin typeface="Times New Roman"/>
                <a:ea typeface="Calibri"/>
                <a:cs typeface="B Nazanin"/>
              </a:rPr>
              <a:t>22</a:t>
            </a:r>
            <a:r>
              <a:rPr lang="en-US" sz="2000" b="1" dirty="0">
                <a:solidFill>
                  <a:srgbClr val="FFFF00"/>
                </a:solidFill>
                <a:latin typeface="Times New Roman"/>
                <a:ea typeface="Calibri"/>
                <a:cs typeface="B Nazanin"/>
              </a:rPr>
              <a:t>+ X</a:t>
            </a:r>
            <a:r>
              <a:rPr lang="en-US" sz="2000" b="1" baseline="-25000" dirty="0">
                <a:solidFill>
                  <a:srgbClr val="FFFF00"/>
                </a:solidFill>
                <a:latin typeface="Times New Roman"/>
                <a:ea typeface="Calibri"/>
                <a:cs typeface="B Nazanin"/>
              </a:rPr>
              <a:t>32 </a:t>
            </a:r>
            <a:r>
              <a:rPr lang="en-US" sz="2000" b="1" dirty="0">
                <a:solidFill>
                  <a:srgbClr val="FFFF00"/>
                </a:solidFill>
                <a:latin typeface="Times New Roman"/>
                <a:ea typeface="Calibri"/>
                <a:cs typeface="B Nazanin"/>
              </a:rPr>
              <a:t>≥ 480</a:t>
            </a:r>
            <a:endParaRPr lang="en-US" sz="2000" dirty="0">
              <a:solidFill>
                <a:srgbClr val="FFFF00"/>
              </a:solidFill>
              <a:latin typeface="Times New Roman"/>
              <a:ea typeface="Calibri"/>
              <a:cs typeface="B Nazanin"/>
            </a:endParaRPr>
          </a:p>
          <a:p>
            <a:pPr indent="-635" algn="l">
              <a:lnSpc>
                <a:spcPts val="3300"/>
              </a:lnSpc>
              <a:spcAft>
                <a:spcPts val="0"/>
              </a:spcAft>
            </a:pPr>
            <a:r>
              <a:rPr lang="en-US" sz="2000" b="1" dirty="0">
                <a:solidFill>
                  <a:srgbClr val="FFFF00"/>
                </a:solidFill>
                <a:latin typeface="Times New Roman"/>
                <a:ea typeface="Calibri"/>
                <a:cs typeface="B Nazanin"/>
              </a:rPr>
              <a:t>X</a:t>
            </a:r>
            <a:r>
              <a:rPr lang="en-US" sz="2000" b="1" baseline="-25000" dirty="0">
                <a:solidFill>
                  <a:srgbClr val="FFFF00"/>
                </a:solidFill>
                <a:latin typeface="Times New Roman"/>
                <a:ea typeface="Calibri"/>
                <a:cs typeface="B Nazanin"/>
              </a:rPr>
              <a:t>12</a:t>
            </a:r>
            <a:r>
              <a:rPr lang="en-US" sz="2000" b="1" dirty="0">
                <a:solidFill>
                  <a:srgbClr val="FFFF00"/>
                </a:solidFill>
                <a:latin typeface="Times New Roman"/>
                <a:ea typeface="Calibri"/>
                <a:cs typeface="B Nazanin"/>
              </a:rPr>
              <a:t>+ X</a:t>
            </a:r>
            <a:r>
              <a:rPr lang="en-US" sz="2000" b="1" baseline="-25000" dirty="0">
                <a:solidFill>
                  <a:srgbClr val="FFFF00"/>
                </a:solidFill>
                <a:latin typeface="Times New Roman"/>
                <a:ea typeface="Calibri"/>
                <a:cs typeface="B Nazanin"/>
              </a:rPr>
              <a:t>22</a:t>
            </a:r>
            <a:r>
              <a:rPr lang="en-US" sz="2000" b="1" dirty="0">
                <a:solidFill>
                  <a:srgbClr val="FFFF00"/>
                </a:solidFill>
                <a:latin typeface="Times New Roman"/>
                <a:ea typeface="Calibri"/>
                <a:cs typeface="B Nazanin"/>
              </a:rPr>
              <a:t>+ X</a:t>
            </a:r>
            <a:r>
              <a:rPr lang="en-US" sz="2000" b="1" baseline="-25000" dirty="0">
                <a:solidFill>
                  <a:srgbClr val="FFFF00"/>
                </a:solidFill>
                <a:latin typeface="Times New Roman"/>
                <a:ea typeface="Calibri"/>
                <a:cs typeface="B Nazanin"/>
              </a:rPr>
              <a:t>32</a:t>
            </a:r>
            <a:r>
              <a:rPr lang="en-US" sz="2000" b="1" dirty="0">
                <a:solidFill>
                  <a:srgbClr val="FFFF00"/>
                </a:solidFill>
                <a:latin typeface="Times New Roman"/>
                <a:ea typeface="Calibri"/>
                <a:cs typeface="B Nazanin"/>
              </a:rPr>
              <a:t> ≤ 800</a:t>
            </a:r>
            <a:endParaRPr lang="en-US" sz="2000" dirty="0">
              <a:solidFill>
                <a:srgbClr val="FFFF00"/>
              </a:solidFill>
              <a:latin typeface="Times New Roman"/>
              <a:ea typeface="Calibri"/>
              <a:cs typeface="B Nazanin"/>
            </a:endParaRPr>
          </a:p>
          <a:p>
            <a:pPr indent="-635" algn="l">
              <a:lnSpc>
                <a:spcPts val="3300"/>
              </a:lnSpc>
              <a:spcAft>
                <a:spcPts val="0"/>
              </a:spcAft>
            </a:pPr>
            <a:r>
              <a:rPr lang="en-US" sz="2000" b="1" dirty="0">
                <a:solidFill>
                  <a:srgbClr val="FFFF00"/>
                </a:solidFill>
                <a:latin typeface="Times New Roman"/>
                <a:ea typeface="Calibri"/>
                <a:cs typeface="B Nazanin"/>
              </a:rPr>
              <a:t>X</a:t>
            </a:r>
            <a:r>
              <a:rPr lang="en-US" sz="2000" b="1" baseline="-25000" dirty="0">
                <a:solidFill>
                  <a:srgbClr val="FFFF00"/>
                </a:solidFill>
                <a:latin typeface="Times New Roman"/>
                <a:ea typeface="Calibri"/>
                <a:cs typeface="B Nazanin"/>
              </a:rPr>
              <a:t>13</a:t>
            </a:r>
            <a:r>
              <a:rPr lang="en-US" sz="2000" b="1" dirty="0">
                <a:solidFill>
                  <a:srgbClr val="FFFF00"/>
                </a:solidFill>
                <a:latin typeface="Times New Roman"/>
                <a:ea typeface="Calibri"/>
                <a:cs typeface="B Nazanin"/>
              </a:rPr>
              <a:t>+ X</a:t>
            </a:r>
            <a:r>
              <a:rPr lang="en-US" sz="2000" b="1" baseline="-25000" dirty="0">
                <a:solidFill>
                  <a:srgbClr val="FFFF00"/>
                </a:solidFill>
                <a:latin typeface="Times New Roman"/>
                <a:ea typeface="Calibri"/>
                <a:cs typeface="B Nazanin"/>
              </a:rPr>
              <a:t>23</a:t>
            </a:r>
            <a:r>
              <a:rPr lang="en-US" sz="2000" b="1" dirty="0">
                <a:solidFill>
                  <a:srgbClr val="FFFF00"/>
                </a:solidFill>
                <a:latin typeface="Times New Roman"/>
                <a:ea typeface="Calibri"/>
                <a:cs typeface="B Nazanin"/>
              </a:rPr>
              <a:t>+ X</a:t>
            </a:r>
            <a:r>
              <a:rPr lang="en-US" sz="2000" b="1" baseline="-25000" dirty="0">
                <a:solidFill>
                  <a:srgbClr val="FFFF00"/>
                </a:solidFill>
                <a:latin typeface="Times New Roman"/>
                <a:ea typeface="Calibri"/>
                <a:cs typeface="B Nazanin"/>
              </a:rPr>
              <a:t>33</a:t>
            </a:r>
            <a:r>
              <a:rPr lang="en-US" sz="2000" b="1" dirty="0">
                <a:solidFill>
                  <a:srgbClr val="FFFF00"/>
                </a:solidFill>
                <a:latin typeface="Times New Roman"/>
                <a:ea typeface="Calibri"/>
                <a:cs typeface="B Nazanin"/>
              </a:rPr>
              <a:t> ≥ 420</a:t>
            </a:r>
            <a:endParaRPr lang="en-US" sz="2000" dirty="0">
              <a:solidFill>
                <a:srgbClr val="FFFF00"/>
              </a:solidFill>
              <a:latin typeface="Times New Roman"/>
              <a:ea typeface="Calibri"/>
              <a:cs typeface="B Nazanin"/>
            </a:endParaRPr>
          </a:p>
          <a:p>
            <a:pPr indent="-635" algn="l">
              <a:lnSpc>
                <a:spcPts val="3300"/>
              </a:lnSpc>
              <a:spcAft>
                <a:spcPts val="0"/>
              </a:spcAft>
            </a:pPr>
            <a:r>
              <a:rPr lang="en-US" sz="2000" b="1" dirty="0">
                <a:solidFill>
                  <a:srgbClr val="FFFF00"/>
                </a:solidFill>
                <a:latin typeface="Times New Roman"/>
                <a:ea typeface="Calibri"/>
                <a:cs typeface="B Nazanin"/>
              </a:rPr>
              <a:t>X</a:t>
            </a:r>
            <a:r>
              <a:rPr lang="en-US" sz="2000" b="1" baseline="-25000" dirty="0">
                <a:solidFill>
                  <a:srgbClr val="FFFF00"/>
                </a:solidFill>
                <a:latin typeface="Times New Roman"/>
                <a:ea typeface="Calibri"/>
                <a:cs typeface="B Nazanin"/>
              </a:rPr>
              <a:t>13</a:t>
            </a:r>
            <a:r>
              <a:rPr lang="en-US" sz="2000" b="1" dirty="0">
                <a:solidFill>
                  <a:srgbClr val="FFFF00"/>
                </a:solidFill>
                <a:latin typeface="Times New Roman"/>
                <a:ea typeface="Calibri"/>
                <a:cs typeface="B Nazanin"/>
              </a:rPr>
              <a:t>+ X</a:t>
            </a:r>
            <a:r>
              <a:rPr lang="en-US" sz="2000" b="1" baseline="-25000" dirty="0">
                <a:solidFill>
                  <a:srgbClr val="FFFF00"/>
                </a:solidFill>
                <a:latin typeface="Times New Roman"/>
                <a:ea typeface="Calibri"/>
                <a:cs typeface="B Nazanin"/>
              </a:rPr>
              <a:t>23</a:t>
            </a:r>
            <a:r>
              <a:rPr lang="en-US" sz="2000" b="1" dirty="0">
                <a:solidFill>
                  <a:srgbClr val="FFFF00"/>
                </a:solidFill>
                <a:latin typeface="Times New Roman"/>
                <a:ea typeface="Calibri"/>
                <a:cs typeface="B Nazanin"/>
              </a:rPr>
              <a:t>+ X</a:t>
            </a:r>
            <a:r>
              <a:rPr lang="en-US" sz="2000" b="1" baseline="-25000" dirty="0">
                <a:solidFill>
                  <a:srgbClr val="FFFF00"/>
                </a:solidFill>
                <a:latin typeface="Times New Roman"/>
                <a:ea typeface="Calibri"/>
                <a:cs typeface="B Nazanin"/>
              </a:rPr>
              <a:t>33 </a:t>
            </a:r>
            <a:r>
              <a:rPr lang="en-US" sz="2000" b="1" dirty="0">
                <a:solidFill>
                  <a:srgbClr val="FFFF00"/>
                </a:solidFill>
                <a:latin typeface="Times New Roman"/>
                <a:ea typeface="Calibri"/>
                <a:cs typeface="B Nazanin"/>
              </a:rPr>
              <a:t>≤ 700</a:t>
            </a:r>
            <a:endParaRPr lang="en-US" sz="2000" dirty="0">
              <a:solidFill>
                <a:srgbClr val="FFFF00"/>
              </a:solidFill>
              <a:latin typeface="Times New Roman"/>
              <a:ea typeface="Calibri"/>
              <a:cs typeface="B Nazanin"/>
            </a:endParaRPr>
          </a:p>
          <a:p>
            <a:pPr indent="-635" algn="l">
              <a:lnSpc>
                <a:spcPts val="3300"/>
              </a:lnSpc>
              <a:spcAft>
                <a:spcPts val="0"/>
              </a:spcAft>
            </a:pPr>
            <a:r>
              <a:rPr lang="en-US" sz="2000" b="1" dirty="0">
                <a:solidFill>
                  <a:srgbClr val="FFFF00"/>
                </a:solidFill>
                <a:latin typeface="Times New Roman"/>
                <a:ea typeface="Calibri"/>
                <a:cs typeface="B Nazanin"/>
              </a:rPr>
              <a:t>X</a:t>
            </a:r>
            <a:r>
              <a:rPr lang="en-US" sz="2000" b="1" baseline="-25000" dirty="0">
                <a:solidFill>
                  <a:srgbClr val="FFFF00"/>
                </a:solidFill>
                <a:latin typeface="Times New Roman"/>
                <a:ea typeface="Calibri"/>
                <a:cs typeface="B Nazanin"/>
              </a:rPr>
              <a:t>11</a:t>
            </a:r>
            <a:r>
              <a:rPr lang="en-US" sz="2000" b="1" dirty="0">
                <a:solidFill>
                  <a:srgbClr val="FFFF00"/>
                </a:solidFill>
                <a:latin typeface="Times New Roman"/>
                <a:ea typeface="Calibri"/>
                <a:cs typeface="B Nazanin"/>
              </a:rPr>
              <a:t>+ X</a:t>
            </a:r>
            <a:r>
              <a:rPr lang="en-US" sz="2000" b="1" baseline="-25000" dirty="0">
                <a:solidFill>
                  <a:srgbClr val="FFFF00"/>
                </a:solidFill>
                <a:latin typeface="Times New Roman"/>
                <a:ea typeface="Calibri"/>
                <a:cs typeface="B Nazanin"/>
              </a:rPr>
              <a:t>12</a:t>
            </a:r>
            <a:r>
              <a:rPr lang="en-US" sz="2000" b="1" dirty="0">
                <a:solidFill>
                  <a:srgbClr val="FFFF00"/>
                </a:solidFill>
                <a:latin typeface="Times New Roman"/>
                <a:ea typeface="Calibri"/>
                <a:cs typeface="B Nazanin"/>
              </a:rPr>
              <a:t>+ X</a:t>
            </a:r>
            <a:r>
              <a:rPr lang="en-US" sz="2000" b="1" baseline="-25000" dirty="0">
                <a:solidFill>
                  <a:srgbClr val="FFFF00"/>
                </a:solidFill>
                <a:latin typeface="Times New Roman"/>
                <a:ea typeface="Calibri"/>
                <a:cs typeface="B Nazanin"/>
              </a:rPr>
              <a:t>13</a:t>
            </a:r>
            <a:r>
              <a:rPr lang="en-US" sz="2000" b="1" dirty="0">
                <a:solidFill>
                  <a:srgbClr val="FFFF00"/>
                </a:solidFill>
                <a:latin typeface="Times New Roman"/>
                <a:ea typeface="Calibri"/>
                <a:cs typeface="B Nazanin"/>
              </a:rPr>
              <a:t> ≤ 900</a:t>
            </a:r>
            <a:endParaRPr lang="en-US" sz="2000" dirty="0">
              <a:solidFill>
                <a:srgbClr val="FFFF00"/>
              </a:solidFill>
              <a:latin typeface="Times New Roman"/>
              <a:ea typeface="Calibri"/>
              <a:cs typeface="B Nazanin"/>
            </a:endParaRPr>
          </a:p>
          <a:p>
            <a:pPr indent="-635" algn="l">
              <a:lnSpc>
                <a:spcPts val="3300"/>
              </a:lnSpc>
              <a:spcAft>
                <a:spcPts val="0"/>
              </a:spcAft>
            </a:pPr>
            <a:r>
              <a:rPr lang="en-US" sz="2000" b="1" dirty="0">
                <a:solidFill>
                  <a:srgbClr val="FFFF00"/>
                </a:solidFill>
                <a:latin typeface="Times New Roman"/>
                <a:ea typeface="Calibri"/>
                <a:cs typeface="B Nazanin"/>
              </a:rPr>
              <a:t>X</a:t>
            </a:r>
            <a:r>
              <a:rPr lang="en-US" sz="2000" b="1" baseline="-25000" dirty="0">
                <a:solidFill>
                  <a:srgbClr val="FFFF00"/>
                </a:solidFill>
                <a:latin typeface="Times New Roman"/>
                <a:ea typeface="Calibri"/>
                <a:cs typeface="B Nazanin"/>
              </a:rPr>
              <a:t>21</a:t>
            </a:r>
            <a:r>
              <a:rPr lang="en-US" sz="2000" b="1" dirty="0">
                <a:solidFill>
                  <a:srgbClr val="FFFF00"/>
                </a:solidFill>
                <a:latin typeface="Times New Roman"/>
                <a:ea typeface="Calibri"/>
                <a:cs typeface="B Nazanin"/>
              </a:rPr>
              <a:t>+ X</a:t>
            </a:r>
            <a:r>
              <a:rPr lang="en-US" sz="2000" b="1" baseline="-25000" dirty="0">
                <a:solidFill>
                  <a:srgbClr val="FFFF00"/>
                </a:solidFill>
                <a:latin typeface="Times New Roman"/>
                <a:ea typeface="Calibri"/>
                <a:cs typeface="B Nazanin"/>
              </a:rPr>
              <a:t>22</a:t>
            </a:r>
            <a:r>
              <a:rPr lang="en-US" sz="2000" b="1" dirty="0">
                <a:solidFill>
                  <a:srgbClr val="FFFF00"/>
                </a:solidFill>
                <a:latin typeface="Times New Roman"/>
                <a:ea typeface="Calibri"/>
                <a:cs typeface="B Nazanin"/>
              </a:rPr>
              <a:t>+ X</a:t>
            </a:r>
            <a:r>
              <a:rPr lang="en-US" sz="2000" b="1" baseline="-25000" dirty="0">
                <a:solidFill>
                  <a:srgbClr val="FFFF00"/>
                </a:solidFill>
                <a:latin typeface="Times New Roman"/>
                <a:ea typeface="Calibri"/>
                <a:cs typeface="B Nazanin"/>
              </a:rPr>
              <a:t>23  </a:t>
            </a:r>
            <a:r>
              <a:rPr lang="en-US" sz="2000" b="1" dirty="0">
                <a:solidFill>
                  <a:srgbClr val="FFFF00"/>
                </a:solidFill>
                <a:latin typeface="Times New Roman"/>
                <a:ea typeface="Calibri"/>
                <a:cs typeface="B Nazanin"/>
              </a:rPr>
              <a:t>≤ 700</a:t>
            </a:r>
            <a:endParaRPr lang="en-US" sz="2000" dirty="0">
              <a:solidFill>
                <a:srgbClr val="FFFF00"/>
              </a:solidFill>
              <a:latin typeface="Times New Roman"/>
              <a:ea typeface="Calibri"/>
              <a:cs typeface="B Nazanin"/>
            </a:endParaRPr>
          </a:p>
          <a:p>
            <a:pPr indent="-635" algn="l">
              <a:lnSpc>
                <a:spcPts val="3300"/>
              </a:lnSpc>
              <a:spcAft>
                <a:spcPts val="0"/>
              </a:spcAft>
            </a:pPr>
            <a:r>
              <a:rPr lang="en-US" sz="2000" b="1" dirty="0">
                <a:solidFill>
                  <a:srgbClr val="FFFF00"/>
                </a:solidFill>
                <a:latin typeface="Times New Roman"/>
                <a:ea typeface="Calibri"/>
                <a:cs typeface="B Nazanin"/>
              </a:rPr>
              <a:t>X</a:t>
            </a:r>
            <a:r>
              <a:rPr lang="en-US" sz="2000" b="1" baseline="-25000" dirty="0">
                <a:solidFill>
                  <a:srgbClr val="FFFF00"/>
                </a:solidFill>
                <a:latin typeface="Times New Roman"/>
                <a:ea typeface="Calibri"/>
                <a:cs typeface="B Nazanin"/>
              </a:rPr>
              <a:t>31</a:t>
            </a:r>
            <a:r>
              <a:rPr lang="en-US" sz="2000" b="1" dirty="0">
                <a:solidFill>
                  <a:srgbClr val="FFFF00"/>
                </a:solidFill>
                <a:latin typeface="Times New Roman"/>
                <a:ea typeface="Calibri"/>
                <a:cs typeface="B Nazanin"/>
              </a:rPr>
              <a:t>+ X</a:t>
            </a:r>
            <a:r>
              <a:rPr lang="en-US" sz="2000" b="1" baseline="-25000" dirty="0">
                <a:solidFill>
                  <a:srgbClr val="FFFF00"/>
                </a:solidFill>
                <a:latin typeface="Times New Roman"/>
                <a:ea typeface="Calibri"/>
                <a:cs typeface="B Nazanin"/>
              </a:rPr>
              <a:t>32</a:t>
            </a:r>
            <a:r>
              <a:rPr lang="en-US" sz="2000" b="1" dirty="0">
                <a:solidFill>
                  <a:srgbClr val="FFFF00"/>
                </a:solidFill>
                <a:latin typeface="Times New Roman"/>
                <a:ea typeface="Calibri"/>
                <a:cs typeface="B Nazanin"/>
              </a:rPr>
              <a:t>+ X</a:t>
            </a:r>
            <a:r>
              <a:rPr lang="en-US" sz="2000" b="1" baseline="-25000" dirty="0">
                <a:solidFill>
                  <a:srgbClr val="FFFF00"/>
                </a:solidFill>
                <a:latin typeface="Times New Roman"/>
                <a:ea typeface="Calibri"/>
                <a:cs typeface="B Nazanin"/>
              </a:rPr>
              <a:t>33 </a:t>
            </a:r>
            <a:r>
              <a:rPr lang="en-US" sz="2000" b="1" dirty="0">
                <a:solidFill>
                  <a:srgbClr val="FFFF00"/>
                </a:solidFill>
                <a:latin typeface="Times New Roman"/>
                <a:ea typeface="Calibri"/>
                <a:cs typeface="B Nazanin"/>
              </a:rPr>
              <a:t>≤ 1000</a:t>
            </a:r>
            <a:endParaRPr lang="en-US" sz="2000" dirty="0">
              <a:solidFill>
                <a:srgbClr val="FFFF00"/>
              </a:solidFill>
              <a:latin typeface="Times New Roman"/>
              <a:ea typeface="Calibri"/>
              <a:cs typeface="B Nazanin"/>
            </a:endParaRPr>
          </a:p>
          <a:p>
            <a:pPr indent="-635" algn="l">
              <a:lnSpc>
                <a:spcPts val="3300"/>
              </a:lnSpc>
              <a:spcAft>
                <a:spcPts val="0"/>
              </a:spcAft>
            </a:pPr>
            <a:r>
              <a:rPr lang="en-US" sz="2000" b="1" dirty="0">
                <a:solidFill>
                  <a:srgbClr val="00B0F0"/>
                </a:solidFill>
                <a:latin typeface="Times New Roman"/>
                <a:ea typeface="Calibri"/>
                <a:cs typeface="B Nazanin"/>
              </a:rPr>
              <a:t>800 ( X</a:t>
            </a:r>
            <a:r>
              <a:rPr lang="en-US" sz="2000" b="1" baseline="-25000" dirty="0">
                <a:solidFill>
                  <a:srgbClr val="00B0F0"/>
                </a:solidFill>
                <a:latin typeface="Times New Roman"/>
                <a:ea typeface="Calibri"/>
                <a:cs typeface="B Nazanin"/>
              </a:rPr>
              <a:t>11</a:t>
            </a:r>
            <a:r>
              <a:rPr lang="en-US" sz="2000" b="1" dirty="0">
                <a:solidFill>
                  <a:srgbClr val="00B0F0"/>
                </a:solidFill>
                <a:latin typeface="Times New Roman"/>
                <a:ea typeface="Calibri"/>
                <a:cs typeface="B Nazanin"/>
              </a:rPr>
              <a:t>+ X</a:t>
            </a:r>
            <a:r>
              <a:rPr lang="en-US" sz="2000" b="1" baseline="-25000" dirty="0">
                <a:solidFill>
                  <a:srgbClr val="00B0F0"/>
                </a:solidFill>
                <a:latin typeface="Times New Roman"/>
                <a:ea typeface="Calibri"/>
                <a:cs typeface="B Nazanin"/>
              </a:rPr>
              <a:t>21</a:t>
            </a:r>
            <a:r>
              <a:rPr lang="en-US" sz="2000" b="1" dirty="0">
                <a:solidFill>
                  <a:srgbClr val="00B0F0"/>
                </a:solidFill>
                <a:latin typeface="Times New Roman"/>
                <a:ea typeface="Calibri"/>
                <a:cs typeface="B Nazanin"/>
              </a:rPr>
              <a:t>+X</a:t>
            </a:r>
            <a:r>
              <a:rPr lang="en-US" sz="2000" b="1" baseline="-25000" dirty="0">
                <a:solidFill>
                  <a:srgbClr val="00B0F0"/>
                </a:solidFill>
                <a:latin typeface="Times New Roman"/>
                <a:ea typeface="Calibri"/>
                <a:cs typeface="B Nazanin"/>
              </a:rPr>
              <a:t>31</a:t>
            </a:r>
            <a:r>
              <a:rPr lang="en-US" sz="2000" b="1" dirty="0">
                <a:solidFill>
                  <a:srgbClr val="00B0F0"/>
                </a:solidFill>
                <a:latin typeface="Times New Roman"/>
                <a:ea typeface="Calibri"/>
                <a:cs typeface="B Nazanin"/>
              </a:rPr>
              <a:t>) – 500 ( X</a:t>
            </a:r>
            <a:r>
              <a:rPr lang="en-US" sz="2000" b="1" baseline="-25000" dirty="0">
                <a:solidFill>
                  <a:srgbClr val="00B0F0"/>
                </a:solidFill>
                <a:latin typeface="Times New Roman"/>
                <a:ea typeface="Calibri"/>
                <a:cs typeface="B Nazanin"/>
              </a:rPr>
              <a:t>12</a:t>
            </a:r>
            <a:r>
              <a:rPr lang="en-US" sz="2000" b="1" dirty="0">
                <a:solidFill>
                  <a:srgbClr val="00B0F0"/>
                </a:solidFill>
                <a:latin typeface="Times New Roman"/>
                <a:ea typeface="Calibri"/>
                <a:cs typeface="B Nazanin"/>
              </a:rPr>
              <a:t>+ X</a:t>
            </a:r>
            <a:r>
              <a:rPr lang="en-US" sz="2000" b="1" baseline="-25000" dirty="0">
                <a:solidFill>
                  <a:srgbClr val="00B0F0"/>
                </a:solidFill>
                <a:latin typeface="Times New Roman"/>
                <a:ea typeface="Calibri"/>
                <a:cs typeface="B Nazanin"/>
              </a:rPr>
              <a:t>22</a:t>
            </a:r>
            <a:r>
              <a:rPr lang="en-US" sz="2000" b="1" dirty="0">
                <a:solidFill>
                  <a:srgbClr val="00B0F0"/>
                </a:solidFill>
                <a:latin typeface="Times New Roman"/>
                <a:ea typeface="Calibri"/>
                <a:cs typeface="B Nazanin"/>
              </a:rPr>
              <a:t>+X</a:t>
            </a:r>
            <a:r>
              <a:rPr lang="en-US" sz="2000" b="1" baseline="-25000" dirty="0">
                <a:solidFill>
                  <a:srgbClr val="00B0F0"/>
                </a:solidFill>
                <a:latin typeface="Times New Roman"/>
                <a:ea typeface="Calibri"/>
                <a:cs typeface="B Nazanin"/>
              </a:rPr>
              <a:t>32</a:t>
            </a:r>
            <a:r>
              <a:rPr lang="en-US" sz="2000" b="1" dirty="0">
                <a:solidFill>
                  <a:srgbClr val="00B0F0"/>
                </a:solidFill>
                <a:latin typeface="Times New Roman"/>
                <a:ea typeface="Calibri"/>
                <a:cs typeface="B Nazanin"/>
              </a:rPr>
              <a:t>) = 0</a:t>
            </a:r>
            <a:endParaRPr lang="en-US" sz="2000" dirty="0">
              <a:solidFill>
                <a:srgbClr val="00B0F0"/>
              </a:solidFill>
              <a:latin typeface="Times New Roman"/>
              <a:ea typeface="Calibri"/>
              <a:cs typeface="B Nazanin"/>
            </a:endParaRPr>
          </a:p>
          <a:p>
            <a:pPr indent="-635" algn="l">
              <a:lnSpc>
                <a:spcPts val="3300"/>
              </a:lnSpc>
              <a:spcAft>
                <a:spcPts val="0"/>
              </a:spcAft>
            </a:pPr>
            <a:r>
              <a:rPr lang="en-US" sz="2000" b="1" dirty="0">
                <a:solidFill>
                  <a:srgbClr val="00B0F0"/>
                </a:solidFill>
                <a:latin typeface="Times New Roman"/>
                <a:ea typeface="Calibri"/>
                <a:cs typeface="B Nazanin"/>
              </a:rPr>
              <a:t>700 ( X</a:t>
            </a:r>
            <a:r>
              <a:rPr lang="en-US" sz="2000" b="1" baseline="-25000" dirty="0">
                <a:solidFill>
                  <a:srgbClr val="00B0F0"/>
                </a:solidFill>
                <a:latin typeface="Times New Roman"/>
                <a:ea typeface="Calibri"/>
                <a:cs typeface="B Nazanin"/>
              </a:rPr>
              <a:t>11</a:t>
            </a:r>
            <a:r>
              <a:rPr lang="en-US" sz="2000" b="1" dirty="0">
                <a:solidFill>
                  <a:srgbClr val="00B0F0"/>
                </a:solidFill>
                <a:latin typeface="Times New Roman"/>
                <a:ea typeface="Calibri"/>
                <a:cs typeface="B Nazanin"/>
              </a:rPr>
              <a:t>+ X</a:t>
            </a:r>
            <a:r>
              <a:rPr lang="en-US" sz="2000" b="1" baseline="-25000" dirty="0">
                <a:solidFill>
                  <a:srgbClr val="00B0F0"/>
                </a:solidFill>
                <a:latin typeface="Times New Roman"/>
                <a:ea typeface="Calibri"/>
                <a:cs typeface="B Nazanin"/>
              </a:rPr>
              <a:t>21</a:t>
            </a:r>
            <a:r>
              <a:rPr lang="en-US" sz="2000" b="1" dirty="0">
                <a:solidFill>
                  <a:srgbClr val="00B0F0"/>
                </a:solidFill>
                <a:latin typeface="Times New Roman"/>
                <a:ea typeface="Calibri"/>
                <a:cs typeface="B Nazanin"/>
              </a:rPr>
              <a:t>+X</a:t>
            </a:r>
            <a:r>
              <a:rPr lang="en-US" sz="2000" b="1" baseline="-25000" dirty="0">
                <a:solidFill>
                  <a:srgbClr val="00B0F0"/>
                </a:solidFill>
                <a:latin typeface="Times New Roman"/>
                <a:ea typeface="Calibri"/>
                <a:cs typeface="B Nazanin"/>
              </a:rPr>
              <a:t>31</a:t>
            </a:r>
            <a:r>
              <a:rPr lang="en-US" sz="2000" b="1" dirty="0">
                <a:solidFill>
                  <a:srgbClr val="00B0F0"/>
                </a:solidFill>
                <a:latin typeface="Times New Roman"/>
                <a:ea typeface="Calibri"/>
                <a:cs typeface="B Nazanin"/>
              </a:rPr>
              <a:t>) – 500 ( X</a:t>
            </a:r>
            <a:r>
              <a:rPr lang="en-US" sz="2000" b="1" baseline="-25000" dirty="0">
                <a:solidFill>
                  <a:srgbClr val="00B0F0"/>
                </a:solidFill>
                <a:latin typeface="Times New Roman"/>
                <a:ea typeface="Calibri"/>
                <a:cs typeface="B Nazanin"/>
              </a:rPr>
              <a:t>13</a:t>
            </a:r>
            <a:r>
              <a:rPr lang="en-US" sz="2000" b="1" dirty="0">
                <a:solidFill>
                  <a:srgbClr val="00B0F0"/>
                </a:solidFill>
                <a:latin typeface="Times New Roman"/>
                <a:ea typeface="Calibri"/>
                <a:cs typeface="B Nazanin"/>
              </a:rPr>
              <a:t>+ X</a:t>
            </a:r>
            <a:r>
              <a:rPr lang="en-US" sz="2000" b="1" baseline="-25000" dirty="0">
                <a:solidFill>
                  <a:srgbClr val="00B0F0"/>
                </a:solidFill>
                <a:latin typeface="Times New Roman"/>
                <a:ea typeface="Calibri"/>
                <a:cs typeface="B Nazanin"/>
              </a:rPr>
              <a:t>23</a:t>
            </a:r>
            <a:r>
              <a:rPr lang="en-US" sz="2000" b="1" dirty="0">
                <a:solidFill>
                  <a:srgbClr val="00B0F0"/>
                </a:solidFill>
                <a:latin typeface="Times New Roman"/>
                <a:ea typeface="Calibri"/>
                <a:cs typeface="B Nazanin"/>
              </a:rPr>
              <a:t>+X</a:t>
            </a:r>
            <a:r>
              <a:rPr lang="en-US" sz="2000" b="1" baseline="-25000" dirty="0">
                <a:solidFill>
                  <a:srgbClr val="00B0F0"/>
                </a:solidFill>
                <a:latin typeface="Times New Roman"/>
                <a:ea typeface="Calibri"/>
                <a:cs typeface="B Nazanin"/>
              </a:rPr>
              <a:t>33</a:t>
            </a:r>
            <a:r>
              <a:rPr lang="en-US" sz="2000" b="1" dirty="0">
                <a:solidFill>
                  <a:srgbClr val="00B0F0"/>
                </a:solidFill>
                <a:latin typeface="Times New Roman"/>
                <a:ea typeface="Calibri"/>
                <a:cs typeface="B Nazanin"/>
              </a:rPr>
              <a:t>) = 0</a:t>
            </a:r>
            <a:endParaRPr lang="en-US" sz="2000" dirty="0">
              <a:solidFill>
                <a:srgbClr val="00B0F0"/>
              </a:solidFill>
              <a:latin typeface="Times New Roman"/>
              <a:ea typeface="Calibri"/>
              <a:cs typeface="B Nazanin"/>
            </a:endParaRPr>
          </a:p>
          <a:p>
            <a:pPr indent="-635" algn="l">
              <a:lnSpc>
                <a:spcPts val="3300"/>
              </a:lnSpc>
              <a:spcAft>
                <a:spcPts val="0"/>
              </a:spcAft>
            </a:pPr>
            <a:r>
              <a:rPr lang="en-US" sz="2000" b="1" dirty="0">
                <a:solidFill>
                  <a:srgbClr val="00B0F0"/>
                </a:solidFill>
                <a:latin typeface="Times New Roman"/>
                <a:ea typeface="Calibri"/>
                <a:cs typeface="B Nazanin"/>
              </a:rPr>
              <a:t>700 ( X</a:t>
            </a:r>
            <a:r>
              <a:rPr lang="en-US" sz="2000" b="1" baseline="-25000" dirty="0">
                <a:solidFill>
                  <a:srgbClr val="00B0F0"/>
                </a:solidFill>
                <a:latin typeface="Times New Roman"/>
                <a:ea typeface="Calibri"/>
                <a:cs typeface="B Nazanin"/>
              </a:rPr>
              <a:t>12</a:t>
            </a:r>
            <a:r>
              <a:rPr lang="en-US" sz="2000" b="1" dirty="0">
                <a:solidFill>
                  <a:srgbClr val="00B0F0"/>
                </a:solidFill>
                <a:latin typeface="Times New Roman"/>
                <a:ea typeface="Calibri"/>
                <a:cs typeface="B Nazanin"/>
              </a:rPr>
              <a:t>+ X</a:t>
            </a:r>
            <a:r>
              <a:rPr lang="en-US" sz="2000" b="1" baseline="-25000" dirty="0">
                <a:solidFill>
                  <a:srgbClr val="00B0F0"/>
                </a:solidFill>
                <a:latin typeface="Times New Roman"/>
                <a:ea typeface="Calibri"/>
                <a:cs typeface="B Nazanin"/>
              </a:rPr>
              <a:t>22</a:t>
            </a:r>
            <a:r>
              <a:rPr lang="en-US" sz="2000" b="1" dirty="0">
                <a:solidFill>
                  <a:srgbClr val="00B0F0"/>
                </a:solidFill>
                <a:latin typeface="Times New Roman"/>
                <a:ea typeface="Calibri"/>
                <a:cs typeface="B Nazanin"/>
              </a:rPr>
              <a:t>+X</a:t>
            </a:r>
            <a:r>
              <a:rPr lang="en-US" sz="2000" b="1" baseline="-25000" dirty="0">
                <a:solidFill>
                  <a:srgbClr val="00B0F0"/>
                </a:solidFill>
                <a:latin typeface="Times New Roman"/>
                <a:ea typeface="Calibri"/>
                <a:cs typeface="B Nazanin"/>
              </a:rPr>
              <a:t>32</a:t>
            </a:r>
            <a:r>
              <a:rPr lang="en-US" sz="2000" b="1" dirty="0">
                <a:solidFill>
                  <a:srgbClr val="00B0F0"/>
                </a:solidFill>
                <a:latin typeface="Times New Roman"/>
                <a:ea typeface="Calibri"/>
                <a:cs typeface="B Nazanin"/>
              </a:rPr>
              <a:t>) – 800 ( X</a:t>
            </a:r>
            <a:r>
              <a:rPr lang="en-US" sz="2000" b="1" baseline="-25000" dirty="0">
                <a:solidFill>
                  <a:srgbClr val="00B0F0"/>
                </a:solidFill>
                <a:latin typeface="Times New Roman"/>
                <a:ea typeface="Calibri"/>
                <a:cs typeface="B Nazanin"/>
              </a:rPr>
              <a:t>13</a:t>
            </a:r>
            <a:r>
              <a:rPr lang="en-US" sz="2000" b="1" dirty="0">
                <a:solidFill>
                  <a:srgbClr val="00B0F0"/>
                </a:solidFill>
                <a:latin typeface="Times New Roman"/>
                <a:ea typeface="Calibri"/>
                <a:cs typeface="B Nazanin"/>
              </a:rPr>
              <a:t>+ X</a:t>
            </a:r>
            <a:r>
              <a:rPr lang="en-US" sz="2000" b="1" baseline="-25000" dirty="0">
                <a:solidFill>
                  <a:srgbClr val="00B0F0"/>
                </a:solidFill>
                <a:latin typeface="Times New Roman"/>
                <a:ea typeface="Calibri"/>
                <a:cs typeface="B Nazanin"/>
              </a:rPr>
              <a:t>23</a:t>
            </a:r>
            <a:r>
              <a:rPr lang="en-US" sz="2000" b="1" dirty="0">
                <a:solidFill>
                  <a:srgbClr val="00B0F0"/>
                </a:solidFill>
                <a:latin typeface="Times New Roman"/>
                <a:ea typeface="Calibri"/>
                <a:cs typeface="B Nazanin"/>
              </a:rPr>
              <a:t>+X</a:t>
            </a:r>
            <a:r>
              <a:rPr lang="en-US" sz="2000" b="1" baseline="-25000" dirty="0">
                <a:solidFill>
                  <a:srgbClr val="00B0F0"/>
                </a:solidFill>
                <a:latin typeface="Times New Roman"/>
                <a:ea typeface="Calibri"/>
                <a:cs typeface="B Nazanin"/>
              </a:rPr>
              <a:t>33</a:t>
            </a:r>
            <a:r>
              <a:rPr lang="en-US" sz="2000" b="1" dirty="0">
                <a:solidFill>
                  <a:srgbClr val="00B0F0"/>
                </a:solidFill>
                <a:latin typeface="Times New Roman"/>
                <a:ea typeface="Calibri"/>
                <a:cs typeface="B Nazanin"/>
              </a:rPr>
              <a:t>) = 0</a:t>
            </a:r>
            <a:endParaRPr lang="en-US" sz="2000" dirty="0">
              <a:solidFill>
                <a:srgbClr val="00B0F0"/>
              </a:solidFill>
              <a:latin typeface="Times New Roman"/>
              <a:ea typeface="Calibri"/>
              <a:cs typeface="B Nazanin"/>
            </a:endParaRPr>
          </a:p>
          <a:p>
            <a:pPr indent="-635" algn="l">
              <a:lnSpc>
                <a:spcPts val="3300"/>
              </a:lnSpc>
              <a:spcAft>
                <a:spcPts val="0"/>
              </a:spcAft>
            </a:pPr>
            <a:r>
              <a:rPr lang="en-US" sz="2000" b="1" dirty="0">
                <a:solidFill>
                  <a:srgbClr val="002060"/>
                </a:solidFill>
                <a:latin typeface="Times New Roman"/>
                <a:ea typeface="Calibri"/>
                <a:cs typeface="B Nazanin"/>
              </a:rPr>
              <a:t>    </a:t>
            </a:r>
            <a:r>
              <a:rPr lang="en-US" sz="2000" b="1" dirty="0" err="1">
                <a:solidFill>
                  <a:srgbClr val="002060"/>
                </a:solidFill>
                <a:latin typeface="Times New Roman"/>
                <a:ea typeface="Calibri"/>
                <a:cs typeface="B Nazanin"/>
              </a:rPr>
              <a:t>X</a:t>
            </a:r>
            <a:r>
              <a:rPr lang="en-US" sz="2000" b="1" baseline="-25000" dirty="0" err="1">
                <a:solidFill>
                  <a:srgbClr val="002060"/>
                </a:solidFill>
                <a:latin typeface="Times New Roman"/>
                <a:ea typeface="Calibri"/>
                <a:cs typeface="B Nazanin"/>
              </a:rPr>
              <a:t>ij</a:t>
            </a:r>
            <a:r>
              <a:rPr lang="en-US" sz="2000" b="1" dirty="0">
                <a:solidFill>
                  <a:srgbClr val="002060"/>
                </a:solidFill>
                <a:latin typeface="Times New Roman"/>
                <a:ea typeface="Calibri"/>
                <a:cs typeface="B Nazanin"/>
              </a:rPr>
              <a:t> ≥ ( </a:t>
            </a:r>
            <a:r>
              <a:rPr lang="en-US" sz="2000" b="1" dirty="0" err="1">
                <a:solidFill>
                  <a:srgbClr val="002060"/>
                </a:solidFill>
                <a:latin typeface="Times New Roman"/>
                <a:ea typeface="Calibri"/>
                <a:cs typeface="B Nazanin"/>
              </a:rPr>
              <a:t>i</a:t>
            </a:r>
            <a:r>
              <a:rPr lang="en-US" sz="2000" b="1" dirty="0">
                <a:solidFill>
                  <a:srgbClr val="002060"/>
                </a:solidFill>
                <a:latin typeface="Times New Roman"/>
                <a:ea typeface="Calibri"/>
                <a:cs typeface="B Nazanin"/>
              </a:rPr>
              <a:t>= 1,2,3  . j=1,2,3)</a:t>
            </a:r>
            <a:endParaRPr lang="en-US" sz="2000" dirty="0">
              <a:solidFill>
                <a:srgbClr val="002060"/>
              </a:solidFill>
              <a:latin typeface="Times New Roman"/>
              <a:ea typeface="Calibri"/>
              <a:cs typeface="B Nazanin"/>
            </a:endParaRPr>
          </a:p>
          <a:p>
            <a:pPr indent="182880" algn="just">
              <a:lnSpc>
                <a:spcPts val="3300"/>
              </a:lnSpc>
            </a:pPr>
            <a:r>
              <a:rPr lang="fa-IR" sz="2000" b="1" dirty="0">
                <a:solidFill>
                  <a:schemeClr val="bg1"/>
                </a:solidFill>
                <a:latin typeface="Times New Roman"/>
                <a:ea typeface="Calibri"/>
                <a:cs typeface="2  Titr"/>
              </a:rPr>
              <a:t> </a:t>
            </a:r>
            <a:endParaRPr lang="en-US" sz="2000" dirty="0">
              <a:solidFill>
                <a:schemeClr val="bg1"/>
              </a:solidFill>
              <a:effectLst/>
              <a:latin typeface="Times New Roman"/>
              <a:ea typeface="Calibri"/>
              <a:cs typeface="B Nazanin"/>
            </a:endParaRPr>
          </a:p>
        </p:txBody>
      </p:sp>
    </p:spTree>
    <p:extLst>
      <p:ext uri="{BB962C8B-B14F-4D97-AF65-F5344CB8AC3E}">
        <p14:creationId xmlns:p14="http://schemas.microsoft.com/office/powerpoint/2010/main" val="3658319761"/>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9"/>
            <a:ext cx="8604448" cy="2250616"/>
          </a:xfrm>
          <a:prstGeom prst="rect">
            <a:avLst/>
          </a:prstGeom>
        </p:spPr>
        <p:txBody>
          <a:bodyPr wrap="square">
            <a:spAutoFit/>
          </a:bodyPr>
          <a:lstStyle/>
          <a:p>
            <a:pPr lvl="0" algn="just">
              <a:lnSpc>
                <a:spcPct val="150000"/>
              </a:lnSpc>
            </a:pPr>
            <a:r>
              <a:rPr lang="fa-IR" b="1" dirty="0">
                <a:solidFill>
                  <a:srgbClr val="FF0000"/>
                </a:solidFill>
                <a:cs typeface="2  Titr" panose="00000700000000000000" pitchFamily="2" charset="-78"/>
              </a:rPr>
              <a:t>مساله </a:t>
            </a:r>
            <a:r>
              <a:rPr lang="fa-IR" b="1" dirty="0" smtClean="0">
                <a:solidFill>
                  <a:srgbClr val="FF0000"/>
                </a:solidFill>
                <a:cs typeface="2  Titr" panose="00000700000000000000" pitchFamily="2" charset="-78"/>
              </a:rPr>
              <a:t>1) : </a:t>
            </a:r>
          </a:p>
          <a:p>
            <a:pPr lvl="0" algn="just">
              <a:lnSpc>
                <a:spcPct val="150000"/>
              </a:lnSpc>
            </a:pPr>
            <a:r>
              <a:rPr lang="fa-IR" b="1" dirty="0" smtClean="0">
                <a:solidFill>
                  <a:schemeClr val="bg1"/>
                </a:solidFill>
                <a:cs typeface="2  Titr" panose="00000700000000000000" pitchFamily="2" charset="-78"/>
              </a:rPr>
              <a:t>یک </a:t>
            </a:r>
            <a:r>
              <a:rPr lang="fa-IR" b="1" dirty="0">
                <a:solidFill>
                  <a:schemeClr val="bg1"/>
                </a:solidFill>
                <a:cs typeface="2  Titr" panose="00000700000000000000" pitchFamily="2" charset="-78"/>
              </a:rPr>
              <a:t>شرکت تولید کننده ،دو محصول  </a:t>
            </a:r>
            <a:r>
              <a:rPr lang="en-US" b="1" dirty="0">
                <a:solidFill>
                  <a:schemeClr val="bg1"/>
                </a:solidFill>
                <a:cs typeface="2  Titr" panose="00000700000000000000" pitchFamily="2" charset="-78"/>
              </a:rPr>
              <a:t>p</a:t>
            </a:r>
            <a:r>
              <a:rPr lang="en-US" b="1" baseline="-25000" dirty="0">
                <a:solidFill>
                  <a:schemeClr val="bg1"/>
                </a:solidFill>
                <a:cs typeface="2  Titr" panose="00000700000000000000" pitchFamily="2" charset="-78"/>
              </a:rPr>
              <a:t>1 </a:t>
            </a:r>
            <a:r>
              <a:rPr lang="en-US" b="1" dirty="0">
                <a:solidFill>
                  <a:schemeClr val="bg1"/>
                </a:solidFill>
                <a:cs typeface="2  Titr" panose="00000700000000000000" pitchFamily="2" charset="-78"/>
              </a:rPr>
              <a:t> , p</a:t>
            </a:r>
            <a:r>
              <a:rPr lang="en-US" b="1" baseline="-25000" dirty="0">
                <a:solidFill>
                  <a:schemeClr val="bg1"/>
                </a:solidFill>
                <a:cs typeface="2  Titr" panose="00000700000000000000" pitchFamily="2" charset="-78"/>
              </a:rPr>
              <a:t>2</a:t>
            </a:r>
            <a:r>
              <a:rPr lang="fa-IR" b="1" dirty="0">
                <a:solidFill>
                  <a:schemeClr val="bg1"/>
                </a:solidFill>
                <a:cs typeface="2  Titr" panose="00000700000000000000" pitchFamily="2" charset="-78"/>
              </a:rPr>
              <a:t> را می سازد، سود به ازای هر واحد در محصول به ترتیب 40 و60 دلار می باشد ، هر دو محصول نیازمند انجام فرآیند در 3 ماشین می باشند.</a:t>
            </a:r>
            <a:endParaRPr lang="en-US" dirty="0">
              <a:solidFill>
                <a:schemeClr val="bg1"/>
              </a:solidFill>
              <a:cs typeface="2  Titr" panose="00000700000000000000" pitchFamily="2" charset="-78"/>
            </a:endParaRPr>
          </a:p>
          <a:p>
            <a:pPr algn="just">
              <a:lnSpc>
                <a:spcPct val="150000"/>
              </a:lnSpc>
            </a:pPr>
            <a:r>
              <a:rPr lang="fa-IR" b="1" dirty="0">
                <a:solidFill>
                  <a:schemeClr val="bg1"/>
                </a:solidFill>
                <a:cs typeface="2  Titr" panose="00000700000000000000" pitchFamily="2" charset="-78"/>
              </a:rPr>
              <a:t>جدول زیر بین تعداد ساعت کار ماشین در هر دو هفته و زمان مورد نیاز روی هر دستگاه برای یک واحد از </a:t>
            </a:r>
            <a:r>
              <a:rPr lang="en-US" b="1" dirty="0">
                <a:solidFill>
                  <a:schemeClr val="bg1"/>
                </a:solidFill>
                <a:cs typeface="2  Titr" panose="00000700000000000000" pitchFamily="2" charset="-78"/>
              </a:rPr>
              <a:t>p</a:t>
            </a:r>
            <a:r>
              <a:rPr lang="en-US" b="1" baseline="-25000" dirty="0">
                <a:solidFill>
                  <a:schemeClr val="bg1"/>
                </a:solidFill>
                <a:cs typeface="2  Titr" panose="00000700000000000000" pitchFamily="2" charset="-78"/>
              </a:rPr>
              <a:t>1 </a:t>
            </a:r>
            <a:r>
              <a:rPr lang="en-US" b="1" dirty="0">
                <a:solidFill>
                  <a:schemeClr val="bg1"/>
                </a:solidFill>
                <a:cs typeface="2  Titr" panose="00000700000000000000" pitchFamily="2" charset="-78"/>
              </a:rPr>
              <a:t> , p</a:t>
            </a:r>
            <a:r>
              <a:rPr lang="en-US" b="1" baseline="-25000" dirty="0">
                <a:solidFill>
                  <a:schemeClr val="bg1"/>
                </a:solidFill>
                <a:cs typeface="2  Titr" panose="00000700000000000000" pitchFamily="2" charset="-78"/>
              </a:rPr>
              <a:t>2</a:t>
            </a:r>
            <a:r>
              <a:rPr lang="fa-IR" b="1" dirty="0">
                <a:solidFill>
                  <a:schemeClr val="bg1"/>
                </a:solidFill>
                <a:cs typeface="2  Titr" panose="00000700000000000000" pitchFamily="2" charset="-78"/>
              </a:rPr>
              <a:t> می باشد. فرموله کردن  مسئله ترکیب را به شکل برنامه ریزی خطی انجام دهید ؟</a:t>
            </a:r>
            <a:endParaRPr lang="en-US" dirty="0">
              <a:solidFill>
                <a:schemeClr val="bg1"/>
              </a:solidFill>
              <a:effectLst/>
              <a:cs typeface="2  Titr" panose="00000700000000000000" pitchFamily="2" charset="-78"/>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107454953"/>
              </p:ext>
            </p:extLst>
          </p:nvPr>
        </p:nvGraphicFramePr>
        <p:xfrm>
          <a:off x="609600" y="2806701"/>
          <a:ext cx="6934200" cy="1663700"/>
        </p:xfrm>
        <a:graphic>
          <a:graphicData uri="http://schemas.openxmlformats.org/presentationml/2006/ole">
            <mc:AlternateContent xmlns:mc="http://schemas.openxmlformats.org/markup-compatibility/2006">
              <mc:Choice xmlns:v="urn:schemas-microsoft-com:vml" Requires="v">
                <p:oleObj spid="_x0000_s17416" name="Document" r:id="rId3" imgW="5981443" imgH="1468489" progId="Word.Document.12">
                  <p:embed/>
                </p:oleObj>
              </mc:Choice>
              <mc:Fallback>
                <p:oleObj name="Document" r:id="rId3" imgW="5981443" imgH="1468489" progId="Word.Document.12">
                  <p:embed/>
                  <p:pic>
                    <p:nvPicPr>
                      <p:cNvPr id="0" name=""/>
                      <p:cNvPicPr/>
                      <p:nvPr/>
                    </p:nvPicPr>
                    <p:blipFill>
                      <a:blip r:embed="rId4"/>
                      <a:stretch>
                        <a:fillRect/>
                      </a:stretch>
                    </p:blipFill>
                    <p:spPr>
                      <a:xfrm>
                        <a:off x="609600" y="2806701"/>
                        <a:ext cx="6934200" cy="1663700"/>
                      </a:xfrm>
                      <a:prstGeom prst="rect">
                        <a:avLst/>
                      </a:prstGeom>
                    </p:spPr>
                  </p:pic>
                </p:oleObj>
              </mc:Fallback>
            </mc:AlternateContent>
          </a:graphicData>
        </a:graphic>
      </p:graphicFrame>
    </p:spTree>
    <p:extLst>
      <p:ext uri="{BB962C8B-B14F-4D97-AF65-F5344CB8AC3E}">
        <p14:creationId xmlns:p14="http://schemas.microsoft.com/office/powerpoint/2010/main" val="3244271718"/>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1065747"/>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6672"/>
            <a:ext cx="8316416" cy="2292935"/>
          </a:xfrm>
          <a:prstGeom prst="rect">
            <a:avLst/>
          </a:prstGeom>
        </p:spPr>
        <p:txBody>
          <a:bodyPr wrap="square">
            <a:spAutoFit/>
          </a:bodyPr>
          <a:lstStyle/>
          <a:p>
            <a:pPr algn="just">
              <a:lnSpc>
                <a:spcPct val="115000"/>
              </a:lnSpc>
            </a:pPr>
            <a:r>
              <a:rPr lang="fa-IR" sz="2000" b="1" dirty="0" smtClean="0">
                <a:solidFill>
                  <a:srgbClr val="FF0000"/>
                </a:solidFill>
                <a:latin typeface="Times New Roman"/>
                <a:ea typeface="Calibri"/>
                <a:cs typeface="2  Titr" panose="00000700000000000000" pitchFamily="2" charset="-78"/>
              </a:rPr>
              <a:t>مساله 2 </a:t>
            </a:r>
            <a:r>
              <a:rPr lang="fa-IR" sz="2000" b="1" dirty="0">
                <a:solidFill>
                  <a:srgbClr val="FF0000"/>
                </a:solidFill>
                <a:latin typeface="Times New Roman"/>
                <a:ea typeface="Calibri"/>
                <a:cs typeface="2  Titr" panose="00000700000000000000" pitchFamily="2" charset="-78"/>
              </a:rPr>
              <a:t>) </a:t>
            </a:r>
            <a:r>
              <a:rPr lang="fa-IR" sz="2000" b="1" dirty="0" smtClean="0">
                <a:solidFill>
                  <a:srgbClr val="FF0000"/>
                </a:solidFill>
                <a:latin typeface="Times New Roman"/>
                <a:ea typeface="Calibri"/>
                <a:cs typeface="2  Titr" panose="00000700000000000000" pitchFamily="2" charset="-78"/>
              </a:rPr>
              <a:t>:</a:t>
            </a:r>
          </a:p>
          <a:p>
            <a:pPr algn="just">
              <a:lnSpc>
                <a:spcPct val="150000"/>
              </a:lnSpc>
            </a:pPr>
            <a:r>
              <a:rPr lang="fa-IR" sz="2000" b="1" dirty="0" smtClean="0">
                <a:solidFill>
                  <a:schemeClr val="bg1"/>
                </a:solidFill>
                <a:latin typeface="Times New Roman"/>
                <a:ea typeface="Calibri"/>
                <a:cs typeface="2  Titr" panose="00000700000000000000" pitchFamily="2" charset="-78"/>
              </a:rPr>
              <a:t> </a:t>
            </a:r>
            <a:r>
              <a:rPr lang="fa-IR" sz="2000" b="1" dirty="0">
                <a:solidFill>
                  <a:schemeClr val="bg1"/>
                </a:solidFill>
                <a:latin typeface="Times New Roman"/>
                <a:ea typeface="Calibri"/>
                <a:cs typeface="2  Titr" panose="00000700000000000000" pitchFamily="2" charset="-78"/>
              </a:rPr>
              <a:t>محصول مختلف در یک کارگاه  کوچک تولیدی با توجه به 3 نوع عملیات مختلف تولید می شود . مدت زمان انجام هریک از عملیات بر روی هر واحد از محصولات برحسب دقیقه و سایر اطلاعات در جدول زیر داده شده است. میزان بهینه تولید روزانه هر محصول را برای هدف حداکثر سازی سود تعیین نمائید؟</a:t>
            </a:r>
            <a:endParaRPr lang="en-US" sz="2000" dirty="0">
              <a:solidFill>
                <a:schemeClr val="bg1"/>
              </a:solidFill>
              <a:effectLst/>
              <a:latin typeface="Calibri"/>
              <a:ea typeface="Calibri"/>
              <a:cs typeface="2  Titr" panose="00000700000000000000" pitchFamily="2" charset="-78"/>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768802232"/>
              </p:ext>
            </p:extLst>
          </p:nvPr>
        </p:nvGraphicFramePr>
        <p:xfrm>
          <a:off x="609601" y="2921000"/>
          <a:ext cx="6972300" cy="1876152"/>
        </p:xfrm>
        <a:graphic>
          <a:graphicData uri="http://schemas.openxmlformats.org/presentationml/2006/ole">
            <mc:AlternateContent xmlns:mc="http://schemas.openxmlformats.org/markup-compatibility/2006">
              <mc:Choice xmlns:v="urn:schemas-microsoft-com:vml" Requires="v">
                <p:oleObj spid="_x0000_s18440" name="Document" r:id="rId3" imgW="6995746" imgH="1469914" progId="Word.Document.12">
                  <p:embed/>
                </p:oleObj>
              </mc:Choice>
              <mc:Fallback>
                <p:oleObj name="Document" r:id="rId3" imgW="6995746" imgH="1469914" progId="Word.Document.12">
                  <p:embed/>
                  <p:pic>
                    <p:nvPicPr>
                      <p:cNvPr id="0" name=""/>
                      <p:cNvPicPr/>
                      <p:nvPr/>
                    </p:nvPicPr>
                    <p:blipFill>
                      <a:blip r:embed="rId4"/>
                      <a:stretch>
                        <a:fillRect/>
                      </a:stretch>
                    </p:blipFill>
                    <p:spPr>
                      <a:xfrm>
                        <a:off x="609601" y="2921000"/>
                        <a:ext cx="6972300" cy="1876152"/>
                      </a:xfrm>
                      <a:prstGeom prst="rect">
                        <a:avLst/>
                      </a:prstGeom>
                    </p:spPr>
                  </p:pic>
                </p:oleObj>
              </mc:Fallback>
            </mc:AlternateContent>
          </a:graphicData>
        </a:graphic>
      </p:graphicFrame>
    </p:spTree>
    <p:extLst>
      <p:ext uri="{BB962C8B-B14F-4D97-AF65-F5344CB8AC3E}">
        <p14:creationId xmlns:p14="http://schemas.microsoft.com/office/powerpoint/2010/main" val="1963867817"/>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8921142"/>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76672"/>
            <a:ext cx="8388424" cy="2400657"/>
          </a:xfrm>
          <a:prstGeom prst="rect">
            <a:avLst/>
          </a:prstGeom>
        </p:spPr>
        <p:txBody>
          <a:bodyPr wrap="square">
            <a:spAutoFit/>
          </a:bodyPr>
          <a:lstStyle/>
          <a:p>
            <a:pPr algn="just">
              <a:lnSpc>
                <a:spcPct val="150000"/>
              </a:lnSpc>
            </a:pPr>
            <a:r>
              <a:rPr lang="fa-IR" sz="2000" b="1" dirty="0" smtClean="0">
                <a:solidFill>
                  <a:srgbClr val="FF0000"/>
                </a:solidFill>
                <a:latin typeface="Times New Roman"/>
                <a:ea typeface="Calibri"/>
                <a:cs typeface="2  Titr" panose="00000700000000000000" pitchFamily="2" charset="-78"/>
              </a:rPr>
              <a:t> مساله 3):</a:t>
            </a:r>
          </a:p>
          <a:p>
            <a:pPr algn="just">
              <a:lnSpc>
                <a:spcPct val="150000"/>
              </a:lnSpc>
            </a:pPr>
            <a:r>
              <a:rPr lang="fa-IR" sz="2000" b="1" dirty="0" smtClean="0">
                <a:solidFill>
                  <a:schemeClr val="bg1"/>
                </a:solidFill>
                <a:latin typeface="Times New Roman"/>
                <a:ea typeface="Calibri"/>
                <a:cs typeface="2  Titr" panose="00000700000000000000" pitchFamily="2" charset="-78"/>
              </a:rPr>
              <a:t> </a:t>
            </a:r>
            <a:r>
              <a:rPr lang="fa-IR" sz="2000" b="1" dirty="0">
                <a:solidFill>
                  <a:schemeClr val="bg1"/>
                </a:solidFill>
                <a:latin typeface="Times New Roman"/>
                <a:ea typeface="Calibri"/>
                <a:cs typeface="2  Titr" panose="00000700000000000000" pitchFamily="2" charset="-78"/>
              </a:rPr>
              <a:t>یک شرکت تولید کننده دو محصول </a:t>
            </a:r>
            <a:r>
              <a:rPr lang="en-US" sz="2000" b="1" dirty="0">
                <a:solidFill>
                  <a:schemeClr val="bg1"/>
                </a:solidFill>
                <a:latin typeface="Times New Roman"/>
                <a:ea typeface="Calibri"/>
                <a:cs typeface="2  Titr" panose="00000700000000000000" pitchFamily="2" charset="-78"/>
              </a:rPr>
              <a:t>P</a:t>
            </a:r>
            <a:r>
              <a:rPr lang="en-US" sz="2000" b="1" baseline="-25000" dirty="0">
                <a:solidFill>
                  <a:schemeClr val="bg1"/>
                </a:solidFill>
                <a:latin typeface="Times New Roman"/>
                <a:ea typeface="Calibri"/>
                <a:cs typeface="2  Titr" panose="00000700000000000000" pitchFamily="2" charset="-78"/>
              </a:rPr>
              <a:t>1 </a:t>
            </a:r>
            <a:r>
              <a:rPr lang="en-US" sz="2000" b="1" baseline="-25000" dirty="0">
                <a:solidFill>
                  <a:schemeClr val="bg1"/>
                </a:solidFill>
                <a:latin typeface="Nazanin"/>
                <a:ea typeface="Calibri"/>
                <a:cs typeface="2  Titr" panose="00000700000000000000" pitchFamily="2" charset="-78"/>
              </a:rPr>
              <a:t> </a:t>
            </a:r>
            <a:r>
              <a:rPr lang="fa-IR" sz="2000" b="1" dirty="0">
                <a:solidFill>
                  <a:schemeClr val="bg1"/>
                </a:solidFill>
                <a:latin typeface="Times New Roman"/>
                <a:ea typeface="Calibri"/>
                <a:cs typeface="2  Titr" panose="00000700000000000000" pitchFamily="2" charset="-78"/>
              </a:rPr>
              <a:t> و </a:t>
            </a:r>
            <a:r>
              <a:rPr lang="en-US" sz="2000" b="1" dirty="0">
                <a:solidFill>
                  <a:schemeClr val="bg1"/>
                </a:solidFill>
                <a:latin typeface="Times New Roman"/>
                <a:ea typeface="Calibri"/>
                <a:cs typeface="2  Titr" panose="00000700000000000000" pitchFamily="2" charset="-78"/>
              </a:rPr>
              <a:t>P</a:t>
            </a:r>
            <a:r>
              <a:rPr lang="en-US" sz="2000" b="1" baseline="-25000" dirty="0">
                <a:solidFill>
                  <a:schemeClr val="bg1"/>
                </a:solidFill>
                <a:latin typeface="Times New Roman"/>
                <a:ea typeface="Calibri"/>
                <a:cs typeface="2  Titr" panose="00000700000000000000" pitchFamily="2" charset="-78"/>
              </a:rPr>
              <a:t>2</a:t>
            </a:r>
            <a:r>
              <a:rPr lang="fa-IR" sz="2000" b="1" dirty="0">
                <a:solidFill>
                  <a:schemeClr val="bg1"/>
                </a:solidFill>
                <a:latin typeface="Times New Roman"/>
                <a:ea typeface="Calibri"/>
                <a:cs typeface="2  Titr" panose="00000700000000000000" pitchFamily="2" charset="-78"/>
              </a:rPr>
              <a:t> را  می سازد . سود به ازای هر واحد در محصول به ترتیب$ 60 و $50 می باشد. جدول زیر بین تعداد ساعت کار ماشین در هر دو هفته و زمان مورد نیاز روی هر دستگاه برای هریک واحد از</a:t>
            </a:r>
            <a:r>
              <a:rPr lang="en-US" sz="2000" b="1" dirty="0">
                <a:solidFill>
                  <a:schemeClr val="bg1"/>
                </a:solidFill>
                <a:latin typeface="Times New Roman"/>
                <a:ea typeface="Calibri"/>
                <a:cs typeface="2  Titr" panose="00000700000000000000" pitchFamily="2" charset="-78"/>
              </a:rPr>
              <a:t> P</a:t>
            </a:r>
            <a:r>
              <a:rPr lang="en-US" sz="2000" b="1" baseline="-25000" dirty="0">
                <a:solidFill>
                  <a:schemeClr val="bg1"/>
                </a:solidFill>
                <a:latin typeface="Times New Roman"/>
                <a:ea typeface="Calibri"/>
                <a:cs typeface="2  Titr" panose="00000700000000000000" pitchFamily="2" charset="-78"/>
              </a:rPr>
              <a:t>1 </a:t>
            </a:r>
            <a:r>
              <a:rPr lang="en-US" sz="2000" b="1" baseline="-25000" dirty="0">
                <a:solidFill>
                  <a:schemeClr val="bg1"/>
                </a:solidFill>
                <a:latin typeface="Nazanin"/>
                <a:ea typeface="Calibri"/>
                <a:cs typeface="2  Titr" panose="00000700000000000000" pitchFamily="2" charset="-78"/>
              </a:rPr>
              <a:t> </a:t>
            </a:r>
            <a:r>
              <a:rPr lang="fa-IR" sz="2000" b="1" dirty="0">
                <a:solidFill>
                  <a:schemeClr val="bg1"/>
                </a:solidFill>
                <a:latin typeface="Times New Roman"/>
                <a:ea typeface="Calibri"/>
                <a:cs typeface="2  Titr" panose="00000700000000000000" pitchFamily="2" charset="-78"/>
              </a:rPr>
              <a:t> و </a:t>
            </a:r>
            <a:r>
              <a:rPr lang="en-US" sz="2000" b="1" dirty="0">
                <a:solidFill>
                  <a:schemeClr val="bg1"/>
                </a:solidFill>
                <a:latin typeface="Times New Roman"/>
                <a:ea typeface="Calibri"/>
                <a:cs typeface="2  Titr" panose="00000700000000000000" pitchFamily="2" charset="-78"/>
              </a:rPr>
              <a:t>P</a:t>
            </a:r>
            <a:r>
              <a:rPr lang="en-US" sz="2000" b="1" baseline="-25000" dirty="0">
                <a:solidFill>
                  <a:schemeClr val="bg1"/>
                </a:solidFill>
                <a:latin typeface="Times New Roman"/>
                <a:ea typeface="Calibri"/>
                <a:cs typeface="2  Titr" panose="00000700000000000000" pitchFamily="2" charset="-78"/>
              </a:rPr>
              <a:t>2</a:t>
            </a:r>
            <a:r>
              <a:rPr lang="fa-IR" sz="2000" b="1" dirty="0">
                <a:solidFill>
                  <a:schemeClr val="bg1"/>
                </a:solidFill>
                <a:latin typeface="Times New Roman"/>
                <a:ea typeface="Calibri"/>
                <a:cs typeface="2  Titr" panose="00000700000000000000" pitchFamily="2" charset="-78"/>
              </a:rPr>
              <a:t> می باشد</a:t>
            </a:r>
            <a:r>
              <a:rPr lang="fa-IR" sz="2000" b="1" dirty="0" smtClean="0">
                <a:solidFill>
                  <a:schemeClr val="bg1"/>
                </a:solidFill>
                <a:latin typeface="Times New Roman"/>
                <a:ea typeface="Calibri"/>
                <a:cs typeface="2  Titr" panose="00000700000000000000" pitchFamily="2" charset="-78"/>
              </a:rPr>
              <a:t>.</a:t>
            </a:r>
          </a:p>
          <a:p>
            <a:pPr algn="just">
              <a:lnSpc>
                <a:spcPct val="150000"/>
              </a:lnSpc>
            </a:pPr>
            <a:r>
              <a:rPr lang="fa-IR" sz="2000" b="1" dirty="0" smtClean="0">
                <a:solidFill>
                  <a:schemeClr val="bg1"/>
                </a:solidFill>
                <a:latin typeface="Times New Roman"/>
                <a:ea typeface="Calibri"/>
                <a:cs typeface="2  Titr" panose="00000700000000000000" pitchFamily="2" charset="-78"/>
              </a:rPr>
              <a:t>مطلوبست </a:t>
            </a:r>
            <a:r>
              <a:rPr lang="fa-IR" sz="2000" b="1" dirty="0">
                <a:solidFill>
                  <a:schemeClr val="bg1"/>
                </a:solidFill>
                <a:latin typeface="Times New Roman"/>
                <a:ea typeface="Calibri"/>
                <a:cs typeface="2  Titr" panose="00000700000000000000" pitchFamily="2" charset="-78"/>
              </a:rPr>
              <a:t>فرموله کردن این مسئله؟</a:t>
            </a:r>
            <a:endParaRPr lang="en-US" sz="2000" dirty="0">
              <a:solidFill>
                <a:schemeClr val="bg1"/>
              </a:solidFill>
              <a:effectLst/>
              <a:latin typeface="Calibri"/>
              <a:ea typeface="Calibri"/>
              <a:cs typeface="2  Titr" panose="00000700000000000000" pitchFamily="2" charset="-78"/>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3637043704"/>
              </p:ext>
            </p:extLst>
          </p:nvPr>
        </p:nvGraphicFramePr>
        <p:xfrm>
          <a:off x="393701" y="2806701"/>
          <a:ext cx="7099300" cy="2926556"/>
        </p:xfrm>
        <a:graphic>
          <a:graphicData uri="http://schemas.openxmlformats.org/presentationml/2006/ole">
            <mc:AlternateContent xmlns:mc="http://schemas.openxmlformats.org/markup-compatibility/2006">
              <mc:Choice xmlns:v="urn:schemas-microsoft-com:vml" Requires="v">
                <p:oleObj spid="_x0000_s19464" name="Document" r:id="rId3" imgW="6026349" imgH="1468489" progId="Word.Document.12">
                  <p:embed/>
                </p:oleObj>
              </mc:Choice>
              <mc:Fallback>
                <p:oleObj name="Document" r:id="rId3" imgW="6026349" imgH="1468489" progId="Word.Document.12">
                  <p:embed/>
                  <p:pic>
                    <p:nvPicPr>
                      <p:cNvPr id="0" name=""/>
                      <p:cNvPicPr/>
                      <p:nvPr/>
                    </p:nvPicPr>
                    <p:blipFill>
                      <a:blip r:embed="rId4"/>
                      <a:stretch>
                        <a:fillRect/>
                      </a:stretch>
                    </p:blipFill>
                    <p:spPr>
                      <a:xfrm>
                        <a:off x="393701" y="2806701"/>
                        <a:ext cx="7099300" cy="2926556"/>
                      </a:xfrm>
                      <a:prstGeom prst="rect">
                        <a:avLst/>
                      </a:prstGeom>
                    </p:spPr>
                  </p:pic>
                </p:oleObj>
              </mc:Fallback>
            </mc:AlternateContent>
          </a:graphicData>
        </a:graphic>
      </p:graphicFrame>
    </p:spTree>
    <p:extLst>
      <p:ext uri="{BB962C8B-B14F-4D97-AF65-F5344CB8AC3E}">
        <p14:creationId xmlns:p14="http://schemas.microsoft.com/office/powerpoint/2010/main" val="3032473275"/>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3" y="3171238"/>
            <a:ext cx="6018891" cy="1785104"/>
          </a:xfrm>
          <a:prstGeom prst="rect">
            <a:avLst/>
          </a:prstGeom>
        </p:spPr>
        <p:txBody>
          <a:bodyPr wrap="square">
            <a:spAutoFit/>
          </a:bodyPr>
          <a:lstStyle/>
          <a:p>
            <a:pPr indent="182880" algn="just">
              <a:lnSpc>
                <a:spcPts val="3300"/>
              </a:lnSpc>
            </a:pPr>
            <a:r>
              <a:rPr lang="fa-IR" sz="4400" b="1" dirty="0" smtClean="0">
                <a:solidFill>
                  <a:srgbClr val="FF0000"/>
                </a:solidFill>
                <a:effectLst/>
                <a:latin typeface="Times New Roman"/>
                <a:ea typeface="Calibri"/>
                <a:cs typeface="2  Titr"/>
              </a:rPr>
              <a:t>برنامه ریزی خطی</a:t>
            </a:r>
          </a:p>
          <a:p>
            <a:pPr indent="182880" algn="just">
              <a:lnSpc>
                <a:spcPts val="3300"/>
              </a:lnSpc>
            </a:pPr>
            <a:endParaRPr lang="fa-IR" sz="4400" b="1" dirty="0">
              <a:solidFill>
                <a:srgbClr val="FF0000"/>
              </a:solidFill>
              <a:latin typeface="Times New Roman"/>
              <a:ea typeface="Calibri"/>
              <a:cs typeface="2  Titr"/>
            </a:endParaRPr>
          </a:p>
          <a:p>
            <a:pPr indent="182880" algn="just">
              <a:lnSpc>
                <a:spcPts val="3300"/>
              </a:lnSpc>
            </a:pPr>
            <a:endParaRPr lang="fa-IR" sz="4400" b="1" dirty="0" smtClean="0">
              <a:solidFill>
                <a:srgbClr val="FF0000"/>
              </a:solidFill>
              <a:effectLst/>
              <a:latin typeface="Times New Roman"/>
              <a:ea typeface="Calibri"/>
              <a:cs typeface="2  Titr"/>
            </a:endParaRPr>
          </a:p>
          <a:p>
            <a:pPr indent="182880" algn="ctr">
              <a:lnSpc>
                <a:spcPts val="3300"/>
              </a:lnSpc>
            </a:pPr>
            <a:r>
              <a:rPr lang="fa-IR" sz="4400" b="1" dirty="0" smtClean="0">
                <a:solidFill>
                  <a:srgbClr val="FFC000"/>
                </a:solidFill>
                <a:latin typeface="Times New Roman"/>
                <a:ea typeface="Calibri"/>
                <a:cs typeface="2  Titr"/>
              </a:rPr>
              <a:t>مدل سازی</a:t>
            </a:r>
            <a:endParaRPr lang="en-US" sz="3600" dirty="0">
              <a:solidFill>
                <a:srgbClr val="FFC000"/>
              </a:solidFill>
              <a:effectLst/>
              <a:latin typeface="Times New Roman"/>
              <a:ea typeface="Calibri"/>
              <a:cs typeface="B Nazanin"/>
            </a:endParaRPr>
          </a:p>
        </p:txBody>
      </p:sp>
      <p:sp>
        <p:nvSpPr>
          <p:cNvPr id="3" name="Rectangle 2"/>
          <p:cNvSpPr/>
          <p:nvPr/>
        </p:nvSpPr>
        <p:spPr>
          <a:xfrm>
            <a:off x="5081022" y="1060779"/>
            <a:ext cx="3002745" cy="769441"/>
          </a:xfrm>
          <a:prstGeom prst="rect">
            <a:avLst/>
          </a:prstGeom>
        </p:spPr>
        <p:txBody>
          <a:bodyPr wrap="none">
            <a:spAutoFit/>
          </a:bodyPr>
          <a:lstStyle/>
          <a:p>
            <a:r>
              <a:rPr lang="fa-IR" sz="4400" b="1" dirty="0">
                <a:solidFill>
                  <a:schemeClr val="bg1"/>
                </a:solidFill>
                <a:effectLst>
                  <a:outerShdw blurRad="38100" dist="38100" dir="2700000" algn="tl">
                    <a:srgbClr val="000000">
                      <a:alpha val="43137"/>
                    </a:srgbClr>
                  </a:outerShdw>
                </a:effectLst>
                <a:latin typeface="Times New Roman"/>
                <a:ea typeface="Calibri"/>
                <a:cs typeface="A Suls"/>
              </a:rPr>
              <a:t>فصل دوم : </a:t>
            </a:r>
            <a:endParaRPr lang="fa-IR" sz="32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27445900"/>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5674404"/>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76673"/>
            <a:ext cx="8388424" cy="2862322"/>
          </a:xfrm>
          <a:prstGeom prst="rect">
            <a:avLst/>
          </a:prstGeom>
        </p:spPr>
        <p:txBody>
          <a:bodyPr wrap="square">
            <a:spAutoFit/>
          </a:bodyPr>
          <a:lstStyle/>
          <a:p>
            <a:pPr algn="just">
              <a:lnSpc>
                <a:spcPct val="150000"/>
              </a:lnSpc>
            </a:pPr>
            <a:r>
              <a:rPr lang="fa-IR" sz="2000" b="1" dirty="0">
                <a:solidFill>
                  <a:srgbClr val="FF0000"/>
                </a:solidFill>
                <a:latin typeface="Calibri"/>
                <a:ea typeface="Calibri"/>
                <a:cs typeface="2  Titr" panose="00000700000000000000" pitchFamily="2" charset="-78"/>
              </a:rPr>
              <a:t>مساله 4</a:t>
            </a:r>
            <a:r>
              <a:rPr lang="fa-IR" sz="2000" b="1" dirty="0" smtClean="0">
                <a:solidFill>
                  <a:srgbClr val="FF0000"/>
                </a:solidFill>
                <a:latin typeface="Calibri"/>
                <a:ea typeface="Calibri"/>
                <a:cs typeface="2  Titr" panose="00000700000000000000" pitchFamily="2" charset="-78"/>
              </a:rPr>
              <a:t>):</a:t>
            </a:r>
          </a:p>
          <a:p>
            <a:pPr algn="just">
              <a:lnSpc>
                <a:spcPct val="150000"/>
              </a:lnSpc>
            </a:pPr>
            <a:r>
              <a:rPr lang="fa-IR" sz="2000" b="1" dirty="0" smtClean="0">
                <a:solidFill>
                  <a:schemeClr val="bg1"/>
                </a:solidFill>
                <a:latin typeface="Calibri"/>
                <a:ea typeface="Calibri"/>
                <a:cs typeface="2  Titr" panose="00000700000000000000" pitchFamily="2" charset="-78"/>
              </a:rPr>
              <a:t> </a:t>
            </a:r>
            <a:r>
              <a:rPr lang="fa-IR" sz="2000" b="1" dirty="0">
                <a:solidFill>
                  <a:schemeClr val="bg1"/>
                </a:solidFill>
                <a:latin typeface="Calibri"/>
                <a:ea typeface="Calibri"/>
                <a:cs typeface="2  Titr" panose="00000700000000000000" pitchFamily="2" charset="-78"/>
              </a:rPr>
              <a:t>یک موسسه تولیدی دامداران مایل است که با توجه به مواد موجود ، خوراک مورد نیاز دام ها را با حداقل هزینه تامین نمایند. میزان عناصر مغزی موجود در هر کیلو گرم از این مواد (برحسب تعداد عنصر غذایی در ماده موجود) ، مقدار از این  عناصر مغزی که در روز مورد نیاز است به شرح زیر آمده است ، لذا مسئله را در قالب یک مدل برنامه ریزی خطی فروموله کنید؟</a:t>
            </a:r>
            <a:endParaRPr lang="en-US" sz="2000" dirty="0">
              <a:solidFill>
                <a:schemeClr val="bg1"/>
              </a:solidFill>
              <a:effectLst/>
              <a:latin typeface="Calibri"/>
              <a:ea typeface="Calibri"/>
              <a:cs typeface="2  Titr" panose="00000700000000000000" pitchFamily="2" charset="-78"/>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1910080252"/>
              </p:ext>
            </p:extLst>
          </p:nvPr>
        </p:nvGraphicFramePr>
        <p:xfrm>
          <a:off x="762001" y="3213100"/>
          <a:ext cx="7581900" cy="1854200"/>
        </p:xfrm>
        <a:graphic>
          <a:graphicData uri="http://schemas.openxmlformats.org/presentationml/2006/ole">
            <mc:AlternateContent xmlns:mc="http://schemas.openxmlformats.org/markup-compatibility/2006">
              <mc:Choice xmlns:v="urn:schemas-microsoft-com:vml" Requires="v">
                <p:oleObj spid="_x0000_s20488" name="Document" r:id="rId3" imgW="6026349" imgH="1468489" progId="Word.Document.12">
                  <p:embed/>
                </p:oleObj>
              </mc:Choice>
              <mc:Fallback>
                <p:oleObj name="Document" r:id="rId3" imgW="6026349" imgH="1468489" progId="Word.Document.12">
                  <p:embed/>
                  <p:pic>
                    <p:nvPicPr>
                      <p:cNvPr id="0" name=""/>
                      <p:cNvPicPr/>
                      <p:nvPr/>
                    </p:nvPicPr>
                    <p:blipFill>
                      <a:blip r:embed="rId4"/>
                      <a:stretch>
                        <a:fillRect/>
                      </a:stretch>
                    </p:blipFill>
                    <p:spPr>
                      <a:xfrm>
                        <a:off x="762001" y="3213100"/>
                        <a:ext cx="7581900" cy="1854200"/>
                      </a:xfrm>
                      <a:prstGeom prst="rect">
                        <a:avLst/>
                      </a:prstGeom>
                    </p:spPr>
                  </p:pic>
                </p:oleObj>
              </mc:Fallback>
            </mc:AlternateContent>
          </a:graphicData>
        </a:graphic>
      </p:graphicFrame>
    </p:spTree>
    <p:extLst>
      <p:ext uri="{BB962C8B-B14F-4D97-AF65-F5344CB8AC3E}">
        <p14:creationId xmlns:p14="http://schemas.microsoft.com/office/powerpoint/2010/main" val="3480105778"/>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585496"/>
            <a:ext cx="8028384" cy="1754326"/>
          </a:xfrm>
          <a:prstGeom prst="rect">
            <a:avLst/>
          </a:prstGeom>
        </p:spPr>
        <p:txBody>
          <a:bodyPr wrap="square">
            <a:spAutoFit/>
          </a:bodyPr>
          <a:lstStyle/>
          <a:p>
            <a:pPr algn="just">
              <a:lnSpc>
                <a:spcPct val="200000"/>
              </a:lnSpc>
            </a:pPr>
            <a:r>
              <a:rPr lang="fa-IR" b="1" dirty="0">
                <a:solidFill>
                  <a:srgbClr val="FF0000"/>
                </a:solidFill>
                <a:latin typeface="Calibri"/>
                <a:ea typeface="Calibri"/>
                <a:cs typeface="2  Titr" panose="00000700000000000000" pitchFamily="2" charset="-78"/>
              </a:rPr>
              <a:t>مساله 5) : </a:t>
            </a:r>
            <a:endParaRPr lang="fa-IR" b="1" dirty="0" smtClean="0">
              <a:solidFill>
                <a:srgbClr val="FF0000"/>
              </a:solidFill>
              <a:latin typeface="Calibri"/>
              <a:ea typeface="Calibri"/>
              <a:cs typeface="2  Titr" panose="00000700000000000000" pitchFamily="2" charset="-78"/>
            </a:endParaRPr>
          </a:p>
          <a:p>
            <a:pPr algn="just">
              <a:lnSpc>
                <a:spcPct val="200000"/>
              </a:lnSpc>
            </a:pPr>
            <a:r>
              <a:rPr lang="fa-IR" b="1" dirty="0" smtClean="0">
                <a:solidFill>
                  <a:schemeClr val="bg1"/>
                </a:solidFill>
                <a:latin typeface="Calibri"/>
                <a:ea typeface="Calibri"/>
                <a:cs typeface="2  Titr" panose="00000700000000000000" pitchFamily="2" charset="-78"/>
              </a:rPr>
              <a:t>شرکتی </a:t>
            </a:r>
            <a:r>
              <a:rPr lang="fa-IR" b="1" dirty="0">
                <a:solidFill>
                  <a:schemeClr val="bg1"/>
                </a:solidFill>
                <a:latin typeface="Calibri"/>
                <a:ea typeface="Calibri"/>
                <a:cs typeface="2  Titr" panose="00000700000000000000" pitchFamily="2" charset="-78"/>
              </a:rPr>
              <a:t>می خواهد بداند که از هر سه محصول ذیل چه مقدار تولید کند تا رعایت محدودیت منابع حداکثر سود کامل نایل آید.</a:t>
            </a:r>
            <a:endParaRPr lang="en-US" dirty="0">
              <a:solidFill>
                <a:schemeClr val="bg1"/>
              </a:solidFill>
              <a:effectLst/>
              <a:latin typeface="Calibri"/>
              <a:ea typeface="Calibri"/>
              <a:cs typeface="2  Titr" panose="00000700000000000000" pitchFamily="2" charset="-78"/>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1830496458"/>
              </p:ext>
            </p:extLst>
          </p:nvPr>
        </p:nvGraphicFramePr>
        <p:xfrm>
          <a:off x="901700" y="2425700"/>
          <a:ext cx="7493000" cy="1485900"/>
        </p:xfrm>
        <a:graphic>
          <a:graphicData uri="http://schemas.openxmlformats.org/presentationml/2006/ole">
            <mc:AlternateContent xmlns:mc="http://schemas.openxmlformats.org/markup-compatibility/2006">
              <mc:Choice xmlns:v="urn:schemas-microsoft-com:vml" Requires="v">
                <p:oleObj spid="_x0000_s14352" name="Document" r:id="rId3" imgW="6019830" imgH="1193800" progId="Word.Document.12">
                  <p:embed/>
                </p:oleObj>
              </mc:Choice>
              <mc:Fallback>
                <p:oleObj name="Document" r:id="rId3" imgW="6019830" imgH="1193800" progId="Word.Document.12">
                  <p:embed/>
                  <p:pic>
                    <p:nvPicPr>
                      <p:cNvPr id="0" name=""/>
                      <p:cNvPicPr/>
                      <p:nvPr/>
                    </p:nvPicPr>
                    <p:blipFill>
                      <a:blip r:embed="rId4"/>
                      <a:stretch>
                        <a:fillRect/>
                      </a:stretch>
                    </p:blipFill>
                    <p:spPr>
                      <a:xfrm>
                        <a:off x="901700" y="2425700"/>
                        <a:ext cx="7493000" cy="1485900"/>
                      </a:xfrm>
                      <a:prstGeom prst="rect">
                        <a:avLst/>
                      </a:prstGeom>
                    </p:spPr>
                  </p:pic>
                </p:oleObj>
              </mc:Fallback>
            </mc:AlternateContent>
          </a:graphicData>
        </a:graphic>
      </p:graphicFrame>
    </p:spTree>
    <p:extLst>
      <p:ext uri="{BB962C8B-B14F-4D97-AF65-F5344CB8AC3E}">
        <p14:creationId xmlns:p14="http://schemas.microsoft.com/office/powerpoint/2010/main" val="2772220056"/>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69472"/>
            <a:ext cx="8244408" cy="1938992"/>
          </a:xfrm>
          <a:prstGeom prst="rect">
            <a:avLst/>
          </a:prstGeom>
        </p:spPr>
        <p:txBody>
          <a:bodyPr wrap="square">
            <a:spAutoFit/>
          </a:bodyPr>
          <a:lstStyle/>
          <a:p>
            <a:pPr algn="just">
              <a:lnSpc>
                <a:spcPct val="150000"/>
              </a:lnSpc>
            </a:pPr>
            <a:r>
              <a:rPr lang="fa-IR" sz="2000" b="1" dirty="0">
                <a:solidFill>
                  <a:srgbClr val="FF0000"/>
                </a:solidFill>
                <a:latin typeface="Calibri"/>
                <a:ea typeface="Calibri"/>
                <a:cs typeface="2  Titr" panose="00000700000000000000" pitchFamily="2" charset="-78"/>
              </a:rPr>
              <a:t>مساله 6) : </a:t>
            </a:r>
            <a:endParaRPr lang="fa-IR" sz="2000" b="1" dirty="0" smtClean="0">
              <a:solidFill>
                <a:srgbClr val="FF0000"/>
              </a:solidFill>
              <a:latin typeface="Calibri"/>
              <a:ea typeface="Calibri"/>
              <a:cs typeface="2  Titr" panose="00000700000000000000" pitchFamily="2" charset="-78"/>
            </a:endParaRPr>
          </a:p>
          <a:p>
            <a:pPr algn="just">
              <a:lnSpc>
                <a:spcPct val="150000"/>
              </a:lnSpc>
            </a:pPr>
            <a:r>
              <a:rPr lang="fa-IR" sz="2000" b="1" dirty="0" smtClean="0">
                <a:solidFill>
                  <a:schemeClr val="bg1"/>
                </a:solidFill>
                <a:latin typeface="Calibri"/>
                <a:ea typeface="Calibri"/>
                <a:cs typeface="2  Titr" panose="00000700000000000000" pitchFamily="2" charset="-78"/>
              </a:rPr>
              <a:t> </a:t>
            </a:r>
            <a:r>
              <a:rPr lang="fa-IR" sz="2000" b="1" dirty="0">
                <a:solidFill>
                  <a:schemeClr val="bg1"/>
                </a:solidFill>
                <a:latin typeface="Calibri"/>
                <a:ea typeface="Calibri"/>
                <a:cs typeface="2  Titr" panose="00000700000000000000" pitchFamily="2" charset="-78"/>
              </a:rPr>
              <a:t>یک شرکت تولید کننده اسباب بازی سه نوع اساب بازی تولید می کند، نیروی کار مورد نیاز و هزینه  واحدتولید از آنها طبق کار مرود نیاز و هزینه هر واحد تولید از آنها طبق جدول زیر تعریف شده است:</a:t>
            </a:r>
            <a:endParaRPr lang="en-US" sz="2000" dirty="0">
              <a:solidFill>
                <a:schemeClr val="bg1"/>
              </a:solidFill>
              <a:effectLst/>
              <a:latin typeface="Calibri"/>
              <a:ea typeface="Calibri"/>
              <a:cs typeface="2  Titr" panose="00000700000000000000" pitchFamily="2" charset="-78"/>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104800466"/>
              </p:ext>
            </p:extLst>
          </p:nvPr>
        </p:nvGraphicFramePr>
        <p:xfrm>
          <a:off x="330201" y="2273301"/>
          <a:ext cx="8521700" cy="1663700"/>
        </p:xfrm>
        <a:graphic>
          <a:graphicData uri="http://schemas.openxmlformats.org/presentationml/2006/ole">
            <mc:AlternateContent xmlns:mc="http://schemas.openxmlformats.org/markup-compatibility/2006">
              <mc:Choice xmlns:v="urn:schemas-microsoft-com:vml" Requires="v">
                <p:oleObj spid="_x0000_s15376" name="Document" r:id="rId3" imgW="6125213" imgH="1193800" progId="Word.Document.12">
                  <p:embed/>
                </p:oleObj>
              </mc:Choice>
              <mc:Fallback>
                <p:oleObj name="Document" r:id="rId3" imgW="6125213" imgH="1193800" progId="Word.Document.12">
                  <p:embed/>
                  <p:pic>
                    <p:nvPicPr>
                      <p:cNvPr id="0" name=""/>
                      <p:cNvPicPr/>
                      <p:nvPr/>
                    </p:nvPicPr>
                    <p:blipFill>
                      <a:blip r:embed="rId4"/>
                      <a:stretch>
                        <a:fillRect/>
                      </a:stretch>
                    </p:blipFill>
                    <p:spPr>
                      <a:xfrm>
                        <a:off x="330201" y="2273301"/>
                        <a:ext cx="8521700" cy="1663700"/>
                      </a:xfrm>
                      <a:prstGeom prst="rect">
                        <a:avLst/>
                      </a:prstGeom>
                    </p:spPr>
                  </p:pic>
                </p:oleObj>
              </mc:Fallback>
            </mc:AlternateContent>
          </a:graphicData>
        </a:graphic>
      </p:graphicFrame>
      <p:sp>
        <p:nvSpPr>
          <p:cNvPr id="4" name="Rectangle 3"/>
          <p:cNvSpPr/>
          <p:nvPr/>
        </p:nvSpPr>
        <p:spPr>
          <a:xfrm>
            <a:off x="467544" y="4221089"/>
            <a:ext cx="8100392" cy="2400657"/>
          </a:xfrm>
          <a:prstGeom prst="rect">
            <a:avLst/>
          </a:prstGeom>
        </p:spPr>
        <p:txBody>
          <a:bodyPr wrap="square">
            <a:spAutoFit/>
          </a:bodyPr>
          <a:lstStyle/>
          <a:p>
            <a:pPr marL="227965" algn="just">
              <a:lnSpc>
                <a:spcPct val="150000"/>
              </a:lnSpc>
            </a:pPr>
            <a:r>
              <a:rPr lang="fa-IR" sz="2000" b="1" dirty="0">
                <a:solidFill>
                  <a:schemeClr val="bg1"/>
                </a:solidFill>
                <a:latin typeface="Calibri"/>
                <a:ea typeface="Calibri"/>
                <a:cs typeface="2  Titr" panose="00000700000000000000" pitchFamily="2" charset="-78"/>
              </a:rPr>
              <a:t>کل بودجه کارخانه 200.000 ریال است و کل ساعت کار کارخانه 600 ساعت می باشد . تقاضای اسباب بازی نوع </a:t>
            </a:r>
            <a:r>
              <a:rPr lang="en-US" sz="2000" b="1" dirty="0">
                <a:solidFill>
                  <a:schemeClr val="bg1"/>
                </a:solidFill>
                <a:latin typeface="Calibri"/>
                <a:ea typeface="Calibri"/>
                <a:cs typeface="2  Titr" panose="00000700000000000000" pitchFamily="2" charset="-78"/>
              </a:rPr>
              <a:t>A</a:t>
            </a:r>
            <a:r>
              <a:rPr lang="fa-IR" sz="2000" b="1" dirty="0">
                <a:solidFill>
                  <a:schemeClr val="bg1"/>
                </a:solidFill>
                <a:latin typeface="Calibri"/>
                <a:ea typeface="Calibri"/>
                <a:cs typeface="2  Titr" panose="00000700000000000000" pitchFamily="2" charset="-78"/>
              </a:rPr>
              <a:t> 200 واحد ، نوع </a:t>
            </a:r>
            <a:r>
              <a:rPr lang="en-US" sz="2000" b="1" dirty="0">
                <a:solidFill>
                  <a:schemeClr val="bg1"/>
                </a:solidFill>
                <a:latin typeface="Calibri"/>
                <a:ea typeface="Calibri"/>
                <a:cs typeface="2  Titr" panose="00000700000000000000" pitchFamily="2" charset="-78"/>
              </a:rPr>
              <a:t>B </a:t>
            </a:r>
            <a:r>
              <a:rPr lang="fa-IR" sz="2000" b="1" dirty="0">
                <a:solidFill>
                  <a:schemeClr val="bg1"/>
                </a:solidFill>
                <a:latin typeface="Calibri"/>
                <a:ea typeface="Calibri"/>
                <a:cs typeface="2  Titr" panose="00000700000000000000" pitchFamily="2" charset="-78"/>
              </a:rPr>
              <a:t> 300 واحد و برای نوع </a:t>
            </a:r>
            <a:r>
              <a:rPr lang="en-US" sz="2000" b="1" dirty="0">
                <a:solidFill>
                  <a:schemeClr val="bg1"/>
                </a:solidFill>
                <a:latin typeface="Calibri"/>
                <a:ea typeface="Calibri"/>
                <a:cs typeface="2  Titr" panose="00000700000000000000" pitchFamily="2" charset="-78"/>
              </a:rPr>
              <a:t>C</a:t>
            </a:r>
            <a:r>
              <a:rPr lang="fa-IR" sz="2000" b="1" dirty="0">
                <a:solidFill>
                  <a:schemeClr val="bg1"/>
                </a:solidFill>
                <a:latin typeface="Calibri"/>
                <a:ea typeface="Calibri"/>
                <a:cs typeface="2  Titr" panose="00000700000000000000" pitchFamily="2" charset="-78"/>
              </a:rPr>
              <a:t> 150 واحد می باشد.</a:t>
            </a:r>
            <a:endParaRPr lang="en-US" sz="2000" dirty="0">
              <a:solidFill>
                <a:schemeClr val="bg1"/>
              </a:solidFill>
              <a:latin typeface="Calibri"/>
              <a:ea typeface="Calibri"/>
              <a:cs typeface="2  Titr" panose="00000700000000000000" pitchFamily="2" charset="-78"/>
            </a:endParaRPr>
          </a:p>
          <a:p>
            <a:pPr marL="227965" algn="just">
              <a:lnSpc>
                <a:spcPct val="150000"/>
              </a:lnSpc>
            </a:pPr>
            <a:r>
              <a:rPr lang="fa-IR" sz="2000" b="1" dirty="0">
                <a:solidFill>
                  <a:schemeClr val="bg1"/>
                </a:solidFill>
                <a:latin typeface="Calibri"/>
                <a:ea typeface="Calibri"/>
                <a:cs typeface="2  Titr" panose="00000700000000000000" pitchFamily="2" charset="-78"/>
              </a:rPr>
              <a:t>مسئله را به گونه ایی فرموله کنید که ضمن برآورده ساختن تقاضای هریک از اسباب بازی ها ، سود کل تولیدات حداکثر شود.</a:t>
            </a:r>
            <a:endParaRPr lang="en-US" sz="2000" dirty="0">
              <a:solidFill>
                <a:schemeClr val="bg1"/>
              </a:solidFill>
              <a:effectLst/>
              <a:latin typeface="Calibri"/>
              <a:ea typeface="Calibri"/>
              <a:cs typeface="2  Titr" panose="00000700000000000000" pitchFamily="2" charset="-78"/>
            </a:endParaRPr>
          </a:p>
        </p:txBody>
      </p:sp>
    </p:spTree>
    <p:extLst>
      <p:ext uri="{BB962C8B-B14F-4D97-AF65-F5344CB8AC3E}">
        <p14:creationId xmlns:p14="http://schemas.microsoft.com/office/powerpoint/2010/main" val="3107932"/>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836712"/>
            <a:ext cx="8229600" cy="4709160"/>
          </a:xfrm>
        </p:spPr>
        <p:txBody>
          <a:bodyPr>
            <a:normAutofit fontScale="92500"/>
          </a:bodyPr>
          <a:lstStyle/>
          <a:p>
            <a:pPr marL="0" indent="0" algn="just">
              <a:lnSpc>
                <a:spcPct val="150000"/>
              </a:lnSpc>
              <a:buNone/>
            </a:pPr>
            <a:r>
              <a:rPr lang="fa-IR" sz="8600" dirty="0" smtClean="0">
                <a:solidFill>
                  <a:srgbClr val="FF0000"/>
                </a:solidFill>
                <a:effectLst>
                  <a:outerShdw blurRad="38100" dist="38100" dir="2700000" algn="tl">
                    <a:srgbClr val="000000">
                      <a:alpha val="43137"/>
                    </a:srgbClr>
                  </a:outerShdw>
                </a:effectLst>
                <a:cs typeface="2  Titr" panose="00000700000000000000" pitchFamily="2" charset="-78"/>
              </a:rPr>
              <a:t>پــ</a:t>
            </a:r>
            <a:r>
              <a:rPr lang="fa-IR" sz="8600" dirty="0" smtClean="0">
                <a:solidFill>
                  <a:srgbClr val="FFFF00"/>
                </a:solidFill>
                <a:effectLst>
                  <a:outerShdw blurRad="38100" dist="38100" dir="2700000" algn="tl">
                    <a:srgbClr val="000000">
                      <a:alpha val="43137"/>
                    </a:srgbClr>
                  </a:outerShdw>
                </a:effectLst>
                <a:cs typeface="2  Titr" panose="00000700000000000000" pitchFamily="2" charset="-78"/>
              </a:rPr>
              <a:t>ا</a:t>
            </a:r>
            <a:r>
              <a:rPr lang="fa-IR" sz="8600" dirty="0" smtClean="0">
                <a:solidFill>
                  <a:srgbClr val="FF0000"/>
                </a:solidFill>
                <a:effectLst>
                  <a:outerShdw blurRad="38100" dist="38100" dir="2700000" algn="tl">
                    <a:srgbClr val="000000">
                      <a:alpha val="43137"/>
                    </a:srgbClr>
                  </a:outerShdw>
                </a:effectLst>
                <a:cs typeface="2  Titr" panose="00000700000000000000" pitchFamily="2" charset="-78"/>
              </a:rPr>
              <a:t>یــ</a:t>
            </a:r>
            <a:r>
              <a:rPr lang="fa-IR" sz="8600" dirty="0" smtClean="0">
                <a:solidFill>
                  <a:srgbClr val="00B0F0"/>
                </a:solidFill>
                <a:effectLst>
                  <a:outerShdw blurRad="38100" dist="38100" dir="2700000" algn="tl">
                    <a:srgbClr val="000000">
                      <a:alpha val="43137"/>
                    </a:srgbClr>
                  </a:outerShdw>
                </a:effectLst>
                <a:cs typeface="2  Titr" panose="00000700000000000000" pitchFamily="2" charset="-78"/>
              </a:rPr>
              <a:t>ا</a:t>
            </a:r>
            <a:r>
              <a:rPr lang="fa-IR" sz="8600" dirty="0" smtClean="0">
                <a:solidFill>
                  <a:srgbClr val="FF0000"/>
                </a:solidFill>
                <a:effectLst>
                  <a:outerShdw blurRad="38100" dist="38100" dir="2700000" algn="tl">
                    <a:srgbClr val="000000">
                      <a:alpha val="43137"/>
                    </a:srgbClr>
                  </a:outerShdw>
                </a:effectLst>
                <a:cs typeface="2  Titr" panose="00000700000000000000" pitchFamily="2" charset="-78"/>
              </a:rPr>
              <a:t>ن</a:t>
            </a:r>
            <a:r>
              <a:rPr lang="fa-IR" sz="8600" dirty="0" smtClean="0">
                <a:effectLst>
                  <a:outerShdw blurRad="38100" dist="38100" dir="2700000" algn="tl">
                    <a:srgbClr val="000000">
                      <a:alpha val="43137"/>
                    </a:srgbClr>
                  </a:outerShdw>
                </a:effectLst>
                <a:cs typeface="2  Titr" panose="00000700000000000000" pitchFamily="2" charset="-78"/>
              </a:rPr>
              <a:t> </a:t>
            </a:r>
            <a:endParaRPr lang="fa-IR" sz="7200" dirty="0" smtClean="0">
              <a:effectLst>
                <a:outerShdw blurRad="38100" dist="38100" dir="2700000" algn="tl">
                  <a:srgbClr val="000000">
                    <a:alpha val="43137"/>
                  </a:srgbClr>
                </a:outerShdw>
              </a:effectLst>
              <a:cs typeface="2  Titr" panose="00000700000000000000" pitchFamily="2" charset="-78"/>
            </a:endParaRPr>
          </a:p>
          <a:p>
            <a:pPr marL="0" indent="0" algn="just">
              <a:lnSpc>
                <a:spcPct val="150000"/>
              </a:lnSpc>
              <a:buNone/>
            </a:pPr>
            <a:r>
              <a:rPr lang="fa-IR" sz="7200" dirty="0">
                <a:effectLst>
                  <a:outerShdw blurRad="38100" dist="38100" dir="2700000" algn="tl">
                    <a:srgbClr val="000000">
                      <a:alpha val="43137"/>
                    </a:srgbClr>
                  </a:outerShdw>
                </a:effectLst>
                <a:cs typeface="2  Titr" panose="00000700000000000000" pitchFamily="2" charset="-78"/>
              </a:rPr>
              <a:t> </a:t>
            </a:r>
            <a:r>
              <a:rPr lang="fa-IR" sz="7200" dirty="0" smtClean="0">
                <a:effectLst>
                  <a:outerShdw blurRad="38100" dist="38100" dir="2700000" algn="tl">
                    <a:srgbClr val="000000">
                      <a:alpha val="43137"/>
                    </a:srgbClr>
                  </a:outerShdw>
                </a:effectLst>
                <a:cs typeface="2  Titr" panose="00000700000000000000" pitchFamily="2" charset="-78"/>
              </a:rPr>
              <a:t>                  </a:t>
            </a:r>
            <a:r>
              <a:rPr lang="fa-IR" sz="9400" dirty="0" smtClean="0">
                <a:solidFill>
                  <a:srgbClr val="00B0F0"/>
                </a:solidFill>
                <a:effectLst>
                  <a:outerShdw blurRad="38100" dist="38100" dir="2700000" algn="tl">
                    <a:srgbClr val="000000">
                      <a:alpha val="43137"/>
                    </a:srgbClr>
                  </a:outerShdw>
                </a:effectLst>
                <a:cs typeface="2  Titr" panose="00000700000000000000" pitchFamily="2" charset="-78"/>
              </a:rPr>
              <a:t>م</a:t>
            </a:r>
            <a:r>
              <a:rPr lang="fa-IR" sz="9400" dirty="0" smtClean="0">
                <a:solidFill>
                  <a:srgbClr val="00B050"/>
                </a:solidFill>
                <a:effectLst>
                  <a:outerShdw blurRad="38100" dist="38100" dir="2700000" algn="tl">
                    <a:srgbClr val="000000">
                      <a:alpha val="43137"/>
                    </a:srgbClr>
                  </a:outerShdw>
                </a:effectLst>
                <a:cs typeface="2  Titr" panose="00000700000000000000" pitchFamily="2" charset="-78"/>
              </a:rPr>
              <a:t>و</a:t>
            </a:r>
            <a:r>
              <a:rPr lang="fa-IR" sz="9400" dirty="0" smtClean="0">
                <a:solidFill>
                  <a:srgbClr val="92D050"/>
                </a:solidFill>
                <a:effectLst>
                  <a:outerShdw blurRad="38100" dist="38100" dir="2700000" algn="tl">
                    <a:srgbClr val="000000">
                      <a:alpha val="43137"/>
                    </a:srgbClr>
                  </a:outerShdw>
                </a:effectLst>
                <a:cs typeface="2  Titr" panose="00000700000000000000" pitchFamily="2" charset="-78"/>
              </a:rPr>
              <a:t>ف</a:t>
            </a:r>
            <a:r>
              <a:rPr lang="fa-IR" sz="9400" dirty="0" smtClean="0">
                <a:solidFill>
                  <a:srgbClr val="FF0000"/>
                </a:solidFill>
                <a:effectLst>
                  <a:outerShdw blurRad="38100" dist="38100" dir="2700000" algn="tl">
                    <a:srgbClr val="000000">
                      <a:alpha val="43137"/>
                    </a:srgbClr>
                  </a:outerShdw>
                </a:effectLst>
                <a:cs typeface="2  Titr" panose="00000700000000000000" pitchFamily="2" charset="-78"/>
              </a:rPr>
              <a:t>ق </a:t>
            </a:r>
            <a:r>
              <a:rPr lang="fa-IR" sz="9400" dirty="0" smtClean="0">
                <a:solidFill>
                  <a:srgbClr val="FFC000"/>
                </a:solidFill>
                <a:effectLst>
                  <a:outerShdw blurRad="38100" dist="38100" dir="2700000" algn="tl">
                    <a:srgbClr val="000000">
                      <a:alpha val="43137"/>
                    </a:srgbClr>
                  </a:outerShdw>
                </a:effectLst>
                <a:cs typeface="2  Titr" panose="00000700000000000000" pitchFamily="2" charset="-78"/>
              </a:rPr>
              <a:t>ب</a:t>
            </a:r>
            <a:r>
              <a:rPr lang="fa-IR" sz="9400" dirty="0" smtClean="0">
                <a:solidFill>
                  <a:srgbClr val="FF0000"/>
                </a:solidFill>
                <a:effectLst>
                  <a:outerShdw blurRad="38100" dist="38100" dir="2700000" algn="tl">
                    <a:srgbClr val="000000">
                      <a:alpha val="43137"/>
                    </a:srgbClr>
                  </a:outerShdw>
                </a:effectLst>
                <a:cs typeface="2  Titr" panose="00000700000000000000" pitchFamily="2" charset="-78"/>
              </a:rPr>
              <a:t>ا</a:t>
            </a:r>
            <a:r>
              <a:rPr lang="fa-IR" sz="9400" dirty="0" smtClean="0">
                <a:solidFill>
                  <a:srgbClr val="C00000"/>
                </a:solidFill>
                <a:effectLst>
                  <a:outerShdw blurRad="38100" dist="38100" dir="2700000" algn="tl">
                    <a:srgbClr val="000000">
                      <a:alpha val="43137"/>
                    </a:srgbClr>
                  </a:outerShdw>
                </a:effectLst>
                <a:cs typeface="2  Titr" panose="00000700000000000000" pitchFamily="2" charset="-78"/>
              </a:rPr>
              <a:t>ش</a:t>
            </a:r>
            <a:r>
              <a:rPr lang="fa-IR" sz="9400" dirty="0" smtClean="0">
                <a:solidFill>
                  <a:srgbClr val="99FF66"/>
                </a:solidFill>
                <a:effectLst>
                  <a:outerShdw blurRad="38100" dist="38100" dir="2700000" algn="tl">
                    <a:srgbClr val="000000">
                      <a:alpha val="43137"/>
                    </a:srgbClr>
                  </a:outerShdw>
                </a:effectLst>
                <a:cs typeface="2  Titr" panose="00000700000000000000" pitchFamily="2" charset="-78"/>
              </a:rPr>
              <a:t>ی</a:t>
            </a:r>
            <a:r>
              <a:rPr lang="fa-IR" sz="9400" dirty="0" smtClean="0">
                <a:solidFill>
                  <a:schemeClr val="accent3">
                    <a:lumMod val="60000"/>
                    <a:lumOff val="40000"/>
                  </a:schemeClr>
                </a:solidFill>
                <a:effectLst>
                  <a:outerShdw blurRad="38100" dist="38100" dir="2700000" algn="tl">
                    <a:srgbClr val="000000">
                      <a:alpha val="43137"/>
                    </a:srgbClr>
                  </a:outerShdw>
                </a:effectLst>
                <a:cs typeface="2  Titr" panose="00000700000000000000" pitchFamily="2" charset="-78"/>
              </a:rPr>
              <a:t>د</a:t>
            </a:r>
            <a:r>
              <a:rPr lang="fa-IR" sz="9400" dirty="0" smtClean="0">
                <a:solidFill>
                  <a:schemeClr val="bg1"/>
                </a:solidFill>
                <a:effectLst>
                  <a:outerShdw blurRad="38100" dist="38100" dir="2700000" algn="tl">
                    <a:srgbClr val="000000">
                      <a:alpha val="43137"/>
                    </a:srgbClr>
                  </a:outerShdw>
                </a:effectLst>
                <a:cs typeface="2  Titr" panose="00000700000000000000" pitchFamily="2" charset="-78"/>
              </a:rPr>
              <a:t>.</a:t>
            </a:r>
            <a:endParaRPr lang="fa-IR" sz="9400" dirty="0">
              <a:solidFill>
                <a:schemeClr val="bg1"/>
              </a:solidFill>
              <a:effectLst>
                <a:outerShdw blurRad="38100" dist="38100" dir="2700000" algn="tl">
                  <a:srgbClr val="000000">
                    <a:alpha val="43137"/>
                  </a:srgbClr>
                </a:outerShdw>
              </a:effectLst>
              <a:cs typeface="2  Titr" panose="00000700000000000000" pitchFamily="2" charset="-78"/>
            </a:endParaRPr>
          </a:p>
        </p:txBody>
      </p:sp>
      <p:sp>
        <p:nvSpPr>
          <p:cNvPr id="4" name="Date Placeholder 3"/>
          <p:cNvSpPr>
            <a:spLocks noGrp="1"/>
          </p:cNvSpPr>
          <p:nvPr>
            <p:ph type="dt" sz="half" idx="10"/>
          </p:nvPr>
        </p:nvSpPr>
        <p:spPr/>
        <p:txBody>
          <a:bodyPr/>
          <a:lstStyle/>
          <a:p>
            <a:fld id="{A800FCFF-A514-4E68-9CCC-695A1553FC60}" type="datetime8">
              <a:rPr lang="fa-IR" smtClean="0"/>
              <a:t>18/دسامبر/29</a:t>
            </a:fld>
            <a:endParaRPr lang="fa-IR"/>
          </a:p>
        </p:txBody>
      </p:sp>
    </p:spTree>
    <p:extLst>
      <p:ext uri="{BB962C8B-B14F-4D97-AF65-F5344CB8AC3E}">
        <p14:creationId xmlns:p14="http://schemas.microsoft.com/office/powerpoint/2010/main" val="3024849893"/>
      </p:ext>
    </p:extLst>
  </p:cSld>
  <p:clrMapOvr>
    <a:masterClrMapping/>
  </p:clrMapOvr>
  <mc:AlternateContent xmlns:mc="http://schemas.openxmlformats.org/markup-compatibility/2006" xmlns:p14="http://schemas.microsoft.com/office/powerpoint/2010/main">
    <mc:Choice Requires="p14">
      <p:transition spd="slow" p14:dur="1200" advTm="2000">
        <p:dissolve/>
      </p:transition>
    </mc:Choice>
    <mc:Fallback xmlns="">
      <p:transition spd="slow" advTm="2000">
        <p:dissolv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28" y="208888"/>
            <a:ext cx="8568952" cy="6740307"/>
          </a:xfrm>
          <a:prstGeom prst="rect">
            <a:avLst/>
          </a:prstGeom>
        </p:spPr>
        <p:txBody>
          <a:bodyPr wrap="square">
            <a:spAutoFit/>
          </a:bodyPr>
          <a:lstStyle/>
          <a:p>
            <a:pPr indent="182880" algn="just">
              <a:lnSpc>
                <a:spcPct val="150000"/>
              </a:lnSpc>
            </a:pPr>
            <a:r>
              <a:rPr lang="en-US" sz="2400" b="1" dirty="0" smtClean="0">
                <a:solidFill>
                  <a:srgbClr val="FF0000"/>
                </a:solidFill>
                <a:effectLst/>
                <a:latin typeface="2  Titr"/>
                <a:ea typeface="Calibri"/>
                <a:cs typeface="2  Titr" panose="00000700000000000000" pitchFamily="2" charset="-78"/>
              </a:rPr>
              <a:t> </a:t>
            </a:r>
            <a:r>
              <a:rPr lang="fa-IR" sz="2400" b="1" dirty="0" smtClean="0">
                <a:solidFill>
                  <a:srgbClr val="FF0000"/>
                </a:solidFill>
                <a:effectLst/>
                <a:latin typeface="2  Titr"/>
                <a:ea typeface="Calibri"/>
                <a:cs typeface="2  Titr" panose="00000700000000000000" pitchFamily="2" charset="-78"/>
              </a:rPr>
              <a:t>مقدمه</a:t>
            </a:r>
            <a:endParaRPr lang="en-US" sz="2400" dirty="0" smtClean="0">
              <a:solidFill>
                <a:srgbClr val="FF0000"/>
              </a:solidFill>
              <a:effectLst/>
              <a:latin typeface="Times New Roman"/>
              <a:ea typeface="Calibri"/>
              <a:cs typeface="2  Titr" panose="00000700000000000000" pitchFamily="2" charset="-78"/>
            </a:endParaRPr>
          </a:p>
          <a:p>
            <a:pPr indent="-635" algn="just">
              <a:lnSpc>
                <a:spcPct val="150000"/>
              </a:lnSpc>
            </a:pPr>
            <a:r>
              <a:rPr lang="fa-IR" sz="2400" b="1" dirty="0" smtClean="0">
                <a:solidFill>
                  <a:schemeClr val="bg1"/>
                </a:solidFill>
                <a:effectLst/>
                <a:latin typeface="Times New Roman"/>
                <a:ea typeface="Calibri"/>
                <a:cs typeface="2  Titr" panose="00000700000000000000" pitchFamily="2" charset="-78"/>
              </a:rPr>
              <a:t>پیچیدگی و نا آرام بودن محیط سازمان ها باعث شده است که مدیران به آسانی تصمیم گیری نکنند. مدیران برای رسیدگی به یک هدف مشخص یا محدودیتهای بسیار چون محدودیت منابع، انرژی، نیروی انسانی، مواد، پول و.. مواجه هستند. هدف اغلب مدیران و سازمانها، رسیدن به سود بیشتر ویا به عبارت دیگر حداکثر کردن سود می باشد . درضمن سازمانهایی وجود دارند که درصدد حداقل کردن هزینه، ضایعات خود هستند</a:t>
            </a:r>
            <a:r>
              <a:rPr lang="en-US" sz="2400" b="1" dirty="0" smtClean="0">
                <a:solidFill>
                  <a:schemeClr val="bg1"/>
                </a:solidFill>
                <a:effectLst/>
                <a:latin typeface="Times New Roman"/>
                <a:ea typeface="Calibri"/>
                <a:cs typeface="2  Titr" panose="00000700000000000000" pitchFamily="2" charset="-78"/>
              </a:rPr>
              <a:t>.</a:t>
            </a:r>
            <a:endParaRPr lang="en-US" sz="2400" dirty="0" smtClean="0">
              <a:solidFill>
                <a:schemeClr val="bg1"/>
              </a:solidFill>
              <a:effectLst/>
              <a:latin typeface="Times New Roman"/>
              <a:ea typeface="Calibri"/>
              <a:cs typeface="2  Titr" panose="00000700000000000000" pitchFamily="2" charset="-78"/>
            </a:endParaRPr>
          </a:p>
          <a:p>
            <a:pPr indent="-635" algn="just">
              <a:lnSpc>
                <a:spcPct val="150000"/>
              </a:lnSpc>
            </a:pPr>
            <a:r>
              <a:rPr lang="fa-IR" sz="2400" b="1" dirty="0" smtClean="0">
                <a:solidFill>
                  <a:schemeClr val="bg1"/>
                </a:solidFill>
                <a:effectLst/>
                <a:latin typeface="Times New Roman"/>
                <a:ea typeface="Calibri"/>
                <a:cs typeface="2  Titr" panose="00000700000000000000" pitchFamily="2" charset="-78"/>
              </a:rPr>
              <a:t>برنامه ریزی خطی به عنوان یک مدل ریاضی در زمان جنگ جهانی دوم شکل گرفت تا خرج ها و بازگشت های مالی را طوری سامان بخشد که به کاهش هزینه های ارتش و افزایش خسارت دشمن بینجامد</a:t>
            </a:r>
            <a:r>
              <a:rPr lang="en-US" sz="2400" b="1" dirty="0" smtClean="0">
                <a:solidFill>
                  <a:schemeClr val="bg1"/>
                </a:solidFill>
                <a:effectLst/>
                <a:latin typeface="Times New Roman"/>
                <a:ea typeface="Calibri"/>
                <a:cs typeface="2  Titr" panose="00000700000000000000" pitchFamily="2" charset="-78"/>
              </a:rPr>
              <a:t>.</a:t>
            </a:r>
            <a:endParaRPr lang="en-US" sz="2400" dirty="0" smtClean="0">
              <a:solidFill>
                <a:schemeClr val="bg1"/>
              </a:solidFill>
              <a:effectLst/>
              <a:latin typeface="Times New Roman"/>
              <a:ea typeface="Calibri"/>
              <a:cs typeface="2  Titr" panose="00000700000000000000" pitchFamily="2" charset="-78"/>
            </a:endParaRPr>
          </a:p>
          <a:p>
            <a:pPr indent="-635" algn="just">
              <a:lnSpc>
                <a:spcPct val="150000"/>
              </a:lnSpc>
            </a:pPr>
            <a:r>
              <a:rPr lang="fa-IR" sz="2400" b="1" dirty="0" smtClean="0">
                <a:solidFill>
                  <a:schemeClr val="bg1"/>
                </a:solidFill>
                <a:effectLst/>
                <a:latin typeface="Times New Roman"/>
                <a:ea typeface="Calibri"/>
                <a:cs typeface="2  Titr" panose="00000700000000000000" pitchFamily="2" charset="-78"/>
              </a:rPr>
              <a:t>این طرح تا سال 1947 سری باقی ماند . پس از جنگ بسیاری از صنایع به استفاده از آن پرداختند</a:t>
            </a:r>
            <a:r>
              <a:rPr lang="en-US" sz="2400" b="1" dirty="0" smtClean="0">
                <a:solidFill>
                  <a:schemeClr val="bg1"/>
                </a:solidFill>
                <a:effectLst/>
                <a:latin typeface="Times New Roman"/>
                <a:ea typeface="Calibri"/>
                <a:cs typeface="2  Titr" panose="00000700000000000000" pitchFamily="2" charset="-78"/>
              </a:rPr>
              <a:t>.</a:t>
            </a:r>
            <a:endParaRPr lang="en-US" sz="2400" dirty="0">
              <a:solidFill>
                <a:schemeClr val="bg1"/>
              </a:solidFill>
              <a:effectLst/>
              <a:latin typeface="Times New Roman"/>
              <a:ea typeface="Calibri"/>
              <a:cs typeface="2  Titr" panose="00000700000000000000" pitchFamily="2" charset="-78"/>
            </a:endParaRPr>
          </a:p>
        </p:txBody>
      </p:sp>
    </p:spTree>
    <p:extLst>
      <p:ext uri="{BB962C8B-B14F-4D97-AF65-F5344CB8AC3E}">
        <p14:creationId xmlns:p14="http://schemas.microsoft.com/office/powerpoint/2010/main" val="1931716188"/>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20484"/>
            <a:ext cx="8424936" cy="6186309"/>
          </a:xfrm>
          <a:prstGeom prst="rect">
            <a:avLst/>
          </a:prstGeom>
        </p:spPr>
        <p:txBody>
          <a:bodyPr wrap="square">
            <a:spAutoFit/>
          </a:bodyPr>
          <a:lstStyle/>
          <a:p>
            <a:pPr indent="-635" algn="just">
              <a:lnSpc>
                <a:spcPct val="150000"/>
              </a:lnSpc>
            </a:pPr>
            <a:r>
              <a:rPr lang="fa-IR" sz="2400" b="1" dirty="0" smtClean="0">
                <a:solidFill>
                  <a:schemeClr val="bg1"/>
                </a:solidFill>
                <a:effectLst/>
                <a:latin typeface="Times New Roman"/>
                <a:ea typeface="Calibri"/>
                <a:cs typeface="2  Titr" panose="00000700000000000000" pitchFamily="2" charset="-78"/>
              </a:rPr>
              <a:t>برنامه ریزی خطی، یا همان بهینه سازی خطی ، روشی در ریاضیات است که به پیدا کردن مقدار کمینه یا بیشینه از یک تابع خطی روی یک یا چند ضلعی محدب می پردازد. این چند  ضلعی محدب در حقیقت نمایش نموداری تعدادی محدودیت از نوع  نامعادله روی متغیر های تابع است. به بیان ساده تر به وسیله برنامه سازی خطی میتوان بهترین نتیجه (مثلاً بیشترین سود یا کمترین هزینه) را در شرایط خاص وبا محدودیت های خاص بدست آورد . </a:t>
            </a:r>
            <a:endParaRPr lang="en-US" sz="2400" dirty="0" smtClean="0">
              <a:solidFill>
                <a:schemeClr val="bg1"/>
              </a:solidFill>
              <a:effectLst/>
              <a:latin typeface="Times New Roman"/>
              <a:ea typeface="Calibri"/>
              <a:cs typeface="2  Titr" panose="00000700000000000000" pitchFamily="2" charset="-78"/>
            </a:endParaRPr>
          </a:p>
          <a:p>
            <a:pPr indent="182880" algn="just">
              <a:lnSpc>
                <a:spcPct val="150000"/>
              </a:lnSpc>
            </a:pPr>
            <a:r>
              <a:rPr lang="fa-IR" sz="2400" b="1" dirty="0" smtClean="0">
                <a:solidFill>
                  <a:schemeClr val="bg1"/>
                </a:solidFill>
                <a:effectLst/>
                <a:latin typeface="Times New Roman"/>
                <a:ea typeface="Calibri"/>
                <a:cs typeface="2  Titr" panose="00000700000000000000" pitchFamily="2" charset="-78"/>
              </a:rPr>
              <a:t>اما در مهندسی نیز کاربرد های فراوانی دارد.در واقع برنامه ریزی خطی بخشی از تحقیق در عملیات و موسوم به علم مدیریت است که اول بار توسط نیروی هوایی ارتش آمریکا به کار گرفته شد . می توان گفت حدود یک چهارم کل محاسبات علمی که بر روی رایانه گرفته است با برنامه ریزی خطی و مشقات آن مربوط می شود</a:t>
            </a:r>
            <a:r>
              <a:rPr lang="en-US" sz="2400" b="1" dirty="0" smtClean="0">
                <a:solidFill>
                  <a:schemeClr val="bg1"/>
                </a:solidFill>
                <a:effectLst/>
                <a:latin typeface="Times New Roman"/>
                <a:ea typeface="Calibri"/>
                <a:cs typeface="2  Titr" panose="00000700000000000000" pitchFamily="2" charset="-78"/>
              </a:rPr>
              <a:t>.</a:t>
            </a:r>
            <a:endParaRPr lang="en-US" sz="2400" dirty="0">
              <a:solidFill>
                <a:schemeClr val="bg1"/>
              </a:solidFill>
              <a:effectLst/>
              <a:latin typeface="Times New Roman"/>
              <a:ea typeface="Calibri"/>
              <a:cs typeface="2  Titr" panose="00000700000000000000" pitchFamily="2" charset="-78"/>
            </a:endParaRPr>
          </a:p>
        </p:txBody>
      </p:sp>
    </p:spTree>
    <p:extLst>
      <p:ext uri="{BB962C8B-B14F-4D97-AF65-F5344CB8AC3E}">
        <p14:creationId xmlns:p14="http://schemas.microsoft.com/office/powerpoint/2010/main" val="970067991"/>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692697"/>
            <a:ext cx="8856984" cy="5078313"/>
          </a:xfrm>
          <a:prstGeom prst="rect">
            <a:avLst/>
          </a:prstGeom>
        </p:spPr>
        <p:txBody>
          <a:bodyPr wrap="square">
            <a:spAutoFit/>
          </a:bodyPr>
          <a:lstStyle/>
          <a:p>
            <a:pPr indent="-635" algn="just">
              <a:lnSpc>
                <a:spcPct val="150000"/>
              </a:lnSpc>
            </a:pPr>
            <a:r>
              <a:rPr lang="fa-IR" sz="2400" b="1" dirty="0" smtClean="0">
                <a:solidFill>
                  <a:schemeClr val="bg1"/>
                </a:solidFill>
                <a:effectLst/>
                <a:latin typeface="Times New Roman"/>
                <a:ea typeface="Calibri"/>
                <a:cs typeface="2  Titr" panose="00000700000000000000" pitchFamily="2" charset="-78"/>
              </a:rPr>
              <a:t>برنامه ریزی خطی، از جمله نیرومند ترین تکنیک هایی است که مدیران می توانند در حل مسائل مختلف خود باتوجه به شرایط مساله بکار گیرند. برنامه ریزی خطی، مدل ریاضی برای جستجو وانتخاب بهترین روش کار از میان مجموعه راه های پیشرو است</a:t>
            </a:r>
            <a:r>
              <a:rPr lang="en-US" sz="2400" b="1" dirty="0" smtClean="0">
                <a:solidFill>
                  <a:schemeClr val="bg1"/>
                </a:solidFill>
                <a:effectLst/>
                <a:latin typeface="Times New Roman"/>
                <a:ea typeface="Calibri"/>
                <a:cs typeface="2  Titr" panose="00000700000000000000" pitchFamily="2" charset="-78"/>
              </a:rPr>
              <a:t>.</a:t>
            </a:r>
          </a:p>
          <a:p>
            <a:pPr indent="-635" algn="just">
              <a:lnSpc>
                <a:spcPct val="150000"/>
              </a:lnSpc>
            </a:pPr>
            <a:r>
              <a:rPr lang="fa-IR" sz="2400" b="1" dirty="0" smtClean="0">
                <a:solidFill>
                  <a:schemeClr val="bg1"/>
                </a:solidFill>
                <a:effectLst/>
                <a:latin typeface="Times New Roman"/>
                <a:ea typeface="Calibri"/>
                <a:cs typeface="2  Titr" panose="00000700000000000000" pitchFamily="2" charset="-78"/>
              </a:rPr>
              <a:t>برنامه ریزی خطی، با بهینه (کمینه یا بیشینه) کردن متغیر وابسته ای که به صورت خطی با مجموعه ای از متغیرهای ناوابسته، متغیرهایی هستند که مقدار آنها را تصمیم گیرنده تعیین میکند و مقدار متغیر های وابسته را که بعنوان ستاده مدل ارائه می شوند تعیین می کنند. متغیر های ناوابسته، درون زا و متغیر های وابسته بیرون زا نیز نامیده می شوند</a:t>
            </a:r>
            <a:r>
              <a:rPr lang="en-US" sz="2400" b="1" dirty="0" smtClean="0">
                <a:solidFill>
                  <a:schemeClr val="bg1"/>
                </a:solidFill>
                <a:effectLst/>
                <a:latin typeface="Times New Roman"/>
                <a:ea typeface="Calibri"/>
                <a:cs typeface="2  Titr" panose="00000700000000000000" pitchFamily="2" charset="-78"/>
              </a:rPr>
              <a:t>.</a:t>
            </a:r>
            <a:endParaRPr lang="en-US" sz="2400" b="1" dirty="0">
              <a:solidFill>
                <a:schemeClr val="bg1"/>
              </a:solidFill>
              <a:effectLst/>
              <a:latin typeface="Times New Roman"/>
              <a:ea typeface="Calibri"/>
              <a:cs typeface="2  Titr" panose="00000700000000000000" pitchFamily="2" charset="-78"/>
            </a:endParaRPr>
          </a:p>
        </p:txBody>
      </p:sp>
    </p:spTree>
    <p:extLst>
      <p:ext uri="{BB962C8B-B14F-4D97-AF65-F5344CB8AC3E}">
        <p14:creationId xmlns:p14="http://schemas.microsoft.com/office/powerpoint/2010/main" val="3798498535"/>
      </p:ext>
    </p:extLst>
  </p:cSld>
  <p:clrMapOvr>
    <a:masterClrMapping/>
  </p:clrMapOvr>
  <mc:AlternateContent xmlns:mc="http://schemas.openxmlformats.org/markup-compatibility/2006">
    <mc:Choice xmlns:p14="http://schemas.microsoft.com/office/powerpoint/2010/main" Requires="p14">
      <p:transition spd="slow" p14:dur="2500" advTm="1000">
        <p:checker/>
      </p:transition>
    </mc:Choice>
    <mc:Fallback>
      <p:transition spd="slow" advTm="1000">
        <p:checker/>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612</TotalTime>
  <Words>3757</Words>
  <Application>Microsoft Office PowerPoint</Application>
  <PresentationFormat>On-screen Show (4:3)</PresentationFormat>
  <Paragraphs>213</Paragraphs>
  <Slides>64</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66" baseType="lpstr">
      <vt:lpstr>Apex</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MRT www.Win2Farsi.com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MRT</dc:creator>
  <cp:lastModifiedBy>tolopc</cp:lastModifiedBy>
  <cp:revision>25</cp:revision>
  <dcterms:created xsi:type="dcterms:W3CDTF">2018-12-27T19:12:21Z</dcterms:created>
  <dcterms:modified xsi:type="dcterms:W3CDTF">2018-12-29T10:53:00Z</dcterms:modified>
</cp:coreProperties>
</file>