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3"/>
  </p:notes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08A89DD-D159-4AAA-8D74-224F6A473797}" type="datetimeFigureOut">
              <a:rPr lang="fa-IR" smtClean="0"/>
              <a:t>07/21/1441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B0E1783-E51C-4065-975D-25E94457DCCC}" type="slidenum">
              <a:rPr lang="fa-IR" smtClean="0"/>
              <a:t>‹#›</a:t>
            </a:fld>
            <a:endParaRPr lang="fa-IR"/>
          </a:p>
        </p:txBody>
      </p:sp>
    </p:spTree>
    <p:extLst>
      <p:ext uri="{BB962C8B-B14F-4D97-AF65-F5344CB8AC3E}">
        <p14:creationId xmlns:p14="http://schemas.microsoft.com/office/powerpoint/2010/main" val="20690476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algn="l" rtl="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algn="l" rtl="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algn="l" rtl="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algn="l" rtl="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BCA1F54F-75E5-46D4-9F79-3E51E5F5F576}" type="slidenum">
              <a:rPr lang="ar-SA" altLang="fa-IR" sz="1200">
                <a:solidFill>
                  <a:prstClr val="black"/>
                </a:solidFill>
                <a:latin typeface="Arial" pitchFamily="34" charset="0"/>
              </a:rPr>
              <a:pPr eaLnBrk="1" hangingPunct="1"/>
              <a:t>2</a:t>
            </a:fld>
            <a:endParaRPr lang="en-US" altLang="fa-IR" sz="1200">
              <a:solidFill>
                <a:prstClr val="black"/>
              </a:solidFill>
              <a:latin typeface="Arial"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endParaRPr lang="en-US" alt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a-IR" altLang="fa-IR"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l" rtl="0" fontAlgn="base">
              <a:spcBef>
                <a:spcPct val="0"/>
              </a:spcBef>
              <a:spcAft>
                <a:spcPct val="0"/>
              </a:spcAft>
              <a:defRPr>
                <a:solidFill>
                  <a:schemeClr val="tx1"/>
                </a:solidFill>
                <a:latin typeface="Times New Roman" pitchFamily="18" charset="0"/>
              </a:defRPr>
            </a:lvl6pPr>
            <a:lvl7pPr marL="2971800" indent="-228600" algn="l" rtl="0" fontAlgn="base">
              <a:spcBef>
                <a:spcPct val="0"/>
              </a:spcBef>
              <a:spcAft>
                <a:spcPct val="0"/>
              </a:spcAft>
              <a:defRPr>
                <a:solidFill>
                  <a:schemeClr val="tx1"/>
                </a:solidFill>
                <a:latin typeface="Times New Roman" pitchFamily="18" charset="0"/>
              </a:defRPr>
            </a:lvl7pPr>
            <a:lvl8pPr marL="3429000" indent="-228600" algn="l" rtl="0" fontAlgn="base">
              <a:spcBef>
                <a:spcPct val="0"/>
              </a:spcBef>
              <a:spcAft>
                <a:spcPct val="0"/>
              </a:spcAft>
              <a:defRPr>
                <a:solidFill>
                  <a:schemeClr val="tx1"/>
                </a:solidFill>
                <a:latin typeface="Times New Roman" pitchFamily="18" charset="0"/>
              </a:defRPr>
            </a:lvl8pPr>
            <a:lvl9pPr marL="3886200" indent="-228600" algn="l" rtl="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defRPr/>
            </a:pPr>
            <a:fld id="{BEE857D7-08ED-4341-A566-E03751E890C6}" type="slidenum">
              <a:rPr lang="en-US" altLang="fa-IR" smtClean="0">
                <a:solidFill>
                  <a:prstClr val="black"/>
                </a:solidFill>
                <a:latin typeface="Calibri" pitchFamily="34" charset="0"/>
              </a:rPr>
              <a:pPr fontAlgn="base">
                <a:spcBef>
                  <a:spcPct val="0"/>
                </a:spcBef>
                <a:spcAft>
                  <a:spcPct val="0"/>
                </a:spcAft>
                <a:defRPr/>
              </a:pPr>
              <a:t>3</a:t>
            </a:fld>
            <a:endParaRPr lang="en-US" altLang="fa-IR"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25CE5DC5-3A41-4202-A282-67BFB99D4F70}" type="slidenum">
              <a:rPr lang="fr-FR" altLang="fa-IR">
                <a:solidFill>
                  <a:prstClr val="black"/>
                </a:solidFill>
              </a:rPr>
              <a:pPr/>
              <a:t>4</a:t>
            </a:fld>
            <a:endParaRPr lang="fr-FR" altLang="fa-IR">
              <a:solidFill>
                <a:prstClr val="black"/>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altLang="fa-IR"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latin typeface="Arial" pitchFamily="34" charset="0"/>
              <a:cs typeface="Arial"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5D5898C7-EA6B-4EBB-9B63-25163A716B85}" type="slidenum">
              <a:rPr lang="fr-FR" altLang="fa-IR">
                <a:solidFill>
                  <a:prstClr val="black"/>
                </a:solidFill>
              </a:rPr>
              <a:pPr/>
              <a:t>6</a:t>
            </a:fld>
            <a:endParaRPr lang="fr-FR" altLang="fa-I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latin typeface="Arial" pitchFamily="34" charset="0"/>
              <a:cs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C901B740-A4B7-4C05-B054-49AFC62686C5}" type="slidenum">
              <a:rPr lang="fr-FR" altLang="fa-IR">
                <a:solidFill>
                  <a:prstClr val="black"/>
                </a:solidFill>
              </a:rPr>
              <a:pPr/>
              <a:t>7</a:t>
            </a:fld>
            <a:endParaRPr lang="fr-FR" altLang="fa-I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fa-IR" smtClean="0">
              <a:latin typeface="Arial" pitchFamily="34" charset="0"/>
              <a:cs typeface="Arial"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pitchFamily="34" charset="0"/>
                <a:cs typeface="Arial" pitchFamily="34" charset="0"/>
              </a:defRPr>
            </a:lvl1pPr>
            <a:lvl2pPr marL="742950" indent="-285750">
              <a:defRPr sz="1200">
                <a:solidFill>
                  <a:schemeClr val="tx1"/>
                </a:solidFill>
                <a:latin typeface="Arial" pitchFamily="34" charset="0"/>
                <a:cs typeface="Arial" pitchFamily="34" charset="0"/>
              </a:defRPr>
            </a:lvl2pPr>
            <a:lvl3pPr marL="1143000" indent="-228600">
              <a:defRPr sz="1200">
                <a:solidFill>
                  <a:schemeClr val="tx1"/>
                </a:solidFill>
                <a:latin typeface="Arial" pitchFamily="34" charset="0"/>
                <a:cs typeface="Arial" pitchFamily="34" charset="0"/>
              </a:defRPr>
            </a:lvl3pPr>
            <a:lvl4pPr marL="1600200" indent="-228600">
              <a:defRPr sz="1200">
                <a:solidFill>
                  <a:schemeClr val="tx1"/>
                </a:solidFill>
                <a:latin typeface="Arial" pitchFamily="34" charset="0"/>
                <a:cs typeface="Arial" pitchFamily="34" charset="0"/>
              </a:defRPr>
            </a:lvl4pPr>
            <a:lvl5pPr marL="2057400" indent="-228600">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fld id="{BDDE7BE0-B12F-4C54-91B3-E5DF1AE324D4}" type="slidenum">
              <a:rPr lang="fr-FR" altLang="fa-IR">
                <a:solidFill>
                  <a:prstClr val="black"/>
                </a:solidFill>
              </a:rPr>
              <a:pPr/>
              <a:t>9</a:t>
            </a:fld>
            <a:endParaRPr lang="fr-FR" altLang="fa-I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lvl1pPr eaLnBrk="0" hangingPunct="0">
              <a:defRPr sz="4400">
                <a:solidFill>
                  <a:schemeClr val="tx2"/>
                </a:solidFill>
                <a:latin typeface="Times New Roman" pitchFamily="18" charset="0"/>
              </a:defRPr>
            </a:lvl1pPr>
            <a:lvl2pPr marL="742950" indent="-285750" eaLnBrk="0" hangingPunct="0">
              <a:defRPr sz="4400">
                <a:solidFill>
                  <a:schemeClr val="tx2"/>
                </a:solidFill>
                <a:latin typeface="Times New Roman" pitchFamily="18" charset="0"/>
              </a:defRPr>
            </a:lvl2pPr>
            <a:lvl3pPr marL="1143000" indent="-228600" eaLnBrk="0" hangingPunct="0">
              <a:defRPr sz="4400">
                <a:solidFill>
                  <a:schemeClr val="tx2"/>
                </a:solidFill>
                <a:latin typeface="Times New Roman" pitchFamily="18" charset="0"/>
              </a:defRPr>
            </a:lvl3pPr>
            <a:lvl4pPr marL="1600200" indent="-228600" eaLnBrk="0" hangingPunct="0">
              <a:defRPr sz="4400">
                <a:solidFill>
                  <a:schemeClr val="tx2"/>
                </a:solidFill>
                <a:latin typeface="Times New Roman" pitchFamily="18" charset="0"/>
              </a:defRPr>
            </a:lvl4pPr>
            <a:lvl5pPr marL="2057400" indent="-228600" eaLnBrk="0" hangingPunct="0">
              <a:defRPr sz="4400">
                <a:solidFill>
                  <a:schemeClr val="tx2"/>
                </a:solidFill>
                <a:latin typeface="Times New Roman" pitchFamily="18" charset="0"/>
              </a:defRPr>
            </a:lvl5pPr>
            <a:lvl6pPr marL="2514600" indent="-228600" algn="l" rtl="0" eaLnBrk="0" fontAlgn="base" hangingPunct="0">
              <a:spcBef>
                <a:spcPct val="0"/>
              </a:spcBef>
              <a:spcAft>
                <a:spcPct val="0"/>
              </a:spcAft>
              <a:defRPr sz="4400">
                <a:solidFill>
                  <a:schemeClr val="tx2"/>
                </a:solidFill>
                <a:latin typeface="Times New Roman" pitchFamily="18" charset="0"/>
              </a:defRPr>
            </a:lvl6pPr>
            <a:lvl7pPr marL="2971800" indent="-228600" algn="l" rtl="0" eaLnBrk="0" fontAlgn="base" hangingPunct="0">
              <a:spcBef>
                <a:spcPct val="0"/>
              </a:spcBef>
              <a:spcAft>
                <a:spcPct val="0"/>
              </a:spcAft>
              <a:defRPr sz="4400">
                <a:solidFill>
                  <a:schemeClr val="tx2"/>
                </a:solidFill>
                <a:latin typeface="Times New Roman" pitchFamily="18" charset="0"/>
              </a:defRPr>
            </a:lvl7pPr>
            <a:lvl8pPr marL="3429000" indent="-228600" algn="l" rtl="0" eaLnBrk="0" fontAlgn="base" hangingPunct="0">
              <a:spcBef>
                <a:spcPct val="0"/>
              </a:spcBef>
              <a:spcAft>
                <a:spcPct val="0"/>
              </a:spcAft>
              <a:defRPr sz="4400">
                <a:solidFill>
                  <a:schemeClr val="tx2"/>
                </a:solidFill>
                <a:latin typeface="Times New Roman" pitchFamily="18" charset="0"/>
              </a:defRPr>
            </a:lvl8pPr>
            <a:lvl9pPr marL="3886200" indent="-228600" algn="l" rtl="0" eaLnBrk="0" fontAlgn="base" hangingPunct="0">
              <a:spcBef>
                <a:spcPct val="0"/>
              </a:spcBef>
              <a:spcAft>
                <a:spcPct val="0"/>
              </a:spcAft>
              <a:defRPr sz="4400">
                <a:solidFill>
                  <a:schemeClr val="tx2"/>
                </a:solidFill>
                <a:latin typeface="Times New Roman" pitchFamily="18" charset="0"/>
              </a:defRPr>
            </a:lvl9pPr>
          </a:lstStyle>
          <a:p>
            <a:pPr eaLnBrk="1" hangingPunct="1"/>
            <a:fld id="{1D5D4967-0268-4ADF-8D5B-193E141DA805}" type="slidenum">
              <a:rPr lang="en-US" altLang="fa-IR" sz="1200">
                <a:solidFill>
                  <a:prstClr val="black"/>
                </a:solidFill>
                <a:latin typeface="Arial" pitchFamily="34" charset="0"/>
              </a:rPr>
              <a:pPr eaLnBrk="1" hangingPunct="1"/>
              <a:t>18</a:t>
            </a:fld>
            <a:endParaRPr lang="en-US" altLang="fa-IR" sz="1200" dirty="0">
              <a:solidFill>
                <a:prstClr val="black"/>
              </a:solidFill>
              <a:latin typeface="Arial" pitchFamily="34" charset="0"/>
            </a:endParaRPr>
          </a:p>
        </p:txBody>
      </p:sp>
      <p:sp>
        <p:nvSpPr>
          <p:cNvPr id="269315" name="Rectangle 2"/>
          <p:cNvSpPr>
            <a:spLocks noGrp="1" noRot="1" noChangeAspect="1" noChangeArrowheads="1" noTextEdit="1"/>
          </p:cNvSpPr>
          <p:nvPr>
            <p:ph type="sldImg"/>
          </p:nvPr>
        </p:nvSpPr>
        <p:spPr>
          <a:solidFill>
            <a:srgbClr val="FFFFFF"/>
          </a:solidFill>
          <a:ln/>
        </p:spPr>
      </p:sp>
      <p:sp>
        <p:nvSpPr>
          <p:cNvPr id="2693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fa-IR" altLang="fa-I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54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1186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17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663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217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568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811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73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232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968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379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859830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747622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569365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416567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8" name="Footer Placeholder 7"/>
          <p:cNvSpPr>
            <a:spLocks noGrp="1"/>
          </p:cNvSpPr>
          <p:nvPr>
            <p:ph type="ftr" sz="quarter" idx="11"/>
          </p:nvPr>
        </p:nvSpPr>
        <p:spPr/>
        <p:txBody>
          <a:bodyPr/>
          <a:lstStyle/>
          <a:p>
            <a:endParaRPr lang="fa-IR">
              <a:solidFill>
                <a:prstClr val="white">
                  <a:tint val="75000"/>
                </a:prstClr>
              </a:solidFill>
            </a:endParaRPr>
          </a:p>
        </p:txBody>
      </p:sp>
      <p:sp>
        <p:nvSpPr>
          <p:cNvPr id="9" name="Slide Number Placeholder 8"/>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2863749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4" name="Footer Placeholder 3"/>
          <p:cNvSpPr>
            <a:spLocks noGrp="1"/>
          </p:cNvSpPr>
          <p:nvPr>
            <p:ph type="ftr" sz="quarter" idx="11"/>
          </p:nvPr>
        </p:nvSpPr>
        <p:spPr/>
        <p:txBody>
          <a:bodyPr/>
          <a:lstStyle/>
          <a:p>
            <a:endParaRPr lang="fa-IR">
              <a:solidFill>
                <a:prstClr val="white">
                  <a:tint val="75000"/>
                </a:prstClr>
              </a:solidFill>
            </a:endParaRPr>
          </a:p>
        </p:txBody>
      </p:sp>
      <p:sp>
        <p:nvSpPr>
          <p:cNvPr id="5" name="Slide Number Placeholder 4"/>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550855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3" name="Footer Placeholder 2"/>
          <p:cNvSpPr>
            <a:spLocks noGrp="1"/>
          </p:cNvSpPr>
          <p:nvPr>
            <p:ph type="ftr" sz="quarter" idx="11"/>
          </p:nvPr>
        </p:nvSpPr>
        <p:spPr/>
        <p:txBody>
          <a:bodyPr/>
          <a:lstStyle/>
          <a:p>
            <a:endParaRPr lang="fa-IR">
              <a:solidFill>
                <a:prstClr val="white">
                  <a:tint val="75000"/>
                </a:prstClr>
              </a:solidFill>
            </a:endParaRPr>
          </a:p>
        </p:txBody>
      </p:sp>
      <p:sp>
        <p:nvSpPr>
          <p:cNvPr id="4" name="Slide Number Placeholder 3"/>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229653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035236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6" name="Footer Placeholder 5"/>
          <p:cNvSpPr>
            <a:spLocks noGrp="1"/>
          </p:cNvSpPr>
          <p:nvPr>
            <p:ph type="ftr" sz="quarter" idx="11"/>
          </p:nvPr>
        </p:nvSpPr>
        <p:spPr/>
        <p:txBody>
          <a:bodyPr/>
          <a:lstStyle/>
          <a:p>
            <a:endParaRPr lang="fa-IR">
              <a:solidFill>
                <a:prstClr val="white">
                  <a:tint val="75000"/>
                </a:prstClr>
              </a:solidFill>
            </a:endParaRPr>
          </a:p>
        </p:txBody>
      </p:sp>
      <p:sp>
        <p:nvSpPr>
          <p:cNvPr id="7" name="Slide Number Placeholder 6"/>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097096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577558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35A100A-38A9-4BB3-A42C-C9158FD1DC87}" type="datetimeFigureOut">
              <a:rPr lang="fa-IR" smtClean="0">
                <a:solidFill>
                  <a:prstClr val="white">
                    <a:tint val="75000"/>
                  </a:prstClr>
                </a:solidFill>
              </a:rPr>
              <a:pPr/>
              <a:t>07/21/1441</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76F03670-A9D8-4175-A62D-75EDEBC5CA93}"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68840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pPr>
              <a:defRPr/>
            </a:pPr>
            <a:endParaRPr lang="en-US" altLang="fa-IR">
              <a:solidFill>
                <a:srgbClr val="006666"/>
              </a:solidFill>
            </a:endParaRPr>
          </a:p>
        </p:txBody>
      </p:sp>
      <p:sp>
        <p:nvSpPr>
          <p:cNvPr id="5" name="Footer Placeholder 4"/>
          <p:cNvSpPr>
            <a:spLocks noGrp="1"/>
          </p:cNvSpPr>
          <p:nvPr>
            <p:ph type="ftr" sz="quarter" idx="11"/>
          </p:nvPr>
        </p:nvSpPr>
        <p:spPr/>
        <p:txBody>
          <a:bodyPr/>
          <a:lstStyle/>
          <a:p>
            <a:pPr>
              <a:defRPr/>
            </a:pPr>
            <a:endParaRPr lang="en-US" altLang="fa-IR">
              <a:solidFill>
                <a:srgbClr val="006666"/>
              </a:solidFill>
            </a:endParaRPr>
          </a:p>
        </p:txBody>
      </p:sp>
      <p:sp>
        <p:nvSpPr>
          <p:cNvPr id="6" name="Slide Number Placeholder 5"/>
          <p:cNvSpPr>
            <a:spLocks noGrp="1"/>
          </p:cNvSpPr>
          <p:nvPr>
            <p:ph type="sldNum" sz="quarter" idx="12"/>
          </p:nvPr>
        </p:nvSpPr>
        <p:spPr/>
        <p:txBody>
          <a:bodyPr/>
          <a:lstStyle/>
          <a:p>
            <a:pPr>
              <a:defRPr/>
            </a:pPr>
            <a:fld id="{2A8341EC-527F-462B-9680-EC74AFDF802E}"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2453725222"/>
      </p:ext>
    </p:extLst>
  </p:cSld>
  <p:clrMapOvr>
    <a:masterClrMapping/>
  </p:clrMapOvr>
  <p:transition>
    <p:randomBar dir="vert"/>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en-US" altLang="fa-IR">
              <a:solidFill>
                <a:srgbClr val="006666"/>
              </a:solidFill>
            </a:endParaRPr>
          </a:p>
        </p:txBody>
      </p:sp>
      <p:sp>
        <p:nvSpPr>
          <p:cNvPr id="5" name="Footer Placeholder 4"/>
          <p:cNvSpPr>
            <a:spLocks noGrp="1"/>
          </p:cNvSpPr>
          <p:nvPr>
            <p:ph type="ftr" sz="quarter" idx="11"/>
          </p:nvPr>
        </p:nvSpPr>
        <p:spPr/>
        <p:txBody>
          <a:bodyPr/>
          <a:lstStyle/>
          <a:p>
            <a:pPr>
              <a:defRPr/>
            </a:pPr>
            <a:endParaRPr lang="en-US" altLang="fa-IR">
              <a:solidFill>
                <a:srgbClr val="006666"/>
              </a:solidFill>
            </a:endParaRPr>
          </a:p>
        </p:txBody>
      </p:sp>
      <p:sp>
        <p:nvSpPr>
          <p:cNvPr id="6" name="Slide Number Placeholder 5"/>
          <p:cNvSpPr>
            <a:spLocks noGrp="1"/>
          </p:cNvSpPr>
          <p:nvPr>
            <p:ph type="sldNum" sz="quarter" idx="12"/>
          </p:nvPr>
        </p:nvSpPr>
        <p:spPr/>
        <p:txBody>
          <a:bodyPr/>
          <a:lstStyle/>
          <a:p>
            <a:pPr>
              <a:defRPr/>
            </a:pPr>
            <a:fld id="{B3666D28-2413-48E4-977F-E8DF0D270B9E}"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3419120057"/>
      </p:ext>
    </p:extLst>
  </p:cSld>
  <p:clrMapOvr>
    <a:masterClrMapping/>
  </p:clrMapOvr>
  <p:transition>
    <p:randomBar dir="vert"/>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fa-IR">
              <a:solidFill>
                <a:srgbClr val="006666"/>
              </a:solidFill>
            </a:endParaRPr>
          </a:p>
        </p:txBody>
      </p:sp>
      <p:sp>
        <p:nvSpPr>
          <p:cNvPr id="5" name="Footer Placeholder 4"/>
          <p:cNvSpPr>
            <a:spLocks noGrp="1"/>
          </p:cNvSpPr>
          <p:nvPr>
            <p:ph type="ftr" sz="quarter" idx="11"/>
          </p:nvPr>
        </p:nvSpPr>
        <p:spPr/>
        <p:txBody>
          <a:bodyPr/>
          <a:lstStyle/>
          <a:p>
            <a:pPr>
              <a:defRPr/>
            </a:pPr>
            <a:endParaRPr lang="en-US" altLang="fa-IR">
              <a:solidFill>
                <a:srgbClr val="006666"/>
              </a:solidFill>
            </a:endParaRPr>
          </a:p>
        </p:txBody>
      </p:sp>
      <p:sp>
        <p:nvSpPr>
          <p:cNvPr id="6" name="Slide Number Placeholder 5"/>
          <p:cNvSpPr>
            <a:spLocks noGrp="1"/>
          </p:cNvSpPr>
          <p:nvPr>
            <p:ph type="sldNum" sz="quarter" idx="12"/>
          </p:nvPr>
        </p:nvSpPr>
        <p:spPr/>
        <p:txBody>
          <a:bodyPr/>
          <a:lstStyle/>
          <a:p>
            <a:pPr>
              <a:defRPr/>
            </a:pPr>
            <a:fld id="{798F68AC-7440-445D-8657-F4F91F4FD940}"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898950467"/>
      </p:ext>
    </p:extLst>
  </p:cSld>
  <p:clrMapOvr>
    <a:masterClrMapping/>
  </p:clrMapOvr>
  <p:transition>
    <p:randomBar dir="vert"/>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pPr>
              <a:defRPr/>
            </a:pPr>
            <a:endParaRPr lang="en-US" altLang="fa-IR">
              <a:solidFill>
                <a:srgbClr val="006666"/>
              </a:solidFill>
            </a:endParaRPr>
          </a:p>
        </p:txBody>
      </p:sp>
      <p:sp>
        <p:nvSpPr>
          <p:cNvPr id="6" name="Footer Placeholder 5"/>
          <p:cNvSpPr>
            <a:spLocks noGrp="1"/>
          </p:cNvSpPr>
          <p:nvPr>
            <p:ph type="ftr" sz="quarter" idx="11"/>
          </p:nvPr>
        </p:nvSpPr>
        <p:spPr/>
        <p:txBody>
          <a:bodyPr/>
          <a:lstStyle/>
          <a:p>
            <a:pPr>
              <a:defRPr/>
            </a:pPr>
            <a:endParaRPr lang="en-US" altLang="fa-IR">
              <a:solidFill>
                <a:srgbClr val="006666"/>
              </a:solidFill>
            </a:endParaRPr>
          </a:p>
        </p:txBody>
      </p:sp>
      <p:sp>
        <p:nvSpPr>
          <p:cNvPr id="7" name="Slide Number Placeholder 6"/>
          <p:cNvSpPr>
            <a:spLocks noGrp="1"/>
          </p:cNvSpPr>
          <p:nvPr>
            <p:ph type="sldNum" sz="quarter" idx="12"/>
          </p:nvPr>
        </p:nvSpPr>
        <p:spPr/>
        <p:txBody>
          <a:bodyPr/>
          <a:lstStyle/>
          <a:p>
            <a:pPr>
              <a:defRPr/>
            </a:pPr>
            <a:fld id="{1A46473B-E74E-44DE-BB2D-07299A36C471}"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606642569"/>
      </p:ext>
    </p:extLst>
  </p:cSld>
  <p:clrMapOvr>
    <a:masterClrMapping/>
  </p:clrMapOvr>
  <p:transition>
    <p:randomBar dir="vert"/>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pPr>
              <a:defRPr/>
            </a:pPr>
            <a:endParaRPr lang="en-US" altLang="fa-IR">
              <a:solidFill>
                <a:srgbClr val="006666"/>
              </a:solidFill>
            </a:endParaRPr>
          </a:p>
        </p:txBody>
      </p:sp>
      <p:sp>
        <p:nvSpPr>
          <p:cNvPr id="8" name="Footer Placeholder 7"/>
          <p:cNvSpPr>
            <a:spLocks noGrp="1"/>
          </p:cNvSpPr>
          <p:nvPr>
            <p:ph type="ftr" sz="quarter" idx="11"/>
          </p:nvPr>
        </p:nvSpPr>
        <p:spPr/>
        <p:txBody>
          <a:bodyPr/>
          <a:lstStyle/>
          <a:p>
            <a:pPr>
              <a:defRPr/>
            </a:pPr>
            <a:endParaRPr lang="en-US" altLang="fa-IR">
              <a:solidFill>
                <a:srgbClr val="006666"/>
              </a:solidFill>
            </a:endParaRPr>
          </a:p>
        </p:txBody>
      </p:sp>
      <p:sp>
        <p:nvSpPr>
          <p:cNvPr id="9" name="Slide Number Placeholder 8"/>
          <p:cNvSpPr>
            <a:spLocks noGrp="1"/>
          </p:cNvSpPr>
          <p:nvPr>
            <p:ph type="sldNum" sz="quarter" idx="12"/>
          </p:nvPr>
        </p:nvSpPr>
        <p:spPr/>
        <p:txBody>
          <a:bodyPr/>
          <a:lstStyle/>
          <a:p>
            <a:pPr>
              <a:defRPr/>
            </a:pPr>
            <a:fld id="{2DEA13F4-7D1C-4816-B5AD-36A762BA047E}"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1626544967"/>
      </p:ext>
    </p:extLst>
  </p:cSld>
  <p:clrMapOvr>
    <a:masterClrMapping/>
  </p:clrMapOvr>
  <p:transition>
    <p:randomBar dir="vert"/>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pPr>
              <a:defRPr/>
            </a:pPr>
            <a:endParaRPr lang="en-US" altLang="fa-IR">
              <a:solidFill>
                <a:srgbClr val="006666"/>
              </a:solidFill>
            </a:endParaRPr>
          </a:p>
        </p:txBody>
      </p:sp>
      <p:sp>
        <p:nvSpPr>
          <p:cNvPr id="4" name="Footer Placeholder 3"/>
          <p:cNvSpPr>
            <a:spLocks noGrp="1"/>
          </p:cNvSpPr>
          <p:nvPr>
            <p:ph type="ftr" sz="quarter" idx="11"/>
          </p:nvPr>
        </p:nvSpPr>
        <p:spPr/>
        <p:txBody>
          <a:bodyPr/>
          <a:lstStyle/>
          <a:p>
            <a:pPr>
              <a:defRPr/>
            </a:pPr>
            <a:endParaRPr lang="en-US" altLang="fa-IR">
              <a:solidFill>
                <a:srgbClr val="006666"/>
              </a:solidFill>
            </a:endParaRPr>
          </a:p>
        </p:txBody>
      </p:sp>
      <p:sp>
        <p:nvSpPr>
          <p:cNvPr id="5" name="Slide Number Placeholder 4"/>
          <p:cNvSpPr>
            <a:spLocks noGrp="1"/>
          </p:cNvSpPr>
          <p:nvPr>
            <p:ph type="sldNum" sz="quarter" idx="12"/>
          </p:nvPr>
        </p:nvSpPr>
        <p:spPr/>
        <p:txBody>
          <a:bodyPr/>
          <a:lstStyle/>
          <a:p>
            <a:pPr>
              <a:defRPr/>
            </a:pPr>
            <a:fld id="{4E5DC7DF-8928-47A4-B67E-0E97A006E08A}"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1137048069"/>
      </p:ext>
    </p:extLst>
  </p:cSld>
  <p:clrMapOvr>
    <a:masterClrMapping/>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fa-IR">
              <a:solidFill>
                <a:srgbClr val="006666"/>
              </a:solidFill>
            </a:endParaRPr>
          </a:p>
        </p:txBody>
      </p:sp>
      <p:sp>
        <p:nvSpPr>
          <p:cNvPr id="3" name="Footer Placeholder 2"/>
          <p:cNvSpPr>
            <a:spLocks noGrp="1"/>
          </p:cNvSpPr>
          <p:nvPr>
            <p:ph type="ftr" sz="quarter" idx="11"/>
          </p:nvPr>
        </p:nvSpPr>
        <p:spPr/>
        <p:txBody>
          <a:bodyPr/>
          <a:lstStyle/>
          <a:p>
            <a:pPr>
              <a:defRPr/>
            </a:pPr>
            <a:endParaRPr lang="en-US" altLang="fa-IR">
              <a:solidFill>
                <a:srgbClr val="006666"/>
              </a:solidFill>
            </a:endParaRPr>
          </a:p>
        </p:txBody>
      </p:sp>
      <p:sp>
        <p:nvSpPr>
          <p:cNvPr id="4" name="Slide Number Placeholder 3"/>
          <p:cNvSpPr>
            <a:spLocks noGrp="1"/>
          </p:cNvSpPr>
          <p:nvPr>
            <p:ph type="sldNum" sz="quarter" idx="12"/>
          </p:nvPr>
        </p:nvSpPr>
        <p:spPr/>
        <p:txBody>
          <a:bodyPr/>
          <a:lstStyle/>
          <a:p>
            <a:pPr>
              <a:defRPr/>
            </a:pPr>
            <a:fld id="{A44B3AF1-9E8D-4002-B3D7-CA599B403EF7}"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1331016232"/>
      </p:ext>
    </p:extLst>
  </p:cSld>
  <p:clrMapOvr>
    <a:masterClrMapping/>
  </p:clrMapOvr>
  <p:transition>
    <p:randomBar dir="vert"/>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fa-IR">
              <a:solidFill>
                <a:srgbClr val="006666"/>
              </a:solidFill>
            </a:endParaRPr>
          </a:p>
        </p:txBody>
      </p:sp>
      <p:sp>
        <p:nvSpPr>
          <p:cNvPr id="6" name="Footer Placeholder 5"/>
          <p:cNvSpPr>
            <a:spLocks noGrp="1"/>
          </p:cNvSpPr>
          <p:nvPr>
            <p:ph type="ftr" sz="quarter" idx="11"/>
          </p:nvPr>
        </p:nvSpPr>
        <p:spPr/>
        <p:txBody>
          <a:bodyPr/>
          <a:lstStyle/>
          <a:p>
            <a:pPr>
              <a:defRPr/>
            </a:pPr>
            <a:endParaRPr lang="en-US" altLang="fa-IR">
              <a:solidFill>
                <a:srgbClr val="006666"/>
              </a:solidFill>
            </a:endParaRPr>
          </a:p>
        </p:txBody>
      </p:sp>
      <p:sp>
        <p:nvSpPr>
          <p:cNvPr id="7" name="Slide Number Placeholder 6"/>
          <p:cNvSpPr>
            <a:spLocks noGrp="1"/>
          </p:cNvSpPr>
          <p:nvPr>
            <p:ph type="sldNum" sz="quarter" idx="12"/>
          </p:nvPr>
        </p:nvSpPr>
        <p:spPr/>
        <p:txBody>
          <a:bodyPr/>
          <a:lstStyle/>
          <a:p>
            <a:pPr>
              <a:defRPr/>
            </a:pPr>
            <a:fld id="{A613258F-CDD2-4F44-8F83-75CC0985D164}"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1059140092"/>
      </p:ext>
    </p:extLst>
  </p:cSld>
  <p:clrMapOvr>
    <a:masterClrMapping/>
  </p:clrMapOvr>
  <p:transition>
    <p:randomBar dir="vert"/>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fa-IR">
              <a:solidFill>
                <a:srgbClr val="006666"/>
              </a:solidFill>
            </a:endParaRPr>
          </a:p>
        </p:txBody>
      </p:sp>
      <p:sp>
        <p:nvSpPr>
          <p:cNvPr id="6" name="Footer Placeholder 5"/>
          <p:cNvSpPr>
            <a:spLocks noGrp="1"/>
          </p:cNvSpPr>
          <p:nvPr>
            <p:ph type="ftr" sz="quarter" idx="11"/>
          </p:nvPr>
        </p:nvSpPr>
        <p:spPr/>
        <p:txBody>
          <a:bodyPr/>
          <a:lstStyle/>
          <a:p>
            <a:pPr>
              <a:defRPr/>
            </a:pPr>
            <a:endParaRPr lang="en-US" altLang="fa-IR">
              <a:solidFill>
                <a:srgbClr val="006666"/>
              </a:solidFill>
            </a:endParaRPr>
          </a:p>
        </p:txBody>
      </p:sp>
      <p:sp>
        <p:nvSpPr>
          <p:cNvPr id="7" name="Slide Number Placeholder 6"/>
          <p:cNvSpPr>
            <a:spLocks noGrp="1"/>
          </p:cNvSpPr>
          <p:nvPr>
            <p:ph type="sldNum" sz="quarter" idx="12"/>
          </p:nvPr>
        </p:nvSpPr>
        <p:spPr/>
        <p:txBody>
          <a:bodyPr/>
          <a:lstStyle/>
          <a:p>
            <a:pPr>
              <a:defRPr/>
            </a:pPr>
            <a:fld id="{CD6BEBD3-19F7-4F8D-84B7-D79D9D56F57F}"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2246913769"/>
      </p:ext>
    </p:extLst>
  </p:cSld>
  <p:clrMapOvr>
    <a:masterClrMapping/>
  </p:clrMapOvr>
  <p:transition>
    <p:randomBar dir="vert"/>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en-US" altLang="fa-IR">
              <a:solidFill>
                <a:srgbClr val="006666"/>
              </a:solidFill>
            </a:endParaRPr>
          </a:p>
        </p:txBody>
      </p:sp>
      <p:sp>
        <p:nvSpPr>
          <p:cNvPr id="5" name="Footer Placeholder 4"/>
          <p:cNvSpPr>
            <a:spLocks noGrp="1"/>
          </p:cNvSpPr>
          <p:nvPr>
            <p:ph type="ftr" sz="quarter" idx="11"/>
          </p:nvPr>
        </p:nvSpPr>
        <p:spPr/>
        <p:txBody>
          <a:bodyPr/>
          <a:lstStyle/>
          <a:p>
            <a:pPr>
              <a:defRPr/>
            </a:pPr>
            <a:endParaRPr lang="en-US" altLang="fa-IR">
              <a:solidFill>
                <a:srgbClr val="006666"/>
              </a:solidFill>
            </a:endParaRPr>
          </a:p>
        </p:txBody>
      </p:sp>
      <p:sp>
        <p:nvSpPr>
          <p:cNvPr id="6" name="Slide Number Placeholder 5"/>
          <p:cNvSpPr>
            <a:spLocks noGrp="1"/>
          </p:cNvSpPr>
          <p:nvPr>
            <p:ph type="sldNum" sz="quarter" idx="12"/>
          </p:nvPr>
        </p:nvSpPr>
        <p:spPr/>
        <p:txBody>
          <a:bodyPr/>
          <a:lstStyle/>
          <a:p>
            <a:pPr>
              <a:defRPr/>
            </a:pPr>
            <a:fld id="{8EDE5DCF-B160-47EE-B99B-9B9D7314D2FD}"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3893062748"/>
      </p:ext>
    </p:extLst>
  </p:cSld>
  <p:clrMapOvr>
    <a:masterClrMapping/>
  </p:clrMapOvr>
  <p:transition>
    <p:randomBar dir="vert"/>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en-US" altLang="fa-IR">
              <a:solidFill>
                <a:srgbClr val="006666"/>
              </a:solidFill>
            </a:endParaRPr>
          </a:p>
        </p:txBody>
      </p:sp>
      <p:sp>
        <p:nvSpPr>
          <p:cNvPr id="5" name="Footer Placeholder 4"/>
          <p:cNvSpPr>
            <a:spLocks noGrp="1"/>
          </p:cNvSpPr>
          <p:nvPr>
            <p:ph type="ftr" sz="quarter" idx="11"/>
          </p:nvPr>
        </p:nvSpPr>
        <p:spPr/>
        <p:txBody>
          <a:bodyPr/>
          <a:lstStyle/>
          <a:p>
            <a:pPr>
              <a:defRPr/>
            </a:pPr>
            <a:endParaRPr lang="en-US" altLang="fa-IR">
              <a:solidFill>
                <a:srgbClr val="006666"/>
              </a:solidFill>
            </a:endParaRPr>
          </a:p>
        </p:txBody>
      </p:sp>
      <p:sp>
        <p:nvSpPr>
          <p:cNvPr id="6" name="Slide Number Placeholder 5"/>
          <p:cNvSpPr>
            <a:spLocks noGrp="1"/>
          </p:cNvSpPr>
          <p:nvPr>
            <p:ph type="sldNum" sz="quarter" idx="12"/>
          </p:nvPr>
        </p:nvSpPr>
        <p:spPr/>
        <p:txBody>
          <a:bodyPr/>
          <a:lstStyle/>
          <a:p>
            <a:pPr>
              <a:defRPr/>
            </a:pPr>
            <a:fld id="{4B86766C-984B-4EE2-B81D-8B4C072AC9EB}" type="slidenum">
              <a:rPr lang="ar-SA" altLang="fa-IR" smtClean="0">
                <a:solidFill>
                  <a:srgbClr val="006666"/>
                </a:solidFill>
              </a:rPr>
              <a:pPr>
                <a:defRPr/>
              </a:pPr>
              <a:t>‹#›</a:t>
            </a:fld>
            <a:endParaRPr lang="en-US" altLang="fa-IR">
              <a:solidFill>
                <a:srgbClr val="006666"/>
              </a:solidFill>
            </a:endParaRPr>
          </a:p>
        </p:txBody>
      </p:sp>
    </p:spTree>
    <p:extLst>
      <p:ext uri="{BB962C8B-B14F-4D97-AF65-F5344CB8AC3E}">
        <p14:creationId xmlns:p14="http://schemas.microsoft.com/office/powerpoint/2010/main" val="2413539838"/>
      </p:ext>
    </p:extLst>
  </p:cSld>
  <p:clrMapOvr>
    <a:masterClrMapping/>
  </p:clrMapOvr>
  <p:transition>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269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245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D8BD707-D9CF-40AE-B4C6-C98DA3205C09}" type="datetimeFigureOut">
              <a:rPr lang="en-US" smtClean="0">
                <a:solidFill>
                  <a:prstClr val="black">
                    <a:tint val="75000"/>
                  </a:prstClr>
                </a:solidFill>
              </a:rPr>
              <a:pPr/>
              <a:t>3/15/2020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4769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randomBar dir="vert"/>
  </p:transition>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به نام خدا</a:t>
            </a:r>
            <a:endParaRPr lang="fa-IR" dirty="0"/>
          </a:p>
        </p:txBody>
      </p:sp>
      <p:sp>
        <p:nvSpPr>
          <p:cNvPr id="3" name="Subtitle 2"/>
          <p:cNvSpPr>
            <a:spLocks noGrp="1"/>
          </p:cNvSpPr>
          <p:nvPr>
            <p:ph type="subTitle" idx="1"/>
          </p:nvPr>
        </p:nvSpPr>
        <p:spPr/>
        <p:txBody>
          <a:bodyPr/>
          <a:lstStyle/>
          <a:p>
            <a:r>
              <a:rPr lang="fa-IR" dirty="0" smtClean="0"/>
              <a:t>تغذیه و </a:t>
            </a:r>
            <a:r>
              <a:rPr lang="fa-IR" dirty="0" smtClean="0"/>
              <a:t>ورزش-انرژ ی و مدیریت وزن</a:t>
            </a:r>
          </a:p>
          <a:p>
            <a:r>
              <a:rPr lang="fa-IR" dirty="0" smtClean="0"/>
              <a:t>مدرس:روح الله حق شناس</a:t>
            </a:r>
          </a:p>
          <a:p>
            <a:endParaRPr lang="fa-IR" dirty="0"/>
          </a:p>
        </p:txBody>
      </p:sp>
    </p:spTree>
    <p:extLst>
      <p:ext uri="{BB962C8B-B14F-4D97-AF65-F5344CB8AC3E}">
        <p14:creationId xmlns:p14="http://schemas.microsoft.com/office/powerpoint/2010/main" val="2889572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Desktop\Exercise-and-Nutrition-log-(mal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19063"/>
            <a:ext cx="8620125" cy="661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39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1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047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algn="r" rtl="1" eaLnBrk="1" hangingPunct="1"/>
            <a:r>
              <a:rPr lang="fa-IR" altLang="fa-IR" dirty="0" smtClean="0"/>
              <a:t>اثر فعاليت فيزيکي بر ميزان متابوليسم استراحت</a:t>
            </a:r>
            <a:endParaRPr lang="en-US" altLang="fa-IR" dirty="0" smtClean="0"/>
          </a:p>
        </p:txBody>
      </p:sp>
      <p:sp>
        <p:nvSpPr>
          <p:cNvPr id="15363" name="Content Placeholder 2"/>
          <p:cNvSpPr>
            <a:spLocks noGrp="1"/>
          </p:cNvSpPr>
          <p:nvPr>
            <p:ph idx="1"/>
          </p:nvPr>
        </p:nvSpPr>
        <p:spPr/>
        <p:txBody>
          <a:bodyPr/>
          <a:lstStyle/>
          <a:p>
            <a:pPr algn="r" rtl="1" eaLnBrk="1" hangingPunct="1"/>
            <a:r>
              <a:rPr lang="fa-IR" altLang="fa-IR" smtClean="0"/>
              <a:t>در ورزشکاران نخبه (حرفه اي) همگام با افزايش مصرف انرژي و افزايش دريافت انرژي </a:t>
            </a:r>
            <a:r>
              <a:rPr lang="fa-IR" altLang="fa-IR" smtClean="0">
                <a:solidFill>
                  <a:srgbClr val="FF0000"/>
                </a:solidFill>
              </a:rPr>
              <a:t>افزايش ميزان متابوليسم استراحت </a:t>
            </a:r>
            <a:r>
              <a:rPr lang="fa-IR" altLang="fa-IR" smtClean="0"/>
              <a:t>مشاهده مي شود. اين امر مي تواند به </a:t>
            </a:r>
            <a:r>
              <a:rPr lang="fa-IR" altLang="fa-IR" smtClean="0">
                <a:solidFill>
                  <a:srgbClr val="FF0000"/>
                </a:solidFill>
              </a:rPr>
              <a:t>دليل افزايش توده بدون چربي بدن</a:t>
            </a:r>
            <a:r>
              <a:rPr lang="fa-IR" altLang="fa-IR" smtClean="0"/>
              <a:t> در طي ورزش و يا به دليل تغييرات در تعادل انرژي پديد آيد. شواهد نشانگر آن است که فعاليت فيزيکي با الگويي که براي کاهش وزن در اقشار معمول جامعه توصيه مي گردد، تاثير اندکي بر کاهش وزن در ورزشکاران خواهد داشت.</a:t>
            </a:r>
            <a:endParaRPr lang="en-US" altLang="fa-IR" smtClean="0"/>
          </a:p>
        </p:txBody>
      </p:sp>
    </p:spTree>
    <p:extLst>
      <p:ext uri="{BB962C8B-B14F-4D97-AF65-F5344CB8AC3E}">
        <p14:creationId xmlns:p14="http://schemas.microsoft.com/office/powerpoint/2010/main" val="1836711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r" rtl="1" eaLnBrk="1" hangingPunct="1"/>
            <a:r>
              <a:rPr lang="fa-IR" altLang="fa-IR" smtClean="0"/>
              <a:t>فعاليت فيزيکي و مواد مصرفي (سوبستراي) براي تامين انرژي</a:t>
            </a:r>
            <a:endParaRPr lang="en-US" altLang="fa-IR" smtClean="0"/>
          </a:p>
        </p:txBody>
      </p:sp>
      <p:sp>
        <p:nvSpPr>
          <p:cNvPr id="3" name="Content Placeholder 2"/>
          <p:cNvSpPr>
            <a:spLocks noGrp="1"/>
          </p:cNvSpPr>
          <p:nvPr>
            <p:ph idx="1"/>
          </p:nvPr>
        </p:nvSpPr>
        <p:spPr/>
        <p:txBody>
          <a:bodyPr>
            <a:normAutofit fontScale="85000" lnSpcReduction="10000"/>
          </a:bodyPr>
          <a:lstStyle/>
          <a:p>
            <a:pPr algn="r" rtl="1" eaLnBrk="1" hangingPunct="1">
              <a:defRPr/>
            </a:pPr>
            <a:r>
              <a:rPr lang="fa-IR" dirty="0" smtClean="0">
                <a:solidFill>
                  <a:srgbClr val="FF0000"/>
                </a:solidFill>
              </a:rPr>
              <a:t>شدت ورزش </a:t>
            </a:r>
            <a:r>
              <a:rPr lang="fa-IR" dirty="0" smtClean="0"/>
              <a:t>عامل اصلي تعيين کننده اين امر است که کدام ترکيب انرژي زا توسط عضلات فعال مورد استفاده قرار مي گيرد.</a:t>
            </a:r>
          </a:p>
          <a:p>
            <a:pPr algn="r" rtl="1" eaLnBrk="1" hangingPunct="1">
              <a:defRPr/>
            </a:pPr>
            <a:r>
              <a:rPr lang="fa-IR" dirty="0" smtClean="0"/>
              <a:t> در ورزش هايي با </a:t>
            </a:r>
            <a:r>
              <a:rPr lang="fa-IR" dirty="0" smtClean="0">
                <a:solidFill>
                  <a:srgbClr val="FF0000"/>
                </a:solidFill>
              </a:rPr>
              <a:t>شدت پايين </a:t>
            </a:r>
            <a:r>
              <a:rPr lang="fa-IR" dirty="0" smtClean="0"/>
              <a:t>(حداکثر اکسيژن مصرفي کمتر از 50 درصد)، اسيد هاي چرب آزاد پلاسمايي سوخت اصلي تامين کننده انرژي براي عضلات فعال مي باشند. با </a:t>
            </a:r>
            <a:r>
              <a:rPr lang="fa-IR" dirty="0" smtClean="0">
                <a:solidFill>
                  <a:srgbClr val="FF0000"/>
                </a:solidFill>
              </a:rPr>
              <a:t>افزايش شدت </a:t>
            </a:r>
            <a:r>
              <a:rPr lang="fa-IR" dirty="0" smtClean="0"/>
              <a:t>ورزش، وابستگي عضلات به گلوکز و گليکوژن عضلاني بيشتر مي شود. </a:t>
            </a:r>
          </a:p>
          <a:p>
            <a:pPr algn="r" rtl="1" eaLnBrk="1" hangingPunct="1">
              <a:defRPr/>
            </a:pPr>
            <a:r>
              <a:rPr lang="fa-IR" dirty="0" smtClean="0"/>
              <a:t>تمرينات ورزشي موجب برخي تغييرات در راستاي بهبود و ارتقاي مصرف کربوهيدرات، نظير </a:t>
            </a:r>
            <a:r>
              <a:rPr lang="fa-IR" dirty="0" smtClean="0">
                <a:solidFill>
                  <a:srgbClr val="FF0000"/>
                </a:solidFill>
              </a:rPr>
              <a:t>افزايش حساسيت به انسولين </a:t>
            </a:r>
            <a:r>
              <a:rPr lang="fa-IR" dirty="0" smtClean="0"/>
              <a:t>نيز مي شوند. فعاليت هاي هوازي بيش از فعاليت هاي بي هوازي، با تطابق هاي متابوليکي فوق مرتبط مي باشند</a:t>
            </a:r>
            <a:endParaRPr lang="en-US" dirty="0"/>
          </a:p>
        </p:txBody>
      </p:sp>
    </p:spTree>
    <p:extLst>
      <p:ext uri="{BB962C8B-B14F-4D97-AF65-F5344CB8AC3E}">
        <p14:creationId xmlns:p14="http://schemas.microsoft.com/office/powerpoint/2010/main" val="361604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5229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1600"/>
            <a:ext cx="9144000" cy="5486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900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0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415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altLang="fa-IR" dirty="0" smtClean="0"/>
              <a:t>Terminology</a:t>
            </a:r>
          </a:p>
        </p:txBody>
      </p:sp>
      <p:sp>
        <p:nvSpPr>
          <p:cNvPr id="131075" name="Rectangle 3"/>
          <p:cNvSpPr>
            <a:spLocks noGrp="1" noChangeArrowheads="1"/>
          </p:cNvSpPr>
          <p:nvPr>
            <p:ph type="body" idx="1"/>
          </p:nvPr>
        </p:nvSpPr>
        <p:spPr/>
        <p:txBody>
          <a:bodyPr/>
          <a:lstStyle/>
          <a:p>
            <a:pPr marL="609600" indent="-609600" eaLnBrk="1" hangingPunct="1">
              <a:lnSpc>
                <a:spcPct val="90000"/>
              </a:lnSpc>
            </a:pPr>
            <a:r>
              <a:rPr lang="en-US" altLang="fa-IR" sz="2400" b="1" dirty="0" smtClean="0"/>
              <a:t>Lean body mass</a:t>
            </a:r>
            <a:r>
              <a:rPr lang="en-US" altLang="fa-IR" sz="2400" dirty="0" smtClean="0"/>
              <a:t>(LBM) = the weight of the lean tissue of the body such as muscle, bone, and blood. The weight of the body without the fat weight. LBM = TBW-FW</a:t>
            </a:r>
          </a:p>
          <a:p>
            <a:pPr marL="609600" indent="-609600" eaLnBrk="1" hangingPunct="1">
              <a:lnSpc>
                <a:spcPct val="90000"/>
              </a:lnSpc>
            </a:pPr>
            <a:r>
              <a:rPr lang="en-US" altLang="fa-IR" sz="2400" b="1" dirty="0" smtClean="0"/>
              <a:t>Fat weight</a:t>
            </a:r>
            <a:r>
              <a:rPr lang="en-US" altLang="fa-IR" sz="2400" dirty="0" smtClean="0"/>
              <a:t>(FW) = the weight of the fat tissue of the body. Includes both essential and stored fat tissue. FW = TBW x %BF</a:t>
            </a:r>
          </a:p>
          <a:p>
            <a:pPr marL="609600" indent="-609600" eaLnBrk="1" hangingPunct="1">
              <a:lnSpc>
                <a:spcPct val="90000"/>
              </a:lnSpc>
            </a:pPr>
            <a:r>
              <a:rPr lang="en-US" altLang="fa-IR" sz="2400" b="1" dirty="0" smtClean="0"/>
              <a:t>Minimum wrestling weight </a:t>
            </a:r>
            <a:r>
              <a:rPr lang="en-US" altLang="fa-IR" sz="2400" dirty="0" smtClean="0"/>
              <a:t>(MWW) = the lowest weight at which a wrestler may compete, determined to be 7 % male , 12% female, body fat for the Michigan wrestling monitoring program</a:t>
            </a:r>
            <a:br>
              <a:rPr lang="en-US" altLang="fa-IR" sz="2400" dirty="0" smtClean="0"/>
            </a:br>
            <a:r>
              <a:rPr lang="en-US" altLang="fa-IR" sz="2000" dirty="0" smtClean="0"/>
              <a:t/>
            </a:r>
            <a:br>
              <a:rPr lang="en-US" altLang="fa-IR" sz="2000" dirty="0" smtClean="0"/>
            </a:br>
            <a:endParaRPr lang="en-US" altLang="fa-IR" sz="2000" dirty="0" smtClean="0"/>
          </a:p>
        </p:txBody>
      </p:sp>
    </p:spTree>
    <p:extLst>
      <p:ext uri="{BB962C8B-B14F-4D97-AF65-F5344CB8AC3E}">
        <p14:creationId xmlns:p14="http://schemas.microsoft.com/office/powerpoint/2010/main" val="134948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684213" y="1557338"/>
            <a:ext cx="7848600" cy="4321175"/>
          </a:xfrm>
        </p:spPr>
        <p:txBody>
          <a:bodyPr/>
          <a:lstStyle/>
          <a:p>
            <a:pPr algn="r" rtl="1">
              <a:lnSpc>
                <a:spcPct val="80000"/>
              </a:lnSpc>
              <a:buFont typeface="Wingdings" pitchFamily="2" charset="2"/>
              <a:buNone/>
            </a:pPr>
            <a:r>
              <a:rPr lang="fa-IR" altLang="fa-IR" sz="2000" dirty="0" smtClean="0">
                <a:solidFill>
                  <a:srgbClr val="000066"/>
                </a:solidFill>
                <a:cs typeface="Arial" pitchFamily="34" charset="0"/>
              </a:rPr>
              <a:t>	                   آنابولیسم</a:t>
            </a:r>
          </a:p>
          <a:p>
            <a:pPr algn="r" rtl="1">
              <a:lnSpc>
                <a:spcPct val="80000"/>
              </a:lnSpc>
              <a:buFont typeface="Wingdings" pitchFamily="2" charset="2"/>
              <a:buNone/>
            </a:pPr>
            <a:r>
              <a:rPr lang="fa-IR" altLang="fa-IR" sz="2000" b="1" dirty="0" smtClean="0">
                <a:solidFill>
                  <a:srgbClr val="000066"/>
                </a:solidFill>
                <a:cs typeface="Arial" pitchFamily="34" charset="0"/>
              </a:rPr>
              <a:t>متابولیسم</a:t>
            </a:r>
            <a:r>
              <a:rPr lang="fa-IR" altLang="fa-IR" sz="2000" dirty="0" smtClean="0">
                <a:solidFill>
                  <a:srgbClr val="000066"/>
                </a:solidFill>
                <a:cs typeface="Arial" pitchFamily="34" charset="0"/>
              </a:rPr>
              <a:t> </a:t>
            </a:r>
          </a:p>
          <a:p>
            <a:pPr algn="r" rtl="1">
              <a:lnSpc>
                <a:spcPct val="80000"/>
              </a:lnSpc>
              <a:buFont typeface="Wingdings" pitchFamily="2" charset="2"/>
              <a:buNone/>
            </a:pPr>
            <a:r>
              <a:rPr lang="fa-IR" altLang="fa-IR" sz="2000" dirty="0" smtClean="0">
                <a:solidFill>
                  <a:srgbClr val="000066"/>
                </a:solidFill>
                <a:cs typeface="Arial" pitchFamily="34" charset="0"/>
              </a:rPr>
              <a:t>	                   کاتابولیسم</a:t>
            </a:r>
          </a:p>
          <a:p>
            <a:pPr algn="r" rtl="1">
              <a:lnSpc>
                <a:spcPct val="80000"/>
              </a:lnSpc>
              <a:buFont typeface="Wingdings" pitchFamily="2" charset="2"/>
              <a:buNone/>
            </a:pPr>
            <a:endParaRPr lang="fa-IR" altLang="fa-IR" sz="2000" b="1" dirty="0" smtClean="0">
              <a:solidFill>
                <a:srgbClr val="000066"/>
              </a:solidFill>
              <a:cs typeface="Arial" pitchFamily="34" charset="0"/>
            </a:endParaRPr>
          </a:p>
          <a:p>
            <a:pPr algn="r" rtl="1">
              <a:lnSpc>
                <a:spcPct val="80000"/>
              </a:lnSpc>
              <a:buFont typeface="Wingdings" pitchFamily="2" charset="2"/>
              <a:buNone/>
            </a:pPr>
            <a:r>
              <a:rPr lang="fa-IR" altLang="fa-IR" sz="2000" b="1" dirty="0" smtClean="0">
                <a:solidFill>
                  <a:srgbClr val="000066"/>
                </a:solidFill>
                <a:cs typeface="Arial" pitchFamily="34" charset="0"/>
              </a:rPr>
              <a:t>آنابولیسم </a:t>
            </a:r>
            <a:r>
              <a:rPr lang="fa-IR" altLang="fa-IR" sz="2000" dirty="0" smtClean="0">
                <a:solidFill>
                  <a:srgbClr val="000066"/>
                </a:solidFill>
                <a:cs typeface="Arial" pitchFamily="34" charset="0"/>
              </a:rPr>
              <a:t>← ذرات شیمیایی غذا به هم پیوسته و ملکول های بزرگ و درشت تر ساخته      </a:t>
            </a:r>
          </a:p>
          <a:p>
            <a:pPr algn="r" rtl="1">
              <a:lnSpc>
                <a:spcPct val="80000"/>
              </a:lnSpc>
              <a:buFont typeface="Wingdings" pitchFamily="2" charset="2"/>
              <a:buNone/>
            </a:pPr>
            <a:r>
              <a:rPr lang="fa-IR" altLang="fa-IR" sz="2000" dirty="0" smtClean="0">
                <a:solidFill>
                  <a:srgbClr val="000066"/>
                </a:solidFill>
                <a:cs typeface="Arial" pitchFamily="34" charset="0"/>
              </a:rPr>
              <a:t>می شوند</a:t>
            </a:r>
          </a:p>
          <a:p>
            <a:pPr algn="r" rtl="1">
              <a:lnSpc>
                <a:spcPct val="80000"/>
              </a:lnSpc>
              <a:buFont typeface="Wingdings" pitchFamily="2" charset="2"/>
              <a:buNone/>
            </a:pPr>
            <a:r>
              <a:rPr lang="fa-IR" altLang="fa-IR" sz="2000" dirty="0" smtClean="0">
                <a:solidFill>
                  <a:srgbClr val="000066"/>
                </a:solidFill>
                <a:cs typeface="Arial" pitchFamily="34" charset="0"/>
              </a:rPr>
              <a:t>تبدیل گلوکز ← گلیکوژن         اسید آمینه ← پروتئین</a:t>
            </a:r>
          </a:p>
          <a:p>
            <a:pPr algn="r" rtl="1">
              <a:lnSpc>
                <a:spcPct val="80000"/>
              </a:lnSpc>
              <a:buFont typeface="Wingdings" pitchFamily="2" charset="2"/>
              <a:buNone/>
            </a:pPr>
            <a:r>
              <a:rPr lang="fa-IR" altLang="fa-IR" sz="2000" dirty="0" smtClean="0">
                <a:solidFill>
                  <a:srgbClr val="000066"/>
                </a:solidFill>
                <a:cs typeface="Arial" pitchFamily="34" charset="0"/>
              </a:rPr>
              <a:t>            این واکنش ها ← انرژی گیر </a:t>
            </a:r>
          </a:p>
          <a:p>
            <a:pPr algn="r" rtl="1">
              <a:lnSpc>
                <a:spcPct val="80000"/>
              </a:lnSpc>
              <a:buFont typeface="Wingdings" pitchFamily="2" charset="2"/>
              <a:buNone/>
            </a:pPr>
            <a:r>
              <a:rPr lang="fa-IR" altLang="fa-IR" sz="2000" b="1" dirty="0" smtClean="0">
                <a:solidFill>
                  <a:srgbClr val="000066"/>
                </a:solidFill>
                <a:cs typeface="Arial" pitchFamily="34" charset="0"/>
              </a:rPr>
              <a:t>کاتابولیسم </a:t>
            </a:r>
            <a:r>
              <a:rPr lang="fa-IR" altLang="fa-IR" sz="2000" dirty="0" smtClean="0">
                <a:solidFill>
                  <a:srgbClr val="000066"/>
                </a:solidFill>
                <a:cs typeface="Arial" pitchFamily="34" charset="0"/>
              </a:rPr>
              <a:t>← ملکول های درشت به ذرات ریزتر تبدیل می شود.</a:t>
            </a:r>
          </a:p>
          <a:p>
            <a:pPr algn="r" rtl="1">
              <a:lnSpc>
                <a:spcPct val="80000"/>
              </a:lnSpc>
              <a:buFont typeface="Wingdings" pitchFamily="2" charset="2"/>
              <a:buNone/>
            </a:pPr>
            <a:r>
              <a:rPr lang="fa-IR" altLang="fa-IR" sz="2000" dirty="0" smtClean="0">
                <a:solidFill>
                  <a:srgbClr val="000066"/>
                </a:solidFill>
                <a:cs typeface="Arial" pitchFamily="34" charset="0"/>
              </a:rPr>
              <a:t>گلوکز ← 2</a:t>
            </a:r>
            <a:r>
              <a:rPr lang="en-US" altLang="fa-IR" sz="2000" dirty="0" smtClean="0">
                <a:solidFill>
                  <a:srgbClr val="000066"/>
                </a:solidFill>
                <a:cs typeface="Arial" pitchFamily="34" charset="0"/>
              </a:rPr>
              <a:t>Ho</a:t>
            </a:r>
            <a:r>
              <a:rPr lang="fa-IR" altLang="fa-IR" sz="2000" dirty="0" smtClean="0">
                <a:solidFill>
                  <a:srgbClr val="000066"/>
                </a:solidFill>
                <a:cs typeface="Arial" pitchFamily="34" charset="0"/>
              </a:rPr>
              <a:t> و 2</a:t>
            </a:r>
            <a:r>
              <a:rPr lang="en-US" altLang="fa-IR" sz="2000" dirty="0" smtClean="0">
                <a:solidFill>
                  <a:srgbClr val="000066"/>
                </a:solidFill>
                <a:cs typeface="Arial" pitchFamily="34" charset="0"/>
              </a:rPr>
              <a:t>Co</a:t>
            </a:r>
            <a:r>
              <a:rPr lang="fa-IR" altLang="fa-IR" sz="2000" dirty="0" smtClean="0">
                <a:solidFill>
                  <a:srgbClr val="000066"/>
                </a:solidFill>
                <a:cs typeface="Arial" pitchFamily="34" charset="0"/>
              </a:rPr>
              <a:t> </a:t>
            </a:r>
          </a:p>
          <a:p>
            <a:pPr algn="r" rtl="1">
              <a:lnSpc>
                <a:spcPct val="80000"/>
              </a:lnSpc>
              <a:buFont typeface="Wingdings" pitchFamily="2" charset="2"/>
              <a:buNone/>
            </a:pPr>
            <a:r>
              <a:rPr lang="fa-IR" altLang="fa-IR" sz="2000" dirty="0" smtClean="0">
                <a:solidFill>
                  <a:srgbClr val="000066"/>
                </a:solidFill>
                <a:cs typeface="Arial" pitchFamily="34" charset="0"/>
              </a:rPr>
              <a:t>واکنش های انرژی زا</a:t>
            </a:r>
          </a:p>
          <a:p>
            <a:pPr algn="r" rtl="1">
              <a:lnSpc>
                <a:spcPct val="80000"/>
              </a:lnSpc>
              <a:buFont typeface="Wingdings" pitchFamily="2" charset="2"/>
              <a:buNone/>
            </a:pPr>
            <a:r>
              <a:rPr lang="fa-IR" altLang="fa-IR" sz="2000" dirty="0" smtClean="0">
                <a:solidFill>
                  <a:srgbClr val="000066"/>
                </a:solidFill>
                <a:cs typeface="Arial" pitchFamily="34" charset="0"/>
              </a:rPr>
              <a:t>آنابولیسم 	← در دوره نمو اتفاق می افتد ← حجم ماده بالا می رود</a:t>
            </a:r>
            <a:r>
              <a:rPr lang="en-US" altLang="fa-IR" sz="2000" dirty="0" smtClean="0">
                <a:solidFill>
                  <a:srgbClr val="000066"/>
                </a:solidFill>
                <a:cs typeface="Arial" pitchFamily="34" charset="0"/>
              </a:rPr>
              <a:t>.</a:t>
            </a:r>
          </a:p>
          <a:p>
            <a:pPr algn="r" rtl="1">
              <a:lnSpc>
                <a:spcPct val="80000"/>
              </a:lnSpc>
              <a:buFont typeface="Wingdings" pitchFamily="2" charset="2"/>
              <a:buNone/>
            </a:pPr>
            <a:r>
              <a:rPr lang="fa-IR" altLang="fa-IR" sz="2000" dirty="0" smtClean="0">
                <a:solidFill>
                  <a:srgbClr val="000066"/>
                </a:solidFill>
                <a:cs typeface="Arial" pitchFamily="34" charset="0"/>
              </a:rPr>
              <a:t>کاتابولیسم ← در هنگام فعالیت اتفاق می افتد. ← حجم ماده کمتر می شود.</a:t>
            </a:r>
            <a:endParaRPr lang="en-US" altLang="fa-IR" sz="2000" dirty="0" smtClean="0">
              <a:solidFill>
                <a:srgbClr val="000066"/>
              </a:solidFill>
              <a:cs typeface="Arial" pitchFamily="34" charset="0"/>
            </a:endParaRPr>
          </a:p>
        </p:txBody>
      </p:sp>
      <p:sp>
        <p:nvSpPr>
          <p:cNvPr id="11267" name="Rectangle 3"/>
          <p:cNvSpPr>
            <a:spLocks noChangeArrowheads="1"/>
          </p:cNvSpPr>
          <p:nvPr/>
        </p:nvSpPr>
        <p:spPr bwMode="auto">
          <a:xfrm>
            <a:off x="1619250" y="6237288"/>
            <a:ext cx="69342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r" rtl="1" eaLnBrk="0" fontAlgn="base" hangingPunct="0">
              <a:spcBef>
                <a:spcPct val="20000"/>
              </a:spcBef>
              <a:spcAft>
                <a:spcPct val="0"/>
              </a:spcAft>
              <a:buClr>
                <a:srgbClr val="99CC00"/>
              </a:buClr>
              <a:buSzPct val="75000"/>
            </a:pPr>
            <a:endParaRPr kumimoji="1" lang="en-US" altLang="fa-IR" sz="1600" dirty="0" smtClean="0">
              <a:solidFill>
                <a:srgbClr val="006666"/>
              </a:solidFill>
            </a:endParaRPr>
          </a:p>
        </p:txBody>
      </p:sp>
      <p:sp>
        <p:nvSpPr>
          <p:cNvPr id="11269" name="Line 5"/>
          <p:cNvSpPr>
            <a:spLocks noChangeShapeType="1"/>
          </p:cNvSpPr>
          <p:nvPr/>
        </p:nvSpPr>
        <p:spPr bwMode="auto">
          <a:xfrm flipH="1" flipV="1">
            <a:off x="6948488" y="1700213"/>
            <a:ext cx="574675" cy="360362"/>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fa-IR" sz="2400" smtClean="0">
              <a:solidFill>
                <a:srgbClr val="006666"/>
              </a:solidFill>
              <a:latin typeface="Times New Roman" pitchFamily="18" charset="0"/>
            </a:endParaRPr>
          </a:p>
        </p:txBody>
      </p:sp>
      <p:sp>
        <p:nvSpPr>
          <p:cNvPr id="11270" name="Line 6"/>
          <p:cNvSpPr>
            <a:spLocks noChangeShapeType="1"/>
          </p:cNvSpPr>
          <p:nvPr/>
        </p:nvSpPr>
        <p:spPr bwMode="auto">
          <a:xfrm flipH="1">
            <a:off x="6948488" y="2060575"/>
            <a:ext cx="576262" cy="3587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0"/>
              </a:spcBef>
              <a:spcAft>
                <a:spcPct val="0"/>
              </a:spcAft>
            </a:pPr>
            <a:endParaRPr lang="fa-IR" sz="2400" smtClean="0">
              <a:solidFill>
                <a:srgbClr val="006666"/>
              </a:solidFill>
              <a:latin typeface="Times New Roman" pitchFamily="18" charset="0"/>
            </a:endParaRPr>
          </a:p>
        </p:txBody>
      </p:sp>
    </p:spTree>
    <p:extLst>
      <p:ext uri="{BB962C8B-B14F-4D97-AF65-F5344CB8AC3E}">
        <p14:creationId xmlns:p14="http://schemas.microsoft.com/office/powerpoint/2010/main" val="316336118"/>
      </p:ext>
    </p:extLst>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fa-IR" smtClean="0"/>
              <a:t>Energy-Balance Equation</a:t>
            </a:r>
          </a:p>
        </p:txBody>
      </p:sp>
      <p:pic>
        <p:nvPicPr>
          <p:cNvPr id="52227" name="Picture 5" descr="fig_09_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450975"/>
            <a:ext cx="7239000" cy="4727575"/>
          </a:xfrm>
        </p:spPr>
      </p:pic>
    </p:spTree>
    <p:extLst>
      <p:ext uri="{BB962C8B-B14F-4D97-AF65-F5344CB8AC3E}">
        <p14:creationId xmlns:p14="http://schemas.microsoft.com/office/powerpoint/2010/main" val="1790399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500063" y="571500"/>
            <a:ext cx="8535987" cy="5929313"/>
          </a:xfrm>
        </p:spPr>
        <p:txBody>
          <a:bodyPr/>
          <a:lstStyle/>
          <a:p>
            <a:pPr algn="just" rtl="1" eaLnBrk="1" hangingPunct="1">
              <a:buFont typeface="Wingdings" pitchFamily="2" charset="2"/>
              <a:buNone/>
              <a:defRPr/>
            </a:pPr>
            <a:endParaRPr lang="fa-IR" sz="2800" b="1" dirty="0" smtClean="0"/>
          </a:p>
          <a:p>
            <a:pPr algn="just" rtl="1" eaLnBrk="1" hangingPunct="1">
              <a:buFont typeface="Wingdings" pitchFamily="2" charset="2"/>
              <a:buNone/>
              <a:defRPr/>
            </a:pPr>
            <a:r>
              <a:rPr lang="fa-IR" sz="2800" b="1" dirty="0" smtClean="0">
                <a:solidFill>
                  <a:srgbClr val="FF0000"/>
                </a:solidFill>
                <a:cs typeface="B Nazanin" pitchFamily="2" charset="-78"/>
              </a:rPr>
              <a:t>تعادل در تغذیه: </a:t>
            </a:r>
            <a:r>
              <a:rPr lang="fa-IR" dirty="0" smtClean="0">
                <a:cs typeface="B Nazanin" pitchFamily="2" charset="-78"/>
              </a:rPr>
              <a:t>سه نوع تعادل در تغذیه وجود دارد:</a:t>
            </a:r>
          </a:p>
          <a:p>
            <a:pPr algn="just" rtl="1" eaLnBrk="1" hangingPunct="1">
              <a:buFont typeface="Tahoma" pitchFamily="34" charset="0"/>
              <a:buAutoNum type="arabicPeriod"/>
              <a:defRPr/>
            </a:pPr>
            <a:r>
              <a:rPr lang="fa-IR" sz="2800" dirty="0" smtClean="0">
                <a:solidFill>
                  <a:srgbClr val="F60052"/>
                </a:solidFill>
                <a:cs typeface="B Nazanin" pitchFamily="2" charset="-78"/>
              </a:rPr>
              <a:t>تعادل مثبت انرژی</a:t>
            </a:r>
            <a:r>
              <a:rPr lang="fa-IR" sz="2800" dirty="0" smtClean="0">
                <a:solidFill>
                  <a:srgbClr val="F60052"/>
                </a:solidFill>
              </a:rPr>
              <a:t>: </a:t>
            </a:r>
            <a:r>
              <a:rPr lang="fa-IR" sz="2800" dirty="0" smtClean="0">
                <a:cs typeface="B Nazanin" pitchFamily="2" charset="-78"/>
              </a:rPr>
              <a:t>هر گاه مقدار انرژی (کالری) دریافتی از مواد غذایی بیشتر از مقدار انرژی مصرفی روزانه باشد</a:t>
            </a:r>
          </a:p>
          <a:p>
            <a:pPr algn="just" rtl="1" eaLnBrk="1" hangingPunct="1">
              <a:buFont typeface="Tahoma" pitchFamily="34" charset="0"/>
              <a:buAutoNum type="arabicPeriod"/>
              <a:defRPr/>
            </a:pPr>
            <a:r>
              <a:rPr lang="fa-IR" sz="2800" dirty="0" smtClean="0">
                <a:solidFill>
                  <a:srgbClr val="F60052"/>
                </a:solidFill>
                <a:cs typeface="B Nazanin" pitchFamily="2" charset="-78"/>
              </a:rPr>
              <a:t>تعادل منفی انرژی</a:t>
            </a:r>
            <a:r>
              <a:rPr lang="fa-IR" sz="2800" dirty="0" smtClean="0">
                <a:solidFill>
                  <a:srgbClr val="F60052"/>
                </a:solidFill>
              </a:rPr>
              <a:t>: </a:t>
            </a:r>
            <a:r>
              <a:rPr lang="fa-IR" sz="2800" dirty="0" smtClean="0">
                <a:cs typeface="B Nazanin" pitchFamily="2" charset="-78"/>
              </a:rPr>
              <a:t>هر گاه مقدار انرژی (کالری) دریافتی از مواد غذایی کمتر از مقدار انرژی مصرفی روزانه باشد</a:t>
            </a:r>
          </a:p>
          <a:p>
            <a:pPr algn="just" rtl="1" eaLnBrk="1" hangingPunct="1">
              <a:buFont typeface="Tahoma" pitchFamily="34" charset="0"/>
              <a:buAutoNum type="arabicPeriod"/>
              <a:defRPr/>
            </a:pPr>
            <a:r>
              <a:rPr lang="fa-IR" sz="2800" dirty="0" smtClean="0">
                <a:solidFill>
                  <a:srgbClr val="F60052"/>
                </a:solidFill>
                <a:cs typeface="B Nazanin" pitchFamily="2" charset="-78"/>
              </a:rPr>
              <a:t>تعادل خنثی (دینامیک): </a:t>
            </a:r>
            <a:r>
              <a:rPr lang="fa-IR" sz="2800" dirty="0" smtClean="0">
                <a:cs typeface="B Nazanin" pitchFamily="2" charset="-78"/>
              </a:rPr>
              <a:t>هر گاه مقدار انرژی (کالری) دریافتی از مواد غذایی برابر با مقدار انرژی مصرفی روزانه باشد</a:t>
            </a:r>
            <a:endParaRPr lang="fa-IR" sz="2800" b="1" dirty="0" smtClean="0">
              <a:cs typeface="B Nazanin" pitchFamily="2" charset="-78"/>
            </a:endParaRPr>
          </a:p>
          <a:p>
            <a:pPr algn="just" rtl="1" eaLnBrk="1" hangingPunct="1">
              <a:buFont typeface="Wingdings" pitchFamily="2" charset="2"/>
              <a:buNone/>
              <a:defRPr/>
            </a:pPr>
            <a:endParaRPr lang="fr-FR" sz="2800" b="1" dirty="0" smtClean="0">
              <a:cs typeface="B Nazanin" pitchFamily="2" charset="-78"/>
            </a:endParaRPr>
          </a:p>
          <a:p>
            <a:pPr algn="r" rtl="1" eaLnBrk="1" hangingPunct="1">
              <a:lnSpc>
                <a:spcPct val="80000"/>
              </a:lnSpc>
              <a:buFont typeface="Wingdings" pitchFamily="2" charset="2"/>
              <a:buNone/>
              <a:defRPr/>
            </a:pPr>
            <a:endParaRPr lang="fr-FR" sz="3100" dirty="0" smtClean="0">
              <a:solidFill>
                <a:schemeClr val="accent2"/>
              </a:solidFill>
              <a:effectLst>
                <a:outerShdw blurRad="38100" dist="38100" dir="2700000" algn="tl">
                  <a:srgbClr val="FFFFFF"/>
                </a:outerShdw>
              </a:effectLst>
            </a:endParaRPr>
          </a:p>
        </p:txBody>
      </p:sp>
      <p:sp>
        <p:nvSpPr>
          <p:cNvPr id="40966" name="Rectangle 6"/>
          <p:cNvSpPr>
            <a:spLocks noChangeArrowheads="1"/>
          </p:cNvSpPr>
          <p:nvPr/>
        </p:nvSpPr>
        <p:spPr bwMode="auto">
          <a:xfrm>
            <a:off x="8532813" y="6165850"/>
            <a:ext cx="287337" cy="396875"/>
          </a:xfrm>
          <a:prstGeom prst="rect">
            <a:avLst/>
          </a:prstGeom>
          <a:noFill/>
          <a:ln w="9525">
            <a:noFill/>
            <a:miter lim="800000"/>
            <a:headEnd/>
            <a:tailEnd/>
          </a:ln>
          <a:effectLst/>
        </p:spPr>
        <p:txBody>
          <a:bodyPr>
            <a:spAutoFit/>
          </a:bodyPr>
          <a:lstStyle/>
          <a:p>
            <a:pPr fontAlgn="base">
              <a:spcBef>
                <a:spcPct val="0"/>
              </a:spcBef>
              <a:spcAft>
                <a:spcPct val="0"/>
              </a:spcAft>
              <a:defRPr/>
            </a:pPr>
            <a:r>
              <a:rPr lang="fa-IR" sz="2000" b="1">
                <a:solidFill>
                  <a:srgbClr val="FF0066"/>
                </a:solidFill>
                <a:effectLst>
                  <a:outerShdw blurRad="38100" dist="38100" dir="2700000" algn="tl">
                    <a:srgbClr val="000000"/>
                  </a:outerShdw>
                </a:effectLst>
                <a:latin typeface="Arial" pitchFamily="34" charset="0"/>
              </a:rPr>
              <a:t>1</a:t>
            </a:r>
            <a:endParaRPr lang="fr-FR" sz="2000" b="1">
              <a:solidFill>
                <a:srgbClr val="FF0066"/>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101958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calcmode="lin" valueType="num">
                                      <p:cBhvr>
                                        <p:cTn id="7" dur="1000" fill="hold"/>
                                        <p:tgtEl>
                                          <p:spTgt spid="40963">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4096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096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0963">
                                            <p:txEl>
                                              <p:pRg st="2" end="2"/>
                                            </p:txEl>
                                          </p:spTgt>
                                        </p:tgtEl>
                                        <p:attrNameLst>
                                          <p:attrName>style.visibility</p:attrName>
                                        </p:attrNameLst>
                                      </p:cBhvr>
                                      <p:to>
                                        <p:strVal val="visible"/>
                                      </p:to>
                                    </p:set>
                                    <p:anim calcmode="lin" valueType="num">
                                      <p:cBhvr>
                                        <p:cTn id="14" dur="1000" fill="hold"/>
                                        <p:tgtEl>
                                          <p:spTgt spid="40963">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4096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096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0963">
                                            <p:txEl>
                                              <p:pRg st="3" end="3"/>
                                            </p:txEl>
                                          </p:spTgt>
                                        </p:tgtEl>
                                        <p:attrNameLst>
                                          <p:attrName>style.visibility</p:attrName>
                                        </p:attrNameLst>
                                      </p:cBhvr>
                                      <p:to>
                                        <p:strVal val="visible"/>
                                      </p:to>
                                    </p:set>
                                    <p:anim calcmode="lin" valueType="num">
                                      <p:cBhvr>
                                        <p:cTn id="21" dur="1000" fill="hold"/>
                                        <p:tgtEl>
                                          <p:spTgt spid="4096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4096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096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40963">
                                            <p:txEl>
                                              <p:pRg st="4" end="4"/>
                                            </p:txEl>
                                          </p:spTgt>
                                        </p:tgtEl>
                                        <p:attrNameLst>
                                          <p:attrName>style.visibility</p:attrName>
                                        </p:attrNameLst>
                                      </p:cBhvr>
                                      <p:to>
                                        <p:strVal val="visible"/>
                                      </p:to>
                                    </p:set>
                                    <p:anim calcmode="lin" valueType="num">
                                      <p:cBhvr>
                                        <p:cTn id="28" dur="1000" fill="hold"/>
                                        <p:tgtEl>
                                          <p:spTgt spid="4096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4096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88"/>
            <a:ext cx="8929688" cy="6143625"/>
          </a:xfrm>
        </p:spPr>
        <p:txBody>
          <a:bodyPr/>
          <a:lstStyle/>
          <a:p>
            <a:pPr algn="just" rtl="1">
              <a:buFont typeface="Wingdings" pitchFamily="2" charset="2"/>
              <a:buNone/>
              <a:defRPr/>
            </a:pPr>
            <a:r>
              <a:rPr lang="fa-IR" b="1" dirty="0" smtClean="0">
                <a:solidFill>
                  <a:srgbClr val="FF0000"/>
                </a:solidFill>
                <a:cs typeface="B Nazanin" pitchFamily="2" charset="-78"/>
              </a:rPr>
              <a:t>مقدار انرژی مورد نیاز روزانه:</a:t>
            </a:r>
          </a:p>
          <a:p>
            <a:pPr algn="just" rtl="1">
              <a:defRPr/>
            </a:pPr>
            <a:endParaRPr lang="fa-IR" sz="2400" b="1" dirty="0" smtClean="0">
              <a:cs typeface="B Nazanin" pitchFamily="2" charset="-78"/>
            </a:endParaRPr>
          </a:p>
          <a:p>
            <a:pPr algn="just" rtl="1">
              <a:defRPr/>
            </a:pPr>
            <a:r>
              <a:rPr lang="fa-IR" sz="2400" b="1" dirty="0" smtClean="0">
                <a:cs typeface="B Nazanin" pitchFamily="2" charset="-78"/>
              </a:rPr>
              <a:t>روش هریس بندیک</a:t>
            </a:r>
            <a:r>
              <a:rPr lang="fa-IR" sz="2400" dirty="0" smtClean="0">
                <a:cs typeface="B Nazanin" pitchFamily="2" charset="-78"/>
              </a:rPr>
              <a:t>: در این روش میزان متابولیسم پایه روزانه بدن یا </a:t>
            </a:r>
            <a:r>
              <a:rPr lang="en-US" sz="2400" dirty="0" smtClean="0">
                <a:cs typeface="B Nazanin" pitchFamily="2" charset="-78"/>
              </a:rPr>
              <a:t>BMR</a:t>
            </a:r>
            <a:r>
              <a:rPr lang="fa-IR" sz="2400" dirty="0" smtClean="0">
                <a:cs typeface="B Nazanin" pitchFamily="2" charset="-78"/>
              </a:rPr>
              <a:t>  </a:t>
            </a:r>
            <a:br>
              <a:rPr lang="fa-IR" sz="2400" dirty="0" smtClean="0">
                <a:cs typeface="B Nazanin" pitchFamily="2" charset="-78"/>
              </a:rPr>
            </a:br>
            <a:r>
              <a:rPr lang="fa-IR" sz="2400" dirty="0" smtClean="0">
                <a:cs typeface="B Nazanin" pitchFamily="2" charset="-78"/>
              </a:rPr>
              <a:t>(</a:t>
            </a:r>
            <a:r>
              <a:rPr lang="en-US" sz="2400" dirty="0" smtClean="0">
                <a:cs typeface="B Nazanin" pitchFamily="2" charset="-78"/>
              </a:rPr>
              <a:t>Basal Metabolic Rate</a:t>
            </a:r>
            <a:r>
              <a:rPr lang="fa-IR" sz="2400" dirty="0" smtClean="0">
                <a:cs typeface="B Nazanin" pitchFamily="2" charset="-78"/>
              </a:rPr>
              <a:t>) بر اساس فرمول زیر محاسبه می گردد.</a:t>
            </a:r>
          </a:p>
          <a:p>
            <a:pPr algn="just" rtl="1">
              <a:defRPr/>
            </a:pPr>
            <a:endParaRPr lang="fa-IR" sz="2400" dirty="0" smtClean="0">
              <a:cs typeface="B Nazanin" pitchFamily="2" charset="-78"/>
            </a:endParaRPr>
          </a:p>
          <a:p>
            <a:pPr algn="ctr" rtl="1">
              <a:buFont typeface="Wingdings" pitchFamily="2" charset="2"/>
              <a:buNone/>
              <a:defRPr/>
            </a:pPr>
            <a:r>
              <a:rPr lang="fa-IR" sz="2000" b="1" dirty="0" smtClean="0">
                <a:cs typeface="B Nazanin" pitchFamily="2" charset="-78"/>
              </a:rPr>
              <a:t>(سن × 8.6) – ( قد × 5 ) + ( وزن × 13.7 ) + 66 = میزان متابولیسم پایه (</a:t>
            </a:r>
            <a:r>
              <a:rPr lang="en-US" sz="2000" b="1" dirty="0" smtClean="0">
                <a:cs typeface="B Nazanin" pitchFamily="2" charset="-78"/>
              </a:rPr>
              <a:t>BMR</a:t>
            </a:r>
            <a:r>
              <a:rPr lang="fa-IR" sz="2000" b="1" dirty="0" smtClean="0">
                <a:cs typeface="B Nazanin" pitchFamily="2" charset="-78"/>
              </a:rPr>
              <a:t>)</a:t>
            </a:r>
          </a:p>
          <a:p>
            <a:pPr algn="ctr" rtl="1">
              <a:buFont typeface="Wingdings" pitchFamily="2" charset="2"/>
              <a:buNone/>
              <a:defRPr/>
            </a:pPr>
            <a:endParaRPr lang="en-US" sz="2000" dirty="0" smtClean="0">
              <a:cs typeface="B Nazanin" pitchFamily="2" charset="-78"/>
            </a:endParaRPr>
          </a:p>
          <a:p>
            <a:pPr marL="457200" indent="-457200" algn="just" rtl="1">
              <a:buFont typeface="Wingdings" pitchFamily="2" charset="2"/>
              <a:buNone/>
              <a:defRPr/>
            </a:pPr>
            <a:r>
              <a:rPr lang="fa-IR" b="1" dirty="0" smtClean="0">
                <a:cs typeface="B Nazanin" pitchFamily="2" charset="-78"/>
              </a:rPr>
              <a:t>مضرب فعالیت</a:t>
            </a:r>
            <a:r>
              <a:rPr lang="fa-IR" dirty="0" smtClean="0">
                <a:cs typeface="B Nazanin" pitchFamily="2" charset="-78"/>
              </a:rPr>
              <a:t> </a:t>
            </a:r>
            <a:endParaRPr lang="en-US" dirty="0" smtClean="0">
              <a:cs typeface="B Nazanin" pitchFamily="2" charset="-78"/>
            </a:endParaRPr>
          </a:p>
          <a:p>
            <a:pPr marL="457200" indent="-457200" algn="just" rtl="1">
              <a:buFont typeface="+mj-lt"/>
              <a:buAutoNum type="arabicPeriod"/>
              <a:defRPr/>
            </a:pPr>
            <a:r>
              <a:rPr lang="fa-IR" sz="2400" dirty="0" smtClean="0">
                <a:cs typeface="B Nazanin" pitchFamily="2" charset="-78"/>
              </a:rPr>
              <a:t>افراد بدون فعالیت (میزان کم یا هیچ گونه فعالیت): 1.2 × </a:t>
            </a:r>
            <a:r>
              <a:rPr lang="en-US" sz="2400" dirty="0" smtClean="0">
                <a:cs typeface="B Nazanin" pitchFamily="2" charset="-78"/>
              </a:rPr>
              <a:t>BMR </a:t>
            </a:r>
          </a:p>
          <a:p>
            <a:pPr marL="457200" indent="-457200" algn="just" rtl="1">
              <a:buFont typeface="+mj-lt"/>
              <a:buAutoNum type="arabicPeriod"/>
              <a:defRPr/>
            </a:pPr>
            <a:r>
              <a:rPr lang="fa-IR" sz="2400" dirty="0" smtClean="0">
                <a:cs typeface="B Nazanin" pitchFamily="2" charset="-78"/>
              </a:rPr>
              <a:t>افراد کم فعالیت (کمی نرمش در حدود 1 تا 3 روز در طول هفته): 1.375 × </a:t>
            </a:r>
            <a:r>
              <a:rPr lang="en-US" sz="2400" dirty="0" smtClean="0">
                <a:cs typeface="B Nazanin" pitchFamily="2" charset="-78"/>
              </a:rPr>
              <a:t>BMR </a:t>
            </a:r>
          </a:p>
          <a:p>
            <a:pPr marL="457200" indent="-457200" algn="just" rtl="1">
              <a:buFont typeface="+mj-lt"/>
              <a:buAutoNum type="arabicPeriod"/>
              <a:defRPr/>
            </a:pPr>
            <a:r>
              <a:rPr lang="fa-IR" sz="2400" dirty="0" smtClean="0">
                <a:cs typeface="B Nazanin" pitchFamily="2" charset="-78"/>
              </a:rPr>
              <a:t>افراد با فعالیت متوسط (نرمش متعادل در حدود 3 تا 5 بار در طول هفته): 1.55 × </a:t>
            </a:r>
            <a:r>
              <a:rPr lang="en-US" sz="2400" dirty="0" smtClean="0">
                <a:cs typeface="B Nazanin" pitchFamily="2" charset="-78"/>
              </a:rPr>
              <a:t>BMR </a:t>
            </a:r>
          </a:p>
          <a:p>
            <a:pPr marL="457200" indent="-457200" algn="just" rtl="1">
              <a:buFont typeface="+mj-lt"/>
              <a:buAutoNum type="arabicPeriod"/>
              <a:defRPr/>
            </a:pPr>
            <a:r>
              <a:rPr lang="fa-IR" sz="2400" dirty="0" smtClean="0">
                <a:cs typeface="B Nazanin" pitchFamily="2" charset="-78"/>
              </a:rPr>
              <a:t>افراد فعال (ورزش روزانه): 1.725 × </a:t>
            </a:r>
            <a:r>
              <a:rPr lang="en-US" sz="2400" dirty="0" smtClean="0">
                <a:cs typeface="B Nazanin" pitchFamily="2" charset="-78"/>
              </a:rPr>
              <a:t>BMR </a:t>
            </a:r>
          </a:p>
          <a:p>
            <a:pPr marL="457200" indent="-457200" algn="just" rtl="1">
              <a:buFont typeface="+mj-lt"/>
              <a:buAutoNum type="arabicPeriod"/>
              <a:defRPr/>
            </a:pPr>
            <a:r>
              <a:rPr lang="fa-IR" sz="2400" dirty="0" smtClean="0">
                <a:cs typeface="B Nazanin" pitchFamily="2" charset="-78"/>
              </a:rPr>
              <a:t>افراد بیش فعال ( ورزش های سنگین روزانه ): 1.9 × </a:t>
            </a:r>
            <a:r>
              <a:rPr lang="en-US" sz="2400" dirty="0" smtClean="0"/>
              <a:t>BMR</a:t>
            </a:r>
            <a:endParaRPr lang="en-US" sz="2400" dirty="0"/>
          </a:p>
        </p:txBody>
      </p:sp>
    </p:spTree>
    <p:extLst>
      <p:ext uri="{BB962C8B-B14F-4D97-AF65-F5344CB8AC3E}">
        <p14:creationId xmlns:p14="http://schemas.microsoft.com/office/powerpoint/2010/main" val="384579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5" name="Rectangle 5"/>
          <p:cNvSpPr>
            <a:spLocks noChangeArrowheads="1"/>
          </p:cNvSpPr>
          <p:nvPr/>
        </p:nvSpPr>
        <p:spPr bwMode="auto">
          <a:xfrm>
            <a:off x="8388350" y="6165850"/>
            <a:ext cx="473075" cy="4000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a-IR" sz="2000" b="1">
                <a:solidFill>
                  <a:srgbClr val="FF0066"/>
                </a:solidFill>
                <a:effectLst>
                  <a:outerShdw blurRad="38100" dist="38100" dir="2700000" algn="tl">
                    <a:srgbClr val="000000"/>
                  </a:outerShdw>
                </a:effectLst>
                <a:latin typeface="Arial" pitchFamily="34" charset="0"/>
              </a:rPr>
              <a:t>11</a:t>
            </a:r>
            <a:endParaRPr lang="fr-FR" sz="2000" b="1">
              <a:solidFill>
                <a:srgbClr val="FF0066"/>
              </a:solidFill>
              <a:effectLst>
                <a:outerShdw blurRad="38100" dist="38100" dir="2700000" algn="tl">
                  <a:srgbClr val="000000"/>
                </a:outerShdw>
              </a:effectLst>
              <a:latin typeface="Arial" pitchFamily="34" charset="0"/>
            </a:endParaRPr>
          </a:p>
        </p:txBody>
      </p:sp>
      <p:sp>
        <p:nvSpPr>
          <p:cNvPr id="29699" name="Rectangle 8"/>
          <p:cNvSpPr>
            <a:spLocks noChangeArrowheads="1"/>
          </p:cNvSpPr>
          <p:nvPr/>
        </p:nvSpPr>
        <p:spPr bwMode="auto">
          <a:xfrm>
            <a:off x="571500" y="290513"/>
            <a:ext cx="83581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fontAlgn="base">
              <a:spcBef>
                <a:spcPct val="0"/>
              </a:spcBef>
              <a:spcAft>
                <a:spcPct val="0"/>
              </a:spcAft>
            </a:pPr>
            <a:r>
              <a:rPr lang="fa-IR" altLang="fa-IR" sz="3200" b="1" dirty="0" smtClean="0">
                <a:solidFill>
                  <a:prstClr val="black"/>
                </a:solidFill>
                <a:latin typeface="Arial" pitchFamily="34" charset="0"/>
                <a:ea typeface="PMingLiU" pitchFamily="18" charset="-120"/>
                <a:cs typeface="B Nazanin" pitchFamily="2" charset="-78"/>
              </a:rPr>
              <a:t>مقدار کیلو کالری مصرفی در فعالیتهای مختلف به ازای یک ساعت فعالیت:</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خوابیدن:                               70		راه رفتن کند: 		180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دراز کشیدن:                        80		تعمیر لوازم منزل:		185</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نشستن: 		  100		گردگیری:		 190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ایستادن:		 120 		تمیز کردن پنجره: 	195</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رانندگی:			120		اتو کشی:		 200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ظرفشویی:		 135		هم بازی شدن با بچه ها: 	200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خیاطی: 			135		قالی بافی:		 240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لباس شویی با دست:          150   		باغبانی:			 240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آشپزی: 			150		چمن زنی با دستگاه: 	250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نرمش:			 170   		کار با جارو برقی:		 270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پیاده روی:		 170		استفاده از اره برقی:	 290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کار با جارو دستی:	 170		رژه نظامی: 		 310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					کلنگ زنی:		 420</a:t>
            </a:r>
          </a:p>
          <a:p>
            <a:pPr algn="just" rtl="1" fontAlgn="base">
              <a:spcBef>
                <a:spcPct val="0"/>
              </a:spcBef>
              <a:spcAft>
                <a:spcPct val="0"/>
              </a:spcAft>
            </a:pPr>
            <a:r>
              <a:rPr lang="fa-IR" altLang="fa-IR" sz="2400" b="1" dirty="0" smtClean="0">
                <a:solidFill>
                  <a:prstClr val="black"/>
                </a:solidFill>
                <a:latin typeface="Arial" pitchFamily="34" charset="0"/>
                <a:ea typeface="PMingLiU" pitchFamily="18" charset="-120"/>
                <a:cs typeface="B Nazanin" pitchFamily="2" charset="-78"/>
              </a:rPr>
              <a:t>					بالا رفتن از پله:		  500</a:t>
            </a:r>
            <a:endParaRPr lang="fr-FR" altLang="fa-IR" sz="2400" b="1" dirty="0" smtClean="0">
              <a:solidFill>
                <a:prstClr val="black"/>
              </a:solidFill>
              <a:latin typeface="Arial" pitchFamily="34" charset="0"/>
              <a:ea typeface="PMingLiU" pitchFamily="18" charset="-120"/>
              <a:cs typeface="B Nazanin" pitchFamily="2" charset="-78"/>
            </a:endParaRPr>
          </a:p>
        </p:txBody>
      </p:sp>
    </p:spTree>
    <p:extLst>
      <p:ext uri="{BB962C8B-B14F-4D97-AF65-F5344CB8AC3E}">
        <p14:creationId xmlns:p14="http://schemas.microsoft.com/office/powerpoint/2010/main" val="24915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5" name="Rectangle 5"/>
          <p:cNvSpPr>
            <a:spLocks noChangeArrowheads="1"/>
          </p:cNvSpPr>
          <p:nvPr/>
        </p:nvSpPr>
        <p:spPr bwMode="auto">
          <a:xfrm>
            <a:off x="8388350" y="6165850"/>
            <a:ext cx="469900" cy="400050"/>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fa-IR" sz="2000" b="1">
                <a:solidFill>
                  <a:srgbClr val="FF0066"/>
                </a:solidFill>
                <a:effectLst>
                  <a:outerShdw blurRad="38100" dist="38100" dir="2700000" algn="tl">
                    <a:srgbClr val="C0C0C0"/>
                  </a:outerShdw>
                </a:effectLst>
              </a:rPr>
              <a:t>12</a:t>
            </a:r>
            <a:endParaRPr lang="fr-FR" sz="2000" b="1">
              <a:solidFill>
                <a:srgbClr val="FF0066"/>
              </a:solidFill>
              <a:effectLst>
                <a:outerShdw blurRad="38100" dist="38100" dir="2700000" algn="tl">
                  <a:srgbClr val="C0C0C0"/>
                </a:outerShdw>
              </a:effectLst>
              <a:cs typeface="Arial" pitchFamily="34" charset="0"/>
            </a:endParaRPr>
          </a:p>
        </p:txBody>
      </p:sp>
      <p:sp>
        <p:nvSpPr>
          <p:cNvPr id="30723" name="Rectangle 8"/>
          <p:cNvSpPr>
            <a:spLocks noChangeArrowheads="1"/>
          </p:cNvSpPr>
          <p:nvPr/>
        </p:nvSpPr>
        <p:spPr bwMode="auto">
          <a:xfrm>
            <a:off x="571500" y="80963"/>
            <a:ext cx="835818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fontAlgn="base">
              <a:spcBef>
                <a:spcPct val="0"/>
              </a:spcBef>
              <a:spcAft>
                <a:spcPct val="0"/>
              </a:spcAft>
            </a:pPr>
            <a:r>
              <a:rPr lang="fa-IR" altLang="fa-IR" sz="3200" b="1" dirty="0" smtClean="0">
                <a:solidFill>
                  <a:prstClr val="black"/>
                </a:solidFill>
                <a:ea typeface="PMingLiU" pitchFamily="18" charset="-120"/>
                <a:cs typeface="B Nazanin" pitchFamily="2" charset="-78"/>
              </a:rPr>
              <a:t>مقدار کیلو کالری مصرفی در ورزشهای مختلف به ازای یک ساعت ورزش:</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گلف:	                               200		هندبال: 			550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دوچرخه سواری آهسته:        200		شنا متوسط:		550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پینگ پنگ:	               275		دوچرخه سواری سریع:	 600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رقص: 			  300		یوگا:			 650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قدم زدن متوسط:		  300 		کوهنوردی: 	  	700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والیبال:		   	 350		شنا سریع:		700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بدمینتون:		 350		دویدن سریع کوتاه مدت: 	700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پارو زدن قایق:	  	  400		بوکس:		 	1000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دوچرخه سواری با سرعت:    400   		وزنه برداری:		 1100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پرورش اندام:	 	   400		کوهنوردی سریع:		1100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اسب سواری: 	 	  470		کشتی: 			1350</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قدم زدن تند:		480   		</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شمشیر بازی:		  500		</a:t>
            </a: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فوتبال:	    	               550					</a:t>
            </a:r>
            <a:endParaRPr lang="fr-FR" altLang="fa-IR" sz="2400" b="1" dirty="0" smtClean="0">
              <a:solidFill>
                <a:prstClr val="black"/>
              </a:solidFill>
              <a:ea typeface="PMingLiU" pitchFamily="18" charset="-120"/>
              <a:cs typeface="B Nazanin" pitchFamily="2" charset="-78"/>
            </a:endParaRPr>
          </a:p>
        </p:txBody>
      </p:sp>
    </p:spTree>
    <p:extLst>
      <p:ext uri="{BB962C8B-B14F-4D97-AF65-F5344CB8AC3E}">
        <p14:creationId xmlns:p14="http://schemas.microsoft.com/office/powerpoint/2010/main" val="1624909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74638"/>
            <a:ext cx="8229600" cy="1143000"/>
          </a:xfrm>
        </p:spPr>
        <p:txBody>
          <a:bodyPr>
            <a:normAutofit/>
          </a:bodyPr>
          <a:lstStyle/>
          <a:p>
            <a:endParaRPr lang="fa-IR" dirty="0">
              <a:solidFill>
                <a:schemeClr val="tx2">
                  <a:lumMod val="75000"/>
                </a:schemeClr>
              </a:solidFill>
            </a:endParaRPr>
          </a:p>
        </p:txBody>
      </p:sp>
      <p:sp>
        <p:nvSpPr>
          <p:cNvPr id="8" name="Right Arrow 7"/>
          <p:cNvSpPr/>
          <p:nvPr/>
        </p:nvSpPr>
        <p:spPr>
          <a:xfrm>
            <a:off x="152400" y="5410200"/>
            <a:ext cx="2590800" cy="1219200"/>
          </a:xfrm>
          <a:prstGeom prst="rightArrow">
            <a:avLst>
              <a:gd name="adj1" fmla="val 6540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solidFill>
                  <a:srgbClr val="FFFF00"/>
                </a:solidFill>
              </a:rPr>
              <a:t>Energy expenditure</a:t>
            </a:r>
            <a:endParaRPr lang="fa-IR" sz="2000" dirty="0">
              <a:solidFill>
                <a:srgbClr val="FFFF00"/>
              </a:solidFill>
            </a:endParaRPr>
          </a:p>
        </p:txBody>
      </p:sp>
    </p:spTree>
    <p:extLst>
      <p:ext uri="{BB962C8B-B14F-4D97-AF65-F5344CB8AC3E}">
        <p14:creationId xmlns:p14="http://schemas.microsoft.com/office/powerpoint/2010/main" val="140098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8"/>
          <p:cNvSpPr>
            <a:spLocks noChangeArrowheads="1"/>
          </p:cNvSpPr>
          <p:nvPr/>
        </p:nvSpPr>
        <p:spPr bwMode="auto">
          <a:xfrm>
            <a:off x="285750" y="214313"/>
            <a:ext cx="864393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fontAlgn="base">
              <a:spcBef>
                <a:spcPct val="0"/>
              </a:spcBef>
              <a:spcAft>
                <a:spcPct val="0"/>
              </a:spcAft>
            </a:pPr>
            <a:r>
              <a:rPr lang="fa-IR" altLang="fa-IR" sz="3200" b="1" dirty="0" smtClean="0">
                <a:solidFill>
                  <a:prstClr val="black"/>
                </a:solidFill>
                <a:ea typeface="PMingLiU" pitchFamily="18" charset="-120"/>
                <a:cs typeface="B Nazanin" pitchFamily="2" charset="-78"/>
              </a:rPr>
              <a:t>مقدار انرژی (کیلو کالری) موجود در مواد غذایی به ازای 100 گرم از آن:</a:t>
            </a:r>
          </a:p>
          <a:p>
            <a:pPr algn="ctr" rtl="1" fontAlgn="base">
              <a:spcBef>
                <a:spcPct val="0"/>
              </a:spcBef>
              <a:spcAft>
                <a:spcPct val="0"/>
              </a:spcAft>
            </a:pPr>
            <a:endParaRPr lang="fa-IR" altLang="fa-IR" sz="3200" b="1" dirty="0" smtClean="0">
              <a:solidFill>
                <a:prstClr val="black"/>
              </a:solidFill>
              <a:ea typeface="PMingLiU" pitchFamily="18" charset="-120"/>
              <a:cs typeface="B Nazanin" pitchFamily="2" charset="-78"/>
            </a:endParaRPr>
          </a:p>
          <a:p>
            <a:pPr algn="just" rtl="1" fontAlgn="base">
              <a:spcBef>
                <a:spcPct val="0"/>
              </a:spcBef>
              <a:spcAft>
                <a:spcPct val="0"/>
              </a:spcAft>
            </a:pPr>
            <a:endParaRPr lang="fa-IR" altLang="fa-IR" sz="2400" b="1" dirty="0" smtClean="0">
              <a:solidFill>
                <a:prstClr val="black"/>
              </a:solidFill>
              <a:ea typeface="PMingLiU" pitchFamily="18" charset="-120"/>
              <a:cs typeface="B Nazanin" pitchFamily="2" charset="-78"/>
            </a:endParaRPr>
          </a:p>
          <a:p>
            <a:pPr algn="just" rtl="1" fontAlgn="base">
              <a:spcBef>
                <a:spcPct val="0"/>
              </a:spcBef>
              <a:spcAft>
                <a:spcPct val="0"/>
              </a:spcAft>
            </a:pPr>
            <a:r>
              <a:rPr lang="fa-IR" altLang="fa-IR" sz="3200" b="1" dirty="0" smtClean="0">
                <a:solidFill>
                  <a:prstClr val="black"/>
                </a:solidFill>
                <a:ea typeface="PMingLiU" pitchFamily="18" charset="-120"/>
                <a:cs typeface="B Nazanin" pitchFamily="2" charset="-78"/>
              </a:rPr>
              <a:t>کربوهیدرات: 	400</a:t>
            </a:r>
            <a:endParaRPr lang="fr-FR" altLang="fa-IR" sz="3200" b="1" dirty="0" smtClean="0">
              <a:solidFill>
                <a:prstClr val="black"/>
              </a:solidFill>
              <a:ea typeface="PMingLiU" pitchFamily="18" charset="-120"/>
              <a:cs typeface="B Nazanin" pitchFamily="2" charset="-78"/>
            </a:endParaRPr>
          </a:p>
          <a:p>
            <a:pPr algn="just" rtl="1" fontAlgn="base">
              <a:spcBef>
                <a:spcPct val="0"/>
              </a:spcBef>
              <a:spcAft>
                <a:spcPct val="0"/>
              </a:spcAft>
            </a:pPr>
            <a:r>
              <a:rPr lang="fa-IR" altLang="fa-IR" sz="3200" b="1" dirty="0" smtClean="0">
                <a:solidFill>
                  <a:prstClr val="black"/>
                </a:solidFill>
                <a:ea typeface="PMingLiU" pitchFamily="18" charset="-120"/>
                <a:cs typeface="B Nazanin" pitchFamily="2" charset="-78"/>
              </a:rPr>
              <a:t>پروتئین: 		400</a:t>
            </a:r>
            <a:endParaRPr lang="fr-FR" altLang="fa-IR" sz="3200" b="1" dirty="0" smtClean="0">
              <a:solidFill>
                <a:prstClr val="black"/>
              </a:solidFill>
              <a:ea typeface="PMingLiU" pitchFamily="18" charset="-120"/>
              <a:cs typeface="B Nazanin" pitchFamily="2" charset="-78"/>
            </a:endParaRPr>
          </a:p>
          <a:p>
            <a:pPr algn="just" rtl="1" fontAlgn="base">
              <a:spcBef>
                <a:spcPct val="0"/>
              </a:spcBef>
              <a:spcAft>
                <a:spcPct val="0"/>
              </a:spcAft>
            </a:pPr>
            <a:r>
              <a:rPr lang="fa-IR" altLang="fa-IR" sz="3200" b="1" dirty="0" smtClean="0">
                <a:solidFill>
                  <a:prstClr val="black"/>
                </a:solidFill>
                <a:ea typeface="PMingLiU" pitchFamily="18" charset="-120"/>
                <a:cs typeface="B Nazanin" pitchFamily="2" charset="-78"/>
              </a:rPr>
              <a:t>چربی: 		900</a:t>
            </a:r>
            <a:endParaRPr lang="fr-FR" altLang="fa-IR" sz="3200" b="1" dirty="0" smtClean="0">
              <a:solidFill>
                <a:prstClr val="black"/>
              </a:solidFill>
              <a:ea typeface="PMingLiU" pitchFamily="18" charset="-120"/>
              <a:cs typeface="B Nazanin" pitchFamily="2" charset="-78"/>
            </a:endParaRPr>
          </a:p>
          <a:p>
            <a:pPr algn="just" rtl="1" fontAlgn="base">
              <a:spcBef>
                <a:spcPct val="0"/>
              </a:spcBef>
              <a:spcAft>
                <a:spcPct val="0"/>
              </a:spcAft>
            </a:pPr>
            <a:r>
              <a:rPr lang="fa-IR" altLang="fa-IR" sz="3200" b="1" dirty="0" smtClean="0">
                <a:solidFill>
                  <a:prstClr val="black"/>
                </a:solidFill>
                <a:ea typeface="PMingLiU" pitchFamily="18" charset="-120"/>
                <a:cs typeface="B Nazanin" pitchFamily="2" charset="-78"/>
              </a:rPr>
              <a:t>ویتامین:		 صفر</a:t>
            </a:r>
            <a:endParaRPr lang="fr-FR" altLang="fa-IR" sz="3200" b="1" dirty="0" smtClean="0">
              <a:solidFill>
                <a:prstClr val="black"/>
              </a:solidFill>
              <a:ea typeface="PMingLiU" pitchFamily="18" charset="-120"/>
              <a:cs typeface="B Nazanin" pitchFamily="2" charset="-78"/>
            </a:endParaRPr>
          </a:p>
          <a:p>
            <a:pPr algn="just" rtl="1" fontAlgn="base">
              <a:spcBef>
                <a:spcPct val="0"/>
              </a:spcBef>
              <a:spcAft>
                <a:spcPct val="0"/>
              </a:spcAft>
            </a:pPr>
            <a:r>
              <a:rPr lang="fa-IR" altLang="fa-IR" sz="3200" b="1" dirty="0" smtClean="0">
                <a:solidFill>
                  <a:prstClr val="black"/>
                </a:solidFill>
                <a:ea typeface="PMingLiU" pitchFamily="18" charset="-120"/>
                <a:cs typeface="B Nazanin" pitchFamily="2" charset="-78"/>
              </a:rPr>
              <a:t>املاح: 			صفر</a:t>
            </a:r>
            <a:endParaRPr lang="fr-FR" altLang="fa-IR" sz="3200" b="1" dirty="0" smtClean="0">
              <a:solidFill>
                <a:prstClr val="black"/>
              </a:solidFill>
              <a:ea typeface="PMingLiU" pitchFamily="18" charset="-120"/>
              <a:cs typeface="B Nazanin" pitchFamily="2" charset="-78"/>
            </a:endParaRPr>
          </a:p>
          <a:p>
            <a:pPr algn="just" rtl="1" fontAlgn="base">
              <a:spcBef>
                <a:spcPct val="0"/>
              </a:spcBef>
              <a:spcAft>
                <a:spcPct val="0"/>
              </a:spcAft>
            </a:pPr>
            <a:r>
              <a:rPr lang="fa-IR" altLang="fa-IR" sz="3200" b="1" dirty="0" smtClean="0">
                <a:solidFill>
                  <a:prstClr val="black"/>
                </a:solidFill>
                <a:ea typeface="PMingLiU" pitchFamily="18" charset="-120"/>
                <a:cs typeface="B Nazanin" pitchFamily="2" charset="-78"/>
              </a:rPr>
              <a:t>آب:			 صفر</a:t>
            </a:r>
            <a:endParaRPr lang="fr-FR" altLang="fa-IR" sz="3200" b="1" dirty="0" smtClean="0">
              <a:solidFill>
                <a:prstClr val="black"/>
              </a:solidFill>
              <a:ea typeface="PMingLiU" pitchFamily="18" charset="-120"/>
              <a:cs typeface="B Nazanin" pitchFamily="2" charset="-78"/>
            </a:endParaRPr>
          </a:p>
          <a:p>
            <a:pPr algn="just" rtl="1" fontAlgn="base">
              <a:spcBef>
                <a:spcPct val="0"/>
              </a:spcBef>
              <a:spcAft>
                <a:spcPct val="0"/>
              </a:spcAft>
            </a:pPr>
            <a:r>
              <a:rPr lang="fa-IR" altLang="fa-IR" sz="2400" b="1" dirty="0" smtClean="0">
                <a:solidFill>
                  <a:prstClr val="black"/>
                </a:solidFill>
                <a:ea typeface="PMingLiU" pitchFamily="18" charset="-120"/>
                <a:cs typeface="B Nazanin" pitchFamily="2" charset="-78"/>
              </a:rPr>
              <a:t>					</a:t>
            </a:r>
            <a:endParaRPr lang="fr-FR" altLang="fa-IR" sz="2400" b="1" dirty="0" smtClean="0">
              <a:solidFill>
                <a:prstClr val="black"/>
              </a:solidFill>
              <a:ea typeface="PMingLiU" pitchFamily="18" charset="-120"/>
              <a:cs typeface="B Nazanin" pitchFamily="2" charset="-78"/>
            </a:endParaRPr>
          </a:p>
        </p:txBody>
      </p:sp>
    </p:spTree>
    <p:extLst>
      <p:ext uri="{BB962C8B-B14F-4D97-AF65-F5344CB8AC3E}">
        <p14:creationId xmlns:p14="http://schemas.microsoft.com/office/powerpoint/2010/main" val="3593878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487</Words>
  <Application>Microsoft Office PowerPoint</Application>
  <PresentationFormat>On-screen Show (4:3)</PresentationFormat>
  <Paragraphs>95</Paragraphs>
  <Slides>18</Slides>
  <Notes>7</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1_Office Theme</vt:lpstr>
      <vt:lpstr>2_Office Theme</vt:lpstr>
      <vt:lpstr>3_Office Theme</vt:lpstr>
      <vt:lpstr>به نام خدا</vt:lpstr>
      <vt:lpstr>PowerPoint Presentation</vt:lpstr>
      <vt:lpstr>Energy-Balance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اثر فعاليت فيزيکي بر ميزان متابوليسم استراحت</vt:lpstr>
      <vt:lpstr>فعاليت فيزيکي و مواد مصرفي (سوبستراي) براي تامين انرژي</vt:lpstr>
      <vt:lpstr>PowerPoint Presentation</vt:lpstr>
      <vt:lpstr>PowerPoint Presentation</vt:lpstr>
      <vt:lpstr>PowerPoint Presentation</vt:lpstr>
      <vt:lpstr>PowerPoint Presentation</vt:lpstr>
      <vt:lpstr>Terminology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dc:creator>
  <cp:lastModifiedBy>m</cp:lastModifiedBy>
  <cp:revision>2</cp:revision>
  <dcterms:created xsi:type="dcterms:W3CDTF">2006-08-16T00:00:00Z</dcterms:created>
  <dcterms:modified xsi:type="dcterms:W3CDTF">2020-03-15T16:55:26Z</dcterms:modified>
</cp:coreProperties>
</file>