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  <p:sldMasterId id="2147483746" r:id="rId2"/>
    <p:sldMasterId id="2147483734" r:id="rId3"/>
  </p:sldMasterIdLst>
  <p:notesMasterIdLst>
    <p:notesMasterId r:id="rId15"/>
  </p:notesMasterIdLst>
  <p:handoutMasterIdLst>
    <p:handoutMasterId r:id="rId16"/>
  </p:handoutMasterIdLst>
  <p:sldIdLst>
    <p:sldId id="268" r:id="rId4"/>
    <p:sldId id="331" r:id="rId5"/>
    <p:sldId id="385" r:id="rId6"/>
    <p:sldId id="387" r:id="rId7"/>
    <p:sldId id="386" r:id="rId8"/>
    <p:sldId id="388" r:id="rId9"/>
    <p:sldId id="389" r:id="rId10"/>
    <p:sldId id="390" r:id="rId11"/>
    <p:sldId id="391" r:id="rId12"/>
    <p:sldId id="392" r:id="rId13"/>
    <p:sldId id="384" r:id="rId14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63" d="100"/>
          <a:sy n="63" d="100"/>
        </p:scale>
        <p:origin x="151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2898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pPr>
              <a:defRPr/>
            </a:pPr>
            <a:fld id="{B2FB6040-3FB2-46EB-81D8-5553D23A01BB}" type="datetimeFigureOut">
              <a:rPr lang="fa-IR"/>
              <a:pPr>
                <a:defRPr/>
              </a:pPr>
              <a:t>08/08/1439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pPr>
              <a:defRPr/>
            </a:pPr>
            <a:fld id="{50B2605D-E5F2-4E24-BFDD-B506365E2C5B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198348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Click to edit Master text styles</a:t>
            </a:r>
          </a:p>
          <a:p>
            <a:pPr lvl="1"/>
            <a:r>
              <a:rPr lang="tr-TR" noProof="0" smtClean="0"/>
              <a:t>Second level</a:t>
            </a:r>
          </a:p>
          <a:p>
            <a:pPr lvl="2"/>
            <a:r>
              <a:rPr lang="tr-TR" noProof="0" smtClean="0"/>
              <a:t>Third level</a:t>
            </a:r>
          </a:p>
          <a:p>
            <a:pPr lvl="3"/>
            <a:r>
              <a:rPr lang="tr-TR" noProof="0" smtClean="0"/>
              <a:t>Fourth level</a:t>
            </a:r>
          </a:p>
          <a:p>
            <a:pPr lvl="4"/>
            <a:r>
              <a:rPr lang="tr-TR" noProof="0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A72387E-54D1-4282-9465-2B27D04C7BF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41194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72387E-54D1-4282-9465-2B27D04C7BFF}" type="slidenum">
              <a:rPr lang="tr-TR" smtClean="0"/>
              <a:pPr>
                <a:defRPr/>
              </a:pPr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4754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7" name="TextBox 6"/>
          <p:cNvSpPr txBox="1"/>
          <p:nvPr userDrawn="1"/>
        </p:nvSpPr>
        <p:spPr>
          <a:xfrm>
            <a:off x="8072462" y="357166"/>
            <a:ext cx="10001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fa-IR" dirty="0" smtClean="0">
                <a:solidFill>
                  <a:schemeClr val="bg1"/>
                </a:solidFill>
                <a:cs typeface="B Nazanin" pitchFamily="2" charset="-78"/>
              </a:rPr>
              <a:t>الکترونیک2</a:t>
            </a:r>
            <a:endParaRPr lang="fa-IR" dirty="0">
              <a:solidFill>
                <a:schemeClr val="bg1"/>
              </a:solidFill>
              <a:cs typeface="B Nazanin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a-I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Vision Based Navigation for an UAV</a:t>
            </a:r>
            <a:endParaRPr lang="tr-T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AA1909-B547-4CE4-8069-58FD8533B76D}" type="slidenum">
              <a:rPr lang="tr-TR"/>
              <a:pPr>
                <a:defRPr/>
              </a:pPr>
              <a:t>‹#›</a:t>
            </a:fld>
            <a:r>
              <a:rPr lang="en-US"/>
              <a:t>/25</a:t>
            </a:r>
            <a:endParaRPr lang="tr-T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14 Dec 2005 Maya Çakmak</a:t>
            </a:r>
            <a:endParaRPr lang="tr-T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Vision Based Navigation for an UAV</a:t>
            </a:r>
            <a:endParaRPr lang="tr-T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5DA9F-E32B-4443-96A3-A94CC17CA369}" type="slidenum">
              <a:rPr lang="tr-TR"/>
              <a:pPr>
                <a:defRPr/>
              </a:pPr>
              <a:t>‹#›</a:t>
            </a:fld>
            <a:r>
              <a:rPr lang="en-US"/>
              <a:t>/25</a:t>
            </a:r>
            <a:endParaRPr lang="tr-T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14 Dec 2005 Maya Çakmak</a:t>
            </a:r>
            <a:endParaRPr lang="tr-TR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2438" y="188913"/>
            <a:ext cx="2182812" cy="59039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7" y="188913"/>
            <a:ext cx="6399213" cy="59039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Vision Based Navigation for an UAV</a:t>
            </a:r>
            <a:endParaRPr lang="tr-T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DFA3AB-2EF5-4E4D-BDDD-57C8323EB7D2}" type="slidenum">
              <a:rPr lang="tr-TR"/>
              <a:pPr>
                <a:defRPr/>
              </a:pPr>
              <a:t>‹#›</a:t>
            </a:fld>
            <a:r>
              <a:rPr lang="en-US"/>
              <a:t>/25</a:t>
            </a:r>
            <a:endParaRPr lang="tr-T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14 Dec 2005 Maya Çakmak</a:t>
            </a:r>
            <a:endParaRPr lang="tr-TR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7" y="188914"/>
            <a:ext cx="8734425" cy="8509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95288" y="1412875"/>
            <a:ext cx="4100512" cy="467995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4100513" cy="467995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Vision Based Navigation for an UAV</a:t>
            </a:r>
            <a:endParaRPr lang="tr-T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43DC3-553F-4272-B223-C3617331DDC1}" type="slidenum">
              <a:rPr lang="tr-TR"/>
              <a:pPr>
                <a:defRPr/>
              </a:pPr>
              <a:t>‹#›</a:t>
            </a:fld>
            <a:r>
              <a:rPr lang="en-US"/>
              <a:t>/25</a:t>
            </a:r>
            <a:endParaRPr lang="tr-T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14 Dec 2005 Maya Çakmak</a:t>
            </a:r>
            <a:endParaRPr lang="tr-TR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A6EC-22B6-4E23-B776-4C1BD424ACEE}" type="datetimeFigureOut">
              <a:rPr lang="fa-IR" smtClean="0"/>
              <a:pPr/>
              <a:t>08/08/1439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65DF-D282-46DD-8B64-F67AEB39A49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A6EC-22B6-4E23-B776-4C1BD424ACEE}" type="datetimeFigureOut">
              <a:rPr lang="fa-IR" smtClean="0"/>
              <a:pPr/>
              <a:t>08/08/1439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65DF-D282-46DD-8B64-F67AEB39A49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A6EC-22B6-4E23-B776-4C1BD424ACEE}" type="datetimeFigureOut">
              <a:rPr lang="fa-IR" smtClean="0"/>
              <a:pPr/>
              <a:t>08/08/1439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65DF-D282-46DD-8B64-F67AEB39A49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A6EC-22B6-4E23-B776-4C1BD424ACEE}" type="datetimeFigureOut">
              <a:rPr lang="fa-IR" smtClean="0"/>
              <a:pPr/>
              <a:t>08/08/1439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65DF-D282-46DD-8B64-F67AEB39A49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A6EC-22B6-4E23-B776-4C1BD424ACEE}" type="datetimeFigureOut">
              <a:rPr lang="fa-IR" smtClean="0"/>
              <a:pPr/>
              <a:t>08/08/1439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65DF-D282-46DD-8B64-F67AEB39A49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A6EC-22B6-4E23-B776-4C1BD424ACEE}" type="datetimeFigureOut">
              <a:rPr lang="fa-IR" smtClean="0"/>
              <a:pPr/>
              <a:t>08/08/1439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65DF-D282-46DD-8B64-F67AEB39A49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>
            <a:spLocks noChangeArrowheads="1"/>
          </p:cNvSpPr>
          <p:nvPr userDrawn="1"/>
        </p:nvSpPr>
        <p:spPr bwMode="auto">
          <a:xfrm>
            <a:off x="8501090" y="6416675"/>
            <a:ext cx="8921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fld id="{1F0EC94C-7F01-4CE0-941D-B0E15DE3DC17}" type="slidenum">
              <a:rPr lang="fa-IR"/>
              <a:pPr>
                <a:defRPr/>
              </a:pPr>
              <a:t>‹#›</a:t>
            </a:fld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14412" y="1571613"/>
            <a:ext cx="8734425" cy="8509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71612"/>
            <a:ext cx="8353425" cy="467995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a-I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A6EC-22B6-4E23-B776-4C1BD424ACEE}" type="datetimeFigureOut">
              <a:rPr lang="fa-IR" smtClean="0"/>
              <a:pPr/>
              <a:t>08/08/1439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65DF-D282-46DD-8B64-F67AEB39A49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A6EC-22B6-4E23-B776-4C1BD424ACEE}" type="datetimeFigureOut">
              <a:rPr lang="fa-IR" smtClean="0"/>
              <a:pPr/>
              <a:t>08/08/1439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65DF-D282-46DD-8B64-F67AEB39A49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A6EC-22B6-4E23-B776-4C1BD424ACEE}" type="datetimeFigureOut">
              <a:rPr lang="fa-IR" smtClean="0"/>
              <a:pPr/>
              <a:t>08/08/1439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65DF-D282-46DD-8B64-F67AEB39A49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A6EC-22B6-4E23-B776-4C1BD424ACEE}" type="datetimeFigureOut">
              <a:rPr lang="fa-IR" smtClean="0"/>
              <a:pPr/>
              <a:t>08/08/1439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65DF-D282-46DD-8B64-F67AEB39A49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A6EC-22B6-4E23-B776-4C1BD424ACEE}" type="datetimeFigureOut">
              <a:rPr lang="fa-IR" smtClean="0"/>
              <a:pPr/>
              <a:t>08/08/1439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65DF-D282-46DD-8B64-F67AEB39A49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822A-E710-4C61-944C-781175A36B9B}" type="datetimeFigureOut">
              <a:rPr lang="fa-IR" smtClean="0"/>
              <a:pPr/>
              <a:t>08/08/1439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BA388-4399-4481-B7FE-896D4910613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822A-E710-4C61-944C-781175A36B9B}" type="datetimeFigureOut">
              <a:rPr lang="fa-IR" smtClean="0"/>
              <a:pPr/>
              <a:t>08/08/1439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BA388-4399-4481-B7FE-896D4910613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822A-E710-4C61-944C-781175A36B9B}" type="datetimeFigureOut">
              <a:rPr lang="fa-IR" smtClean="0"/>
              <a:pPr/>
              <a:t>08/08/1439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BA388-4399-4481-B7FE-896D4910613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822A-E710-4C61-944C-781175A36B9B}" type="datetimeFigureOut">
              <a:rPr lang="fa-IR" smtClean="0"/>
              <a:pPr/>
              <a:t>08/08/1439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BA388-4399-4481-B7FE-896D4910613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822A-E710-4C61-944C-781175A36B9B}" type="datetimeFigureOut">
              <a:rPr lang="fa-IR" smtClean="0"/>
              <a:pPr/>
              <a:t>08/08/1439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BA388-4399-4481-B7FE-896D4910613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Vision Based Navigation for an UAV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fa-IR" smtClean="0"/>
              <a:t>14 Dec 2005 Maya Çakmak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822A-E710-4C61-944C-781175A36B9B}" type="datetimeFigureOut">
              <a:rPr lang="fa-IR" smtClean="0"/>
              <a:pPr/>
              <a:t>08/08/1439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BA388-4399-4481-B7FE-896D4910613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822A-E710-4C61-944C-781175A36B9B}" type="datetimeFigureOut">
              <a:rPr lang="fa-IR" smtClean="0"/>
              <a:pPr/>
              <a:t>08/08/1439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BA388-4399-4481-B7FE-896D4910613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822A-E710-4C61-944C-781175A36B9B}" type="datetimeFigureOut">
              <a:rPr lang="fa-IR" smtClean="0"/>
              <a:pPr/>
              <a:t>08/08/1439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BA388-4399-4481-B7FE-896D4910613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822A-E710-4C61-944C-781175A36B9B}" type="datetimeFigureOut">
              <a:rPr lang="fa-IR" smtClean="0"/>
              <a:pPr/>
              <a:t>08/08/1439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BA388-4399-4481-B7FE-896D4910613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822A-E710-4C61-944C-781175A36B9B}" type="datetimeFigureOut">
              <a:rPr lang="fa-IR" smtClean="0"/>
              <a:pPr/>
              <a:t>08/08/1439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BA388-4399-4481-B7FE-896D4910613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822A-E710-4C61-944C-781175A36B9B}" type="datetimeFigureOut">
              <a:rPr lang="fa-IR" smtClean="0"/>
              <a:pPr/>
              <a:t>08/08/1439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BA388-4399-4481-B7FE-896D4910613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Vision Based Navigation for an UAV</a:t>
            </a:r>
            <a:endParaRPr lang="tr-T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9BF684-F28A-416E-871F-CE61BD413877}" type="slidenum">
              <a:rPr lang="tr-TR"/>
              <a:pPr>
                <a:defRPr/>
              </a:pPr>
              <a:t>‹#›</a:t>
            </a:fld>
            <a:r>
              <a:rPr lang="en-US"/>
              <a:t>/25</a:t>
            </a:r>
            <a:endParaRPr lang="tr-T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14 Dec 2005 Maya Çakmak</a:t>
            </a:r>
            <a:endParaRPr lang="tr-T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1412875"/>
            <a:ext cx="4100512" cy="46799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4100513" cy="46799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Vision Based Navigation for an UAV</a:t>
            </a:r>
            <a:endParaRPr lang="tr-T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7C8DA2-87B7-4A09-8F04-FBAC62E5DBDB}" type="slidenum">
              <a:rPr lang="tr-TR"/>
              <a:pPr>
                <a:defRPr/>
              </a:pPr>
              <a:t>‹#›</a:t>
            </a:fld>
            <a:r>
              <a:rPr lang="en-US"/>
              <a:t>/25</a:t>
            </a:r>
            <a:endParaRPr lang="tr-T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14 Dec 2005 Maya Çakmak</a:t>
            </a:r>
            <a:endParaRPr lang="tr-T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Vision Based Navigation for an UAV</a:t>
            </a:r>
            <a:endParaRPr lang="tr-TR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069421-E28F-4629-A7F2-C90E00EF8D0E}" type="slidenum">
              <a:rPr lang="tr-TR"/>
              <a:pPr>
                <a:defRPr/>
              </a:pPr>
              <a:t>‹#›</a:t>
            </a:fld>
            <a:r>
              <a:rPr lang="en-US"/>
              <a:t>/25</a:t>
            </a:r>
            <a:endParaRPr lang="tr-TR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14 Dec 2005 Maya Çakmak</a:t>
            </a:r>
            <a:endParaRPr lang="tr-T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Vision Based Navigation for an UAV</a:t>
            </a:r>
            <a:endParaRPr lang="tr-T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10AF69-E79A-4B1D-BDDD-AB49BA4F05A4}" type="slidenum">
              <a:rPr lang="tr-TR"/>
              <a:pPr>
                <a:defRPr/>
              </a:pPr>
              <a:t>‹#›</a:t>
            </a:fld>
            <a:r>
              <a:rPr lang="en-US"/>
              <a:t>/25</a:t>
            </a:r>
            <a:endParaRPr lang="tr-T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14 Dec 2005 Maya Çakmak</a:t>
            </a:r>
            <a:endParaRPr lang="tr-T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Vision Based Navigation for an UAV</a:t>
            </a:r>
            <a:endParaRPr lang="tr-T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577302-4F41-48D7-83DE-D2756AA39280}" type="slidenum">
              <a:rPr lang="tr-TR"/>
              <a:pPr>
                <a:defRPr/>
              </a:pPr>
              <a:t>‹#›</a:t>
            </a:fld>
            <a:r>
              <a:rPr lang="en-US"/>
              <a:t>/25</a:t>
            </a:r>
            <a:endParaRPr lang="tr-T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14 Dec 2005 Maya Çakmak</a:t>
            </a:r>
            <a:endParaRPr lang="tr-T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Vision Based Navigation for an UAV</a:t>
            </a:r>
            <a:endParaRPr lang="tr-T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9E86F-8F76-4C13-B430-BC0F34237A05}" type="slidenum">
              <a:rPr lang="tr-TR"/>
              <a:pPr>
                <a:defRPr/>
              </a:pPr>
              <a:t>‹#›</a:t>
            </a:fld>
            <a:r>
              <a:rPr lang="en-US"/>
              <a:t>/25</a:t>
            </a:r>
            <a:endParaRPr lang="tr-T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14 Dec 2005 Maya Çakmak</a:t>
            </a:r>
            <a:endParaRPr lang="tr-T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 userDrawn="1"/>
        </p:nvSpPr>
        <p:spPr bwMode="auto">
          <a:xfrm>
            <a:off x="0" y="0"/>
            <a:ext cx="9144000" cy="1125539"/>
          </a:xfrm>
          <a:prstGeom prst="rect">
            <a:avLst/>
          </a:prstGeom>
          <a:solidFill>
            <a:srgbClr val="63422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a-IR"/>
          </a:p>
        </p:txBody>
      </p:sp>
      <p:sp>
        <p:nvSpPr>
          <p:cNvPr id="1029" name="Rectangle 5"/>
          <p:cNvSpPr>
            <a:spLocks noChangeArrowheads="1"/>
          </p:cNvSpPr>
          <p:nvPr userDrawn="1"/>
        </p:nvSpPr>
        <p:spPr bwMode="auto">
          <a:xfrm>
            <a:off x="2" y="0"/>
            <a:ext cx="7164387" cy="1125539"/>
          </a:xfrm>
          <a:prstGeom prst="rect">
            <a:avLst/>
          </a:prstGeom>
          <a:solidFill>
            <a:srgbClr val="65875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fa-IR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-571536" y="285729"/>
            <a:ext cx="8734425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</a:t>
            </a:r>
            <a:r>
              <a:rPr lang="tr-TR" smtClean="0"/>
              <a:t>itle</a:t>
            </a:r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0036" y="1428737"/>
            <a:ext cx="8353425" cy="4679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 dirty="0" smtClean="0"/>
          </a:p>
        </p:txBody>
      </p:sp>
      <p:sp>
        <p:nvSpPr>
          <p:cNvPr id="7680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381749"/>
            <a:ext cx="3887788" cy="47625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i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Vision Based Navigation for an UAV</a:t>
            </a:r>
            <a:endParaRPr lang="tr-TR"/>
          </a:p>
        </p:txBody>
      </p:sp>
      <p:sp>
        <p:nvSpPr>
          <p:cNvPr id="76809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2588" y="6381749"/>
            <a:ext cx="2205037" cy="47625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59BF8CF-6B13-4872-A174-CDB81DC8D295}" type="slidenum">
              <a:rPr lang="tr-TR"/>
              <a:pPr>
                <a:defRPr/>
              </a:pPr>
              <a:t>‹#›</a:t>
            </a:fld>
            <a:r>
              <a:rPr lang="en-US"/>
              <a:t>/25</a:t>
            </a:r>
            <a:endParaRPr lang="tr-TR"/>
          </a:p>
        </p:txBody>
      </p:sp>
      <p:sp>
        <p:nvSpPr>
          <p:cNvPr id="76810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79388" y="6381749"/>
            <a:ext cx="2133600" cy="47625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a-IR"/>
              <a:t>14 Dec 2005 Maya Çakmak</a:t>
            </a:r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32" r:id="rId2"/>
    <p:sldLayoutId id="2147483733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</a:defRPr>
      </a:lvl2pPr>
      <a:lvl3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</a:defRPr>
      </a:lvl3pPr>
      <a:lvl4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</a:defRPr>
      </a:lvl4pPr>
      <a:lvl5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</a:defRPr>
      </a:lvl5pPr>
      <a:lvl6pPr marL="4572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</a:defRPr>
      </a:lvl6pPr>
      <a:lvl7pPr marL="9144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</a:defRPr>
      </a:lvl7pPr>
      <a:lvl8pPr marL="13716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</a:defRPr>
      </a:lvl8pPr>
      <a:lvl9pPr marL="18288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9A6EC-22B6-4E23-B776-4C1BD424ACEE}" type="datetimeFigureOut">
              <a:rPr lang="fa-IR" smtClean="0"/>
              <a:pPr/>
              <a:t>08/08/1439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665DF-D282-46DD-8B64-F67AEB39A49B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ransition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5822A-E710-4C61-944C-781175A36B9B}" type="datetimeFigureOut">
              <a:rPr lang="fa-IR" smtClean="0"/>
              <a:pPr/>
              <a:t>08/08/1439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BA388-4399-4481-B7FE-896D49106132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transition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6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2555875" y="6381749"/>
            <a:ext cx="3887788" cy="47625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dirty="0" smtClean="0"/>
              <a:t>Electronic 3</a:t>
            </a:r>
            <a:endParaRPr lang="tr-TR" dirty="0" smtClean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035158" y="2256981"/>
            <a:ext cx="4929222" cy="20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4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B Titr" pitchFamily="2" charset="-78"/>
              </a:rPr>
              <a:t>مدارهای مخابراتی</a:t>
            </a: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a-IR" kern="0" dirty="0" smtClean="0">
                <a:latin typeface="+mj-lt"/>
                <a:ea typeface="+mj-ea"/>
                <a:cs typeface="B Titr" pitchFamily="2" charset="-78"/>
              </a:rPr>
              <a:t>ویژه دوره کارشناسی ناپیوسته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B Titr" pitchFamily="2" charset="-78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544780" y="4005064"/>
            <a:ext cx="441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fa-I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Nazanin" pitchFamily="2" charset="-78"/>
              </a:rPr>
              <a:t>آنالیز </a:t>
            </a:r>
            <a:r>
              <a:rPr kumimoji="0" lang="fa-I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Nazanin" pitchFamily="2" charset="-78"/>
              </a:rPr>
              <a:t>سیگنال بزرگ ترانزیستور </a:t>
            </a:r>
            <a:r>
              <a:rPr lang="en-US" sz="3200" kern="0" noProof="0" dirty="0" smtClean="0">
                <a:latin typeface="+mn-lt"/>
                <a:cs typeface="B Nazanin" pitchFamily="2" charset="-78"/>
              </a:rPr>
              <a:t>BJT</a:t>
            </a:r>
            <a:r>
              <a:rPr lang="fa-IR" sz="3200" kern="0" noProof="0" dirty="0" smtClean="0">
                <a:latin typeface="+mn-lt"/>
                <a:cs typeface="B Nazanin" pitchFamily="2" charset="-78"/>
              </a:rPr>
              <a:t> و زوج تفاضلی</a:t>
            </a:r>
            <a:endParaRPr kumimoji="0" lang="fa-IR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B Nazanin" pitchFamily="2" charset="-78"/>
            </a:endParaRPr>
          </a:p>
          <a:p>
            <a:pPr marL="342900" marR="0" lvl="0" indent="-342900" algn="ct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3200" kern="0" dirty="0" smtClean="0">
                <a:latin typeface="+mn-lt"/>
                <a:cs typeface="B Nazanin" pitchFamily="2" charset="-78"/>
              </a:rPr>
              <a:t>Large Signal Analysis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B Nazanin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42852"/>
            <a:ext cx="7055253" cy="850900"/>
          </a:xfrm>
        </p:spPr>
        <p:txBody>
          <a:bodyPr/>
          <a:lstStyle/>
          <a:p>
            <a:pPr algn="r"/>
            <a:r>
              <a:rPr lang="fa-IR" sz="4000" kern="1200" dirty="0" smtClean="0">
                <a:latin typeface="Arial" pitchFamily="34" charset="0"/>
                <a:ea typeface="+mn-ea"/>
                <a:cs typeface="B Titr" pitchFamily="2" charset="-78"/>
              </a:rPr>
              <a:t>آثار غیرخطی</a:t>
            </a:r>
            <a:endParaRPr lang="fa-IR" sz="4000" kern="1200" dirty="0">
              <a:latin typeface="Arial" pitchFamily="34" charset="0"/>
              <a:ea typeface="+mn-ea"/>
              <a:cs typeface="B Titr" pitchFamily="2" charset="-78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278609" y="501317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5816" y="1337730"/>
            <a:ext cx="2880320" cy="1505032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7668344" y="383636"/>
            <a:ext cx="129614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fa-IR" dirty="0" smtClean="0">
                <a:solidFill>
                  <a:schemeClr val="bg1"/>
                </a:solidFill>
                <a:cs typeface="B Nazanin" panose="00000400000000000000" pitchFamily="2" charset="-78"/>
              </a:rPr>
              <a:t>هارمونیک</a:t>
            </a:r>
            <a:endParaRPr lang="fa-IR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0350795"/>
              </p:ext>
            </p:extLst>
          </p:nvPr>
        </p:nvGraphicFramePr>
        <p:xfrm>
          <a:off x="1267953" y="2572160"/>
          <a:ext cx="2373634" cy="600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Equation" r:id="rId4" imgW="1002960" imgH="253800" progId="Equation.DSMT4">
                  <p:embed/>
                </p:oleObj>
              </mc:Choice>
              <mc:Fallback>
                <p:oleObj name="Equation" r:id="rId4" imgW="10029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67953" y="2572160"/>
                        <a:ext cx="2373634" cy="6009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1394611"/>
              </p:ext>
            </p:extLst>
          </p:nvPr>
        </p:nvGraphicFramePr>
        <p:xfrm>
          <a:off x="4752975" y="2571750"/>
          <a:ext cx="3836988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Equation" r:id="rId6" imgW="2209680" imgH="279360" progId="Equation.DSMT4">
                  <p:embed/>
                </p:oleObj>
              </mc:Choice>
              <mc:Fallback>
                <p:oleObj name="Equation" r:id="rId6" imgW="220968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752975" y="2571750"/>
                        <a:ext cx="3836988" cy="485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39312" y="3325127"/>
            <a:ext cx="8863013" cy="2895600"/>
            <a:chOff x="0" y="2743200"/>
            <a:chExt cx="8863013" cy="2895600"/>
          </a:xfrm>
        </p:grpSpPr>
        <p:grpSp>
          <p:nvGrpSpPr>
            <p:cNvPr id="22" name="Group 13"/>
            <p:cNvGrpSpPr>
              <a:grpSpLocks/>
            </p:cNvGrpSpPr>
            <p:nvPr/>
          </p:nvGrpSpPr>
          <p:grpSpPr bwMode="auto">
            <a:xfrm>
              <a:off x="685800" y="4876800"/>
              <a:ext cx="1447800" cy="400050"/>
              <a:chOff x="1583048" y="4038599"/>
              <a:chExt cx="3386495" cy="619738"/>
            </a:xfrm>
          </p:grpSpPr>
          <p:sp>
            <p:nvSpPr>
              <p:cNvPr id="23" name="Rounded Rectangle 9"/>
              <p:cNvSpPr>
                <a:spLocks noChangeArrowheads="1"/>
              </p:cNvSpPr>
              <p:nvPr/>
            </p:nvSpPr>
            <p:spPr bwMode="auto">
              <a:xfrm>
                <a:off x="1583048" y="4038599"/>
                <a:ext cx="3386495" cy="590227"/>
              </a:xfrm>
              <a:prstGeom prst="roundRect">
                <a:avLst>
                  <a:gd name="adj" fmla="val 16667"/>
                </a:avLst>
              </a:prstGeom>
              <a:solidFill>
                <a:schemeClr val="accent3">
                  <a:lumMod val="85000"/>
                </a:schemeClr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a-IR" altLang="zh-CN"/>
              </a:p>
            </p:txBody>
          </p:sp>
          <p:sp>
            <p:nvSpPr>
              <p:cNvPr id="24" name="TextBox 25"/>
              <p:cNvSpPr txBox="1">
                <a:spLocks noChangeArrowheads="1"/>
              </p:cNvSpPr>
              <p:nvPr/>
            </p:nvSpPr>
            <p:spPr bwMode="auto">
              <a:xfrm>
                <a:off x="2655478" y="4038599"/>
                <a:ext cx="1301838" cy="6197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zh-CN" sz="2000" b="1" baseline="0">
                    <a:latin typeface="Arial" panose="020B0604020202020204" pitchFamily="34" charset="0"/>
                    <a:ea typeface="SimSun" panose="02010600030101010101" pitchFamily="2" charset="-122"/>
                  </a:rPr>
                  <a:t>DC</a:t>
                </a:r>
              </a:p>
            </p:txBody>
          </p:sp>
        </p:grpSp>
        <p:sp>
          <p:nvSpPr>
            <p:cNvPr id="25" name="上箭头 29"/>
            <p:cNvSpPr>
              <a:spLocks noChangeArrowheads="1"/>
            </p:cNvSpPr>
            <p:nvPr/>
          </p:nvSpPr>
          <p:spPr bwMode="auto">
            <a:xfrm>
              <a:off x="1219200" y="4495800"/>
              <a:ext cx="457200" cy="304800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zh-CN" altLang="en-US">
                <a:ea typeface="SimSun" panose="02010600030101010101" pitchFamily="2" charset="-122"/>
              </a:endParaRPr>
            </a:p>
          </p:txBody>
        </p:sp>
        <p:grpSp>
          <p:nvGrpSpPr>
            <p:cNvPr id="26" name="Group 13"/>
            <p:cNvGrpSpPr>
              <a:grpSpLocks/>
            </p:cNvGrpSpPr>
            <p:nvPr/>
          </p:nvGrpSpPr>
          <p:grpSpPr bwMode="auto">
            <a:xfrm>
              <a:off x="2362200" y="4876800"/>
              <a:ext cx="1828800" cy="400050"/>
              <a:chOff x="1226577" y="4038600"/>
              <a:chExt cx="3999816" cy="542352"/>
            </a:xfrm>
          </p:grpSpPr>
          <p:sp>
            <p:nvSpPr>
              <p:cNvPr id="27" name="Rounded Rectangle 9"/>
              <p:cNvSpPr>
                <a:spLocks noChangeArrowheads="1"/>
              </p:cNvSpPr>
              <p:nvPr/>
            </p:nvSpPr>
            <p:spPr bwMode="auto">
              <a:xfrm>
                <a:off x="1226577" y="4038600"/>
                <a:ext cx="3999816" cy="516526"/>
              </a:xfrm>
              <a:prstGeom prst="roundRect">
                <a:avLst>
                  <a:gd name="adj" fmla="val 16667"/>
                </a:avLst>
              </a:prstGeom>
              <a:solidFill>
                <a:schemeClr val="accent3">
                  <a:lumMod val="85000"/>
                </a:schemeClr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a-IR" altLang="zh-CN"/>
              </a:p>
            </p:txBody>
          </p:sp>
          <p:sp>
            <p:nvSpPr>
              <p:cNvPr id="28" name="TextBox 32"/>
              <p:cNvSpPr txBox="1">
                <a:spLocks noChangeArrowheads="1"/>
              </p:cNvSpPr>
              <p:nvPr/>
            </p:nvSpPr>
            <p:spPr bwMode="auto">
              <a:xfrm>
                <a:off x="1226577" y="4038600"/>
                <a:ext cx="3999816" cy="5423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zh-CN" sz="2000" b="1" baseline="0">
                    <a:latin typeface="Arial" panose="020B0604020202020204" pitchFamily="34" charset="0"/>
                    <a:ea typeface="SimSun" panose="02010600030101010101" pitchFamily="2" charset="-122"/>
                  </a:rPr>
                  <a:t>Fundamental</a:t>
                </a:r>
              </a:p>
            </p:txBody>
          </p:sp>
        </p:grpSp>
        <p:sp>
          <p:nvSpPr>
            <p:cNvPr id="29" name="上箭头 33"/>
            <p:cNvSpPr>
              <a:spLocks noChangeArrowheads="1"/>
            </p:cNvSpPr>
            <p:nvPr/>
          </p:nvSpPr>
          <p:spPr bwMode="auto">
            <a:xfrm>
              <a:off x="3048000" y="4495800"/>
              <a:ext cx="457200" cy="304800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zh-CN" altLang="en-US">
                <a:ea typeface="SimSun" panose="02010600030101010101" pitchFamily="2" charset="-122"/>
              </a:endParaRPr>
            </a:p>
          </p:txBody>
        </p:sp>
        <p:grpSp>
          <p:nvGrpSpPr>
            <p:cNvPr id="30" name="Group 13"/>
            <p:cNvGrpSpPr>
              <a:grpSpLocks/>
            </p:cNvGrpSpPr>
            <p:nvPr/>
          </p:nvGrpSpPr>
          <p:grpSpPr bwMode="auto">
            <a:xfrm>
              <a:off x="4964113" y="4876800"/>
              <a:ext cx="1547812" cy="762000"/>
              <a:chOff x="1583050" y="4038600"/>
              <a:chExt cx="3386497" cy="1032897"/>
            </a:xfrm>
          </p:grpSpPr>
          <p:sp>
            <p:nvSpPr>
              <p:cNvPr id="31" name="Rounded Rectangle 9"/>
              <p:cNvSpPr>
                <a:spLocks noChangeArrowheads="1"/>
              </p:cNvSpPr>
              <p:nvPr/>
            </p:nvSpPr>
            <p:spPr bwMode="auto">
              <a:xfrm>
                <a:off x="1583050" y="4038600"/>
                <a:ext cx="3386497" cy="1032897"/>
              </a:xfrm>
              <a:prstGeom prst="roundRect">
                <a:avLst>
                  <a:gd name="adj" fmla="val 16667"/>
                </a:avLst>
              </a:prstGeom>
              <a:solidFill>
                <a:schemeClr val="accent3">
                  <a:lumMod val="85000"/>
                </a:schemeClr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a-IR" altLang="zh-CN"/>
              </a:p>
            </p:txBody>
          </p:sp>
          <p:sp>
            <p:nvSpPr>
              <p:cNvPr id="32" name="TextBox 39"/>
              <p:cNvSpPr txBox="1">
                <a:spLocks noChangeArrowheads="1"/>
              </p:cNvSpPr>
              <p:nvPr/>
            </p:nvSpPr>
            <p:spPr bwMode="auto">
              <a:xfrm>
                <a:off x="1814174" y="4038600"/>
                <a:ext cx="2991293" cy="9595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zh-CN" sz="2000" b="1" baseline="0">
                    <a:latin typeface="Arial" panose="020B0604020202020204" pitchFamily="34" charset="0"/>
                    <a:ea typeface="SimSun" panose="02010600030101010101" pitchFamily="2" charset="-122"/>
                  </a:rPr>
                  <a:t>Second </a:t>
                </a:r>
              </a:p>
              <a:p>
                <a:pPr eaLnBrk="1" hangingPunct="1"/>
                <a:r>
                  <a:rPr lang="en-US" altLang="zh-CN" sz="2000" b="1" baseline="0">
                    <a:latin typeface="Arial" panose="020B0604020202020204" pitchFamily="34" charset="0"/>
                    <a:ea typeface="SimSun" panose="02010600030101010101" pitchFamily="2" charset="-122"/>
                  </a:rPr>
                  <a:t>Harmonic</a:t>
                </a:r>
              </a:p>
            </p:txBody>
          </p:sp>
        </p:grpSp>
        <p:sp>
          <p:nvSpPr>
            <p:cNvPr id="33" name="上箭头 40"/>
            <p:cNvSpPr>
              <a:spLocks noChangeArrowheads="1"/>
            </p:cNvSpPr>
            <p:nvPr/>
          </p:nvSpPr>
          <p:spPr bwMode="auto">
            <a:xfrm>
              <a:off x="5486400" y="4495800"/>
              <a:ext cx="457200" cy="304800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zh-CN" altLang="en-US">
                <a:ea typeface="SimSun" panose="02010600030101010101" pitchFamily="2" charset="-122"/>
              </a:endParaRPr>
            </a:p>
          </p:txBody>
        </p:sp>
        <p:grpSp>
          <p:nvGrpSpPr>
            <p:cNvPr id="34" name="Group 13"/>
            <p:cNvGrpSpPr>
              <a:grpSpLocks/>
            </p:cNvGrpSpPr>
            <p:nvPr/>
          </p:nvGrpSpPr>
          <p:grpSpPr bwMode="auto">
            <a:xfrm>
              <a:off x="7315200" y="4876800"/>
              <a:ext cx="1547813" cy="762000"/>
              <a:chOff x="1583050" y="4038600"/>
              <a:chExt cx="3386497" cy="1032897"/>
            </a:xfrm>
          </p:grpSpPr>
          <p:sp>
            <p:nvSpPr>
              <p:cNvPr id="35" name="Rounded Rectangle 9"/>
              <p:cNvSpPr>
                <a:spLocks noChangeArrowheads="1"/>
              </p:cNvSpPr>
              <p:nvPr/>
            </p:nvSpPr>
            <p:spPr bwMode="auto">
              <a:xfrm>
                <a:off x="1583050" y="4038600"/>
                <a:ext cx="3386497" cy="1032897"/>
              </a:xfrm>
              <a:prstGeom prst="roundRect">
                <a:avLst>
                  <a:gd name="adj" fmla="val 16667"/>
                </a:avLst>
              </a:prstGeom>
              <a:solidFill>
                <a:schemeClr val="accent3">
                  <a:lumMod val="85000"/>
                </a:schemeClr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a-IR" altLang="zh-CN"/>
              </a:p>
            </p:txBody>
          </p:sp>
          <p:sp>
            <p:nvSpPr>
              <p:cNvPr id="36" name="TextBox 43"/>
              <p:cNvSpPr txBox="1">
                <a:spLocks noChangeArrowheads="1"/>
              </p:cNvSpPr>
              <p:nvPr/>
            </p:nvSpPr>
            <p:spPr bwMode="auto">
              <a:xfrm>
                <a:off x="1814174" y="4038600"/>
                <a:ext cx="2991293" cy="9595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zh-CN" sz="2000" b="1" baseline="0">
                    <a:latin typeface="Arial" panose="020B0604020202020204" pitchFamily="34" charset="0"/>
                    <a:ea typeface="SimSun" panose="02010600030101010101" pitchFamily="2" charset="-122"/>
                  </a:rPr>
                  <a:t>Third</a:t>
                </a:r>
              </a:p>
              <a:p>
                <a:pPr eaLnBrk="1" hangingPunct="1"/>
                <a:r>
                  <a:rPr lang="en-US" altLang="zh-CN" sz="2000" b="1" baseline="0">
                    <a:latin typeface="Arial" panose="020B0604020202020204" pitchFamily="34" charset="0"/>
                    <a:ea typeface="SimSun" panose="02010600030101010101" pitchFamily="2" charset="-122"/>
                  </a:rPr>
                  <a:t>Harmonic</a:t>
                </a:r>
              </a:p>
            </p:txBody>
          </p:sp>
        </p:grpSp>
        <p:sp>
          <p:nvSpPr>
            <p:cNvPr id="37" name="上箭头 44"/>
            <p:cNvSpPr>
              <a:spLocks noChangeArrowheads="1"/>
            </p:cNvSpPr>
            <p:nvPr/>
          </p:nvSpPr>
          <p:spPr bwMode="auto">
            <a:xfrm>
              <a:off x="7837488" y="4495800"/>
              <a:ext cx="457200" cy="304800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zh-CN" altLang="en-US">
                <a:ea typeface="SimSun" panose="02010600030101010101" pitchFamily="2" charset="-122"/>
              </a:endParaRPr>
            </a:p>
          </p:txBody>
        </p:sp>
        <p:pic>
          <p:nvPicPr>
            <p:cNvPr id="38" name="Picture 27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743200"/>
              <a:ext cx="8534400" cy="1752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89093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42852"/>
            <a:ext cx="7055253" cy="850900"/>
          </a:xfrm>
        </p:spPr>
        <p:txBody>
          <a:bodyPr/>
          <a:lstStyle/>
          <a:p>
            <a:pPr algn="r"/>
            <a:r>
              <a:rPr lang="fa-IR" sz="4000" kern="1200" dirty="0" smtClean="0">
                <a:latin typeface="Arial" pitchFamily="34" charset="0"/>
                <a:ea typeface="+mn-ea"/>
                <a:cs typeface="B Titr" pitchFamily="2" charset="-78"/>
              </a:rPr>
              <a:t>تمرین</a:t>
            </a:r>
            <a:endParaRPr lang="fa-IR" sz="4000" kern="1200" dirty="0">
              <a:latin typeface="Arial" pitchFamily="34" charset="0"/>
              <a:ea typeface="+mn-ea"/>
              <a:cs typeface="B Titr" pitchFamily="2" charset="-78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606163" y="1268760"/>
            <a:ext cx="7337265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 rtl="1"/>
            <a:r>
              <a:rPr lang="fa-IR" sz="2400" dirty="0" smtClean="0">
                <a:cs typeface="B Nazanin" panose="00000400000000000000" pitchFamily="2" charset="-78"/>
              </a:rPr>
              <a:t>با در نظر گرفتن بسط زیر، ضرایب </a:t>
            </a:r>
            <a:r>
              <a:rPr lang="el-GR" sz="2400" dirty="0" smtClean="0">
                <a:latin typeface="Georgia" panose="02040502050405020303" pitchFamily="18" charset="0"/>
                <a:cs typeface="B Nazanin" panose="00000400000000000000" pitchFamily="2" charset="-78"/>
              </a:rPr>
              <a:t>α</a:t>
            </a:r>
            <a:r>
              <a:rPr lang="fa-IR" sz="2400" dirty="0" smtClean="0">
                <a:cs typeface="B Nazanin" panose="00000400000000000000" pitchFamily="2" charset="-78"/>
              </a:rPr>
              <a:t> را برای زوج تفاضلی </a:t>
            </a:r>
            <a:r>
              <a:rPr lang="en-US" sz="2400" dirty="0" smtClean="0">
                <a:cs typeface="B Nazanin" panose="00000400000000000000" pitchFamily="2" charset="-78"/>
              </a:rPr>
              <a:t>BJT</a:t>
            </a:r>
            <a:r>
              <a:rPr lang="fa-IR" sz="2400" dirty="0" smtClean="0">
                <a:cs typeface="B Nazanin" panose="00000400000000000000" pitchFamily="2" charset="-78"/>
              </a:rPr>
              <a:t> بدست آورید.</a:t>
            </a:r>
            <a:endParaRPr lang="fa-IR" sz="2400" dirty="0">
              <a:cs typeface="B Nazanin" panose="00000400000000000000" pitchFamily="2" charset="-78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0830086"/>
              </p:ext>
            </p:extLst>
          </p:nvPr>
        </p:nvGraphicFramePr>
        <p:xfrm>
          <a:off x="251520" y="2005433"/>
          <a:ext cx="8022803" cy="1154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5" name="Equation" r:id="rId3" imgW="3530520" imgH="507960" progId="Equation.DSMT4">
                  <p:embed/>
                </p:oleObj>
              </mc:Choice>
              <mc:Fallback>
                <p:oleObj name="Equation" r:id="rId3" imgW="353052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1520" y="2005433"/>
                        <a:ext cx="8022803" cy="11543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780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42852"/>
            <a:ext cx="7055253" cy="850900"/>
          </a:xfrm>
        </p:spPr>
        <p:txBody>
          <a:bodyPr/>
          <a:lstStyle/>
          <a:p>
            <a:pPr algn="r"/>
            <a:r>
              <a:rPr lang="fa-IR" sz="4000" kern="1200" dirty="0" smtClean="0">
                <a:latin typeface="Arial" pitchFamily="34" charset="0"/>
                <a:ea typeface="+mn-ea"/>
                <a:cs typeface="B Titr" pitchFamily="2" charset="-78"/>
              </a:rPr>
              <a:t>تحلیل غیرخطی ترانزیستور </a:t>
            </a:r>
            <a:r>
              <a:rPr lang="en-US" sz="4000" kern="1200" dirty="0" smtClean="0">
                <a:latin typeface="Arial" pitchFamily="34" charset="0"/>
                <a:ea typeface="+mn-ea"/>
                <a:cs typeface="B Titr" pitchFamily="2" charset="-78"/>
              </a:rPr>
              <a:t>BJT</a:t>
            </a:r>
            <a:endParaRPr lang="fa-IR" sz="4000" kern="1200" dirty="0">
              <a:latin typeface="Arial" pitchFamily="34" charset="0"/>
              <a:ea typeface="+mn-ea"/>
              <a:cs typeface="B Titr" pitchFamily="2" charset="-78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7783163"/>
              </p:ext>
            </p:extLst>
          </p:nvPr>
        </p:nvGraphicFramePr>
        <p:xfrm>
          <a:off x="1994448" y="4581128"/>
          <a:ext cx="4478337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8" name="Equation" r:id="rId3" imgW="2082600" imgH="495000" progId="Equation.DSMT4">
                  <p:embed/>
                </p:oleObj>
              </mc:Choice>
              <mc:Fallback>
                <p:oleObj name="Equation" r:id="rId3" imgW="2082600" imgH="495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4448" y="4581128"/>
                        <a:ext cx="4478337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3" descr="sedr42021_052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767" y="1136603"/>
            <a:ext cx="3281363" cy="287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642387"/>
            <a:ext cx="3247256" cy="229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395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025754"/>
              </p:ext>
            </p:extLst>
          </p:nvPr>
        </p:nvGraphicFramePr>
        <p:xfrm>
          <a:off x="1311275" y="4430713"/>
          <a:ext cx="5843588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Equation" r:id="rId3" imgW="2717640" imgH="634680" progId="Equation.DSMT4">
                  <p:embed/>
                </p:oleObj>
              </mc:Choice>
              <mc:Fallback>
                <p:oleObj name="Equation" r:id="rId3" imgW="2717640" imgH="634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1275" y="4430713"/>
                        <a:ext cx="5843588" cy="1368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3" descr="sedr42021_052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767" y="1136603"/>
            <a:ext cx="3281363" cy="287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642387"/>
            <a:ext cx="3247256" cy="229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 bwMode="auto">
          <a:xfrm>
            <a:off x="107504" y="142852"/>
            <a:ext cx="7055253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itchFamily="34" charset="0"/>
              </a:defRPr>
            </a:lvl2pPr>
            <a:lvl3pPr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itchFamily="34" charset="0"/>
              </a:defRPr>
            </a:lvl3pPr>
            <a:lvl4pPr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itchFamily="34" charset="0"/>
              </a:defRPr>
            </a:lvl4pPr>
            <a:lvl5pPr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itchFamily="34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itchFamily="34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itchFamily="34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itchFamily="34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r"/>
            <a:r>
              <a:rPr lang="fa-IR" sz="4000" kern="1200" smtClean="0">
                <a:latin typeface="Arial" pitchFamily="34" charset="0"/>
                <a:ea typeface="+mn-ea"/>
                <a:cs typeface="B Titr" pitchFamily="2" charset="-78"/>
              </a:rPr>
              <a:t>تحلیل غیرخطی ترانزیستور </a:t>
            </a:r>
            <a:r>
              <a:rPr lang="en-US" sz="4000" kern="1200" smtClean="0">
                <a:latin typeface="Arial" pitchFamily="34" charset="0"/>
                <a:ea typeface="+mn-ea"/>
                <a:cs typeface="B Titr" pitchFamily="2" charset="-78"/>
              </a:rPr>
              <a:t>BJT</a:t>
            </a:r>
            <a:endParaRPr lang="fa-IR" sz="4000" kern="1200" dirty="0">
              <a:latin typeface="Arial" pitchFamily="34" charset="0"/>
              <a:ea typeface="+mn-ea"/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5688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025754"/>
              </p:ext>
            </p:extLst>
          </p:nvPr>
        </p:nvGraphicFramePr>
        <p:xfrm>
          <a:off x="1311275" y="4430713"/>
          <a:ext cx="5843588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Equation" r:id="rId3" imgW="2717640" imgH="634680" progId="Equation.DSMT4">
                  <p:embed/>
                </p:oleObj>
              </mc:Choice>
              <mc:Fallback>
                <p:oleObj name="Equation" r:id="rId3" imgW="2717640" imgH="634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1275" y="4430713"/>
                        <a:ext cx="5843588" cy="1368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3" descr="sedr42021_052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767" y="1136603"/>
            <a:ext cx="3281363" cy="287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642387"/>
            <a:ext cx="3247256" cy="229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 bwMode="auto">
          <a:xfrm>
            <a:off x="107504" y="142852"/>
            <a:ext cx="7055253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itchFamily="34" charset="0"/>
              </a:defRPr>
            </a:lvl2pPr>
            <a:lvl3pPr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itchFamily="34" charset="0"/>
              </a:defRPr>
            </a:lvl3pPr>
            <a:lvl4pPr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itchFamily="34" charset="0"/>
              </a:defRPr>
            </a:lvl4pPr>
            <a:lvl5pPr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itchFamily="34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itchFamily="34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itchFamily="34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itchFamily="34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r"/>
            <a:r>
              <a:rPr lang="fa-IR" sz="4000" kern="1200" smtClean="0">
                <a:latin typeface="Arial" pitchFamily="34" charset="0"/>
                <a:ea typeface="+mn-ea"/>
                <a:cs typeface="B Titr" pitchFamily="2" charset="-78"/>
              </a:rPr>
              <a:t>تحلیل غیرخطی ترانزیستور </a:t>
            </a:r>
            <a:r>
              <a:rPr lang="en-US" sz="4000" kern="1200" smtClean="0">
                <a:latin typeface="Arial" pitchFamily="34" charset="0"/>
                <a:ea typeface="+mn-ea"/>
                <a:cs typeface="B Titr" pitchFamily="2" charset="-78"/>
              </a:rPr>
              <a:t>BJT</a:t>
            </a:r>
            <a:endParaRPr lang="fa-IR" sz="4000" kern="1200" dirty="0">
              <a:latin typeface="Arial" pitchFamily="34" charset="0"/>
              <a:ea typeface="+mn-ea"/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4406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42852"/>
            <a:ext cx="7055253" cy="850900"/>
          </a:xfrm>
        </p:spPr>
        <p:txBody>
          <a:bodyPr/>
          <a:lstStyle/>
          <a:p>
            <a:pPr algn="r"/>
            <a:r>
              <a:rPr lang="fa-IR" sz="4000" kern="1200" dirty="0" smtClean="0">
                <a:latin typeface="Arial" pitchFamily="34" charset="0"/>
                <a:ea typeface="+mn-ea"/>
                <a:cs typeface="B Titr" pitchFamily="2" charset="-78"/>
              </a:rPr>
              <a:t>تحلیل غیرخطی زوج تفاضلی</a:t>
            </a:r>
            <a:endParaRPr lang="fa-IR" sz="4000" kern="1200" dirty="0">
              <a:latin typeface="Arial" pitchFamily="34" charset="0"/>
              <a:ea typeface="+mn-ea"/>
              <a:cs typeface="B Titr" pitchFamily="2" charset="-78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36603"/>
            <a:ext cx="3888432" cy="3281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278609" y="501317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3054166"/>
              </p:ext>
            </p:extLst>
          </p:nvPr>
        </p:nvGraphicFramePr>
        <p:xfrm>
          <a:off x="539552" y="4484215"/>
          <a:ext cx="7555085" cy="11501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Equation" r:id="rId4" imgW="4838400" imgH="736560" progId="Equation.DSMT4">
                  <p:embed/>
                </p:oleObj>
              </mc:Choice>
              <mc:Fallback>
                <p:oleObj name="Equation" r:id="rId4" imgW="4838400" imgH="736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2" y="4484215"/>
                        <a:ext cx="7555085" cy="11501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9757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42852"/>
            <a:ext cx="7055253" cy="850900"/>
          </a:xfrm>
        </p:spPr>
        <p:txBody>
          <a:bodyPr/>
          <a:lstStyle/>
          <a:p>
            <a:pPr algn="r"/>
            <a:r>
              <a:rPr lang="fa-IR" sz="4000" kern="1200" dirty="0" smtClean="0">
                <a:latin typeface="Arial" pitchFamily="34" charset="0"/>
                <a:ea typeface="+mn-ea"/>
                <a:cs typeface="B Titr" pitchFamily="2" charset="-78"/>
              </a:rPr>
              <a:t>تحلیل غیرخطی زوج تفاضلی</a:t>
            </a:r>
            <a:endParaRPr lang="fa-IR" sz="4000" kern="1200" dirty="0">
              <a:latin typeface="Arial" pitchFamily="34" charset="0"/>
              <a:ea typeface="+mn-ea"/>
              <a:cs typeface="B Titr" pitchFamily="2" charset="-78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36604"/>
            <a:ext cx="2592288" cy="2187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278609" y="501317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5953037"/>
              </p:ext>
            </p:extLst>
          </p:nvPr>
        </p:nvGraphicFramePr>
        <p:xfrm>
          <a:off x="755576" y="3324198"/>
          <a:ext cx="6919913" cy="289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Equation" r:id="rId4" imgW="4431960" imgH="1854000" progId="Equation.DSMT4">
                  <p:embed/>
                </p:oleObj>
              </mc:Choice>
              <mc:Fallback>
                <p:oleObj name="Equation" r:id="rId4" imgW="4431960" imgH="1854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55576" y="3324198"/>
                        <a:ext cx="6919913" cy="2894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8565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42852"/>
            <a:ext cx="7055253" cy="850900"/>
          </a:xfrm>
        </p:spPr>
        <p:txBody>
          <a:bodyPr/>
          <a:lstStyle/>
          <a:p>
            <a:pPr algn="r"/>
            <a:r>
              <a:rPr lang="fa-IR" sz="4000" kern="1200" dirty="0" smtClean="0">
                <a:latin typeface="Arial" pitchFamily="34" charset="0"/>
                <a:ea typeface="+mn-ea"/>
                <a:cs typeface="B Titr" pitchFamily="2" charset="-78"/>
              </a:rPr>
              <a:t>تحلیل غیرخطی زوج تفاضلی</a:t>
            </a:r>
            <a:endParaRPr lang="fa-IR" sz="4000" kern="1200" dirty="0">
              <a:latin typeface="Arial" pitchFamily="34" charset="0"/>
              <a:ea typeface="+mn-ea"/>
              <a:cs typeface="B Titr" pitchFamily="2" charset="-78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36604"/>
            <a:ext cx="2592288" cy="2187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278609" y="501317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3896" y="1340768"/>
            <a:ext cx="5791200" cy="4659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817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42852"/>
            <a:ext cx="7055253" cy="850900"/>
          </a:xfrm>
        </p:spPr>
        <p:txBody>
          <a:bodyPr/>
          <a:lstStyle/>
          <a:p>
            <a:pPr algn="r"/>
            <a:r>
              <a:rPr lang="fa-IR" sz="4000" kern="1200" dirty="0" smtClean="0">
                <a:latin typeface="Arial" pitchFamily="34" charset="0"/>
                <a:ea typeface="+mn-ea"/>
                <a:cs typeface="B Titr" pitchFamily="2" charset="-78"/>
              </a:rPr>
              <a:t>تحلیل غیرخطی زوج تفاضلی</a:t>
            </a:r>
            <a:endParaRPr lang="fa-IR" sz="4000" kern="1200" dirty="0">
              <a:latin typeface="Arial" pitchFamily="34" charset="0"/>
              <a:ea typeface="+mn-ea"/>
              <a:cs typeface="B Titr" pitchFamily="2" charset="-78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36604"/>
            <a:ext cx="2592288" cy="2187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278609" y="501317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4816" y="2224485"/>
            <a:ext cx="5867400" cy="4557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3015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42852"/>
            <a:ext cx="7055253" cy="850900"/>
          </a:xfrm>
        </p:spPr>
        <p:txBody>
          <a:bodyPr/>
          <a:lstStyle/>
          <a:p>
            <a:pPr algn="r"/>
            <a:r>
              <a:rPr lang="fa-IR" sz="4000" kern="1200" dirty="0" smtClean="0">
                <a:latin typeface="Arial" pitchFamily="34" charset="0"/>
                <a:ea typeface="+mn-ea"/>
                <a:cs typeface="B Titr" pitchFamily="2" charset="-78"/>
              </a:rPr>
              <a:t>آثار غیرخطی</a:t>
            </a:r>
            <a:endParaRPr lang="fa-IR" sz="4000" kern="1200" dirty="0">
              <a:latin typeface="Arial" pitchFamily="34" charset="0"/>
              <a:ea typeface="+mn-ea"/>
              <a:cs typeface="B Titr" pitchFamily="2" charset="-78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278609" y="501317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5816" y="1337730"/>
            <a:ext cx="2880320" cy="1505032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614536" y="3094301"/>
            <a:ext cx="7924800" cy="1143000"/>
            <a:chOff x="614536" y="3094301"/>
            <a:chExt cx="7924800" cy="1143000"/>
          </a:xfrm>
        </p:grpSpPr>
        <p:grpSp>
          <p:nvGrpSpPr>
            <p:cNvPr id="9" name="Group 13"/>
            <p:cNvGrpSpPr>
              <a:grpSpLocks/>
            </p:cNvGrpSpPr>
            <p:nvPr/>
          </p:nvGrpSpPr>
          <p:grpSpPr bwMode="auto">
            <a:xfrm>
              <a:off x="5796136" y="3094301"/>
              <a:ext cx="1981200" cy="457200"/>
              <a:chOff x="1048336" y="4038599"/>
              <a:chExt cx="4455915" cy="762299"/>
            </a:xfrm>
          </p:grpSpPr>
          <p:sp>
            <p:nvSpPr>
              <p:cNvPr id="10" name="Rounded Rectangle 9"/>
              <p:cNvSpPr>
                <a:spLocks noChangeArrowheads="1"/>
              </p:cNvSpPr>
              <p:nvPr/>
            </p:nvSpPr>
            <p:spPr bwMode="auto">
              <a:xfrm>
                <a:off x="1048336" y="4038599"/>
                <a:ext cx="4455915" cy="762299"/>
              </a:xfrm>
              <a:prstGeom prst="roundRect">
                <a:avLst>
                  <a:gd name="adj" fmla="val 16667"/>
                </a:avLst>
              </a:prstGeom>
              <a:solidFill>
                <a:schemeClr val="accent3">
                  <a:lumMod val="85000"/>
                </a:schemeClr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a-IR" altLang="zh-CN"/>
              </a:p>
            </p:txBody>
          </p:sp>
          <p:sp>
            <p:nvSpPr>
              <p:cNvPr id="12" name="TextBox 18"/>
              <p:cNvSpPr txBox="1">
                <a:spLocks noChangeArrowheads="1"/>
              </p:cNvSpPr>
              <p:nvPr/>
            </p:nvSpPr>
            <p:spPr bwMode="auto">
              <a:xfrm>
                <a:off x="2330788" y="4038600"/>
                <a:ext cx="1951195" cy="4447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zh-CN" sz="2000" b="1" baseline="0">
                    <a:latin typeface="Arial" panose="020B0604020202020204" pitchFamily="34" charset="0"/>
                    <a:ea typeface="SimSun" panose="02010600030101010101" pitchFamily="2" charset="-122"/>
                  </a:rPr>
                  <a:t>linear</a:t>
                </a:r>
              </a:p>
            </p:txBody>
          </p:sp>
        </p:grpSp>
        <p:sp>
          <p:nvSpPr>
            <p:cNvPr id="13" name="左箭头 20"/>
            <p:cNvSpPr>
              <a:spLocks noChangeArrowheads="1"/>
            </p:cNvSpPr>
            <p:nvPr/>
          </p:nvSpPr>
          <p:spPr bwMode="auto">
            <a:xfrm>
              <a:off x="4881736" y="3170501"/>
              <a:ext cx="533400" cy="381000"/>
            </a:xfrm>
            <a:prstGeom prst="leftArrow">
              <a:avLst>
                <a:gd name="adj1" fmla="val 50000"/>
                <a:gd name="adj2" fmla="val 49998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zh-CN" altLang="en-US">
                <a:ea typeface="SimSun" panose="02010600030101010101" pitchFamily="2" charset="-122"/>
              </a:endParaRPr>
            </a:p>
          </p:txBody>
        </p:sp>
        <p:grpSp>
          <p:nvGrpSpPr>
            <p:cNvPr id="14" name="Group 13"/>
            <p:cNvGrpSpPr>
              <a:grpSpLocks/>
            </p:cNvGrpSpPr>
            <p:nvPr/>
          </p:nvGrpSpPr>
          <p:grpSpPr bwMode="auto">
            <a:xfrm>
              <a:off x="6558136" y="3780101"/>
              <a:ext cx="1981200" cy="457200"/>
              <a:chOff x="1048336" y="4038599"/>
              <a:chExt cx="4455915" cy="762299"/>
            </a:xfrm>
          </p:grpSpPr>
          <p:sp>
            <p:nvSpPr>
              <p:cNvPr id="16" name="Rounded Rectangle 9"/>
              <p:cNvSpPr>
                <a:spLocks noChangeArrowheads="1"/>
              </p:cNvSpPr>
              <p:nvPr/>
            </p:nvSpPr>
            <p:spPr bwMode="auto">
              <a:xfrm>
                <a:off x="1048336" y="4038599"/>
                <a:ext cx="4455915" cy="762299"/>
              </a:xfrm>
              <a:prstGeom prst="roundRect">
                <a:avLst>
                  <a:gd name="adj" fmla="val 16667"/>
                </a:avLst>
              </a:prstGeom>
              <a:solidFill>
                <a:schemeClr val="accent3">
                  <a:lumMod val="85000"/>
                </a:schemeClr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a-IR" altLang="zh-CN"/>
              </a:p>
            </p:txBody>
          </p:sp>
          <p:sp>
            <p:nvSpPr>
              <p:cNvPr id="17" name="TextBox 23"/>
              <p:cNvSpPr txBox="1">
                <a:spLocks noChangeArrowheads="1"/>
              </p:cNvSpPr>
              <p:nvPr/>
            </p:nvSpPr>
            <p:spPr bwMode="auto">
              <a:xfrm>
                <a:off x="1800808" y="4038601"/>
                <a:ext cx="3011159" cy="6671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aseline="3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zh-CN" sz="2000" b="1" baseline="0" dirty="0">
                    <a:latin typeface="Arial" panose="020B0604020202020204" pitchFamily="34" charset="0"/>
                    <a:ea typeface="SimSun" panose="02010600030101010101" pitchFamily="2" charset="-122"/>
                  </a:rPr>
                  <a:t>nonlinear</a:t>
                </a:r>
              </a:p>
            </p:txBody>
          </p:sp>
        </p:grpSp>
        <p:sp>
          <p:nvSpPr>
            <p:cNvPr id="18" name="左箭头 24"/>
            <p:cNvSpPr>
              <a:spLocks noChangeArrowheads="1"/>
            </p:cNvSpPr>
            <p:nvPr/>
          </p:nvSpPr>
          <p:spPr bwMode="auto">
            <a:xfrm>
              <a:off x="5948536" y="3856301"/>
              <a:ext cx="533400" cy="381000"/>
            </a:xfrm>
            <a:prstGeom prst="leftArrow">
              <a:avLst>
                <a:gd name="adj1" fmla="val 50000"/>
                <a:gd name="adj2" fmla="val 49998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zh-CN" altLang="en-US">
                <a:ea typeface="SimSun" panose="02010600030101010101" pitchFamily="2" charset="-122"/>
              </a:endParaRPr>
            </a:p>
          </p:txBody>
        </p:sp>
        <p:pic>
          <p:nvPicPr>
            <p:cNvPr id="19" name="Picture 2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43336" y="3133989"/>
              <a:ext cx="160020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2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4536" y="3856301"/>
              <a:ext cx="522922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4170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sis_ppt">
  <a:themeElements>
    <a:clrScheme name="Template_May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plate_May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3422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3422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Template_May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May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May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May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May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May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May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May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May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May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May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May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Thesis_ppt</Template>
  <TotalTime>40427</TotalTime>
  <Words>79</Words>
  <Application>Microsoft Office PowerPoint</Application>
  <PresentationFormat>On-screen Show (4:3)</PresentationFormat>
  <Paragraphs>26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SimSun</vt:lpstr>
      <vt:lpstr>Arial</vt:lpstr>
      <vt:lpstr>B Nazanin</vt:lpstr>
      <vt:lpstr>B Titr</vt:lpstr>
      <vt:lpstr>Calibri</vt:lpstr>
      <vt:lpstr>Georgia</vt:lpstr>
      <vt:lpstr>Times New Roman</vt:lpstr>
      <vt:lpstr>Thesis_ppt</vt:lpstr>
      <vt:lpstr>1_Custom Design</vt:lpstr>
      <vt:lpstr>Custom Design</vt:lpstr>
      <vt:lpstr>Equation</vt:lpstr>
      <vt:lpstr>MathType 6.0 Equation</vt:lpstr>
      <vt:lpstr>PowerPoint Presentation</vt:lpstr>
      <vt:lpstr>تحلیل غیرخطی ترانزیستور BJT</vt:lpstr>
      <vt:lpstr>PowerPoint Presentation</vt:lpstr>
      <vt:lpstr>PowerPoint Presentation</vt:lpstr>
      <vt:lpstr>تحلیل غیرخطی زوج تفاضلی</vt:lpstr>
      <vt:lpstr>تحلیل غیرخطی زوج تفاضلی</vt:lpstr>
      <vt:lpstr>تحلیل غیرخطی زوج تفاضلی</vt:lpstr>
      <vt:lpstr>تحلیل غیرخطی زوج تفاضلی</vt:lpstr>
      <vt:lpstr>آثار غیرخطی</vt:lpstr>
      <vt:lpstr>آثار غیرخطی</vt:lpstr>
      <vt:lpstr>تمرین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sharif</dc:creator>
  <cp:lastModifiedBy>3p&amp;3t</cp:lastModifiedBy>
  <cp:revision>541</cp:revision>
  <dcterms:created xsi:type="dcterms:W3CDTF">2011-06-04T21:51:12Z</dcterms:created>
  <dcterms:modified xsi:type="dcterms:W3CDTF">2018-04-23T19:48:09Z</dcterms:modified>
</cp:coreProperties>
</file>