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746" r:id="rId2"/>
    <p:sldMasterId id="2147483734" r:id="rId3"/>
  </p:sldMasterIdLst>
  <p:notesMasterIdLst>
    <p:notesMasterId r:id="rId16"/>
  </p:notesMasterIdLst>
  <p:handoutMasterIdLst>
    <p:handoutMasterId r:id="rId17"/>
  </p:handoutMasterIdLst>
  <p:sldIdLst>
    <p:sldId id="268" r:id="rId4"/>
    <p:sldId id="331" r:id="rId5"/>
    <p:sldId id="384" r:id="rId6"/>
    <p:sldId id="387" r:id="rId7"/>
    <p:sldId id="388" r:id="rId8"/>
    <p:sldId id="385" r:id="rId9"/>
    <p:sldId id="390" r:id="rId10"/>
    <p:sldId id="389" r:id="rId11"/>
    <p:sldId id="391" r:id="rId12"/>
    <p:sldId id="392" r:id="rId13"/>
    <p:sldId id="394" r:id="rId14"/>
    <p:sldId id="393" r:id="rId1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63" d="100"/>
          <a:sy n="63" d="100"/>
        </p:scale>
        <p:origin x="15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B2FB6040-3FB2-46EB-81D8-5553D23A01BB}" type="datetimeFigureOut">
              <a:rPr lang="fa-IR"/>
              <a:pPr>
                <a:defRPr/>
              </a:pPr>
              <a:t>08/08/1439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50B2605D-E5F2-4E24-BFDD-B506365E2C5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98348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72387E-54D1-4282-9465-2B27D04C7BF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1194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72387E-54D1-4282-9465-2B27D04C7BFF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4754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7" name="TextBox 6"/>
          <p:cNvSpPr txBox="1"/>
          <p:nvPr userDrawn="1"/>
        </p:nvSpPr>
        <p:spPr>
          <a:xfrm>
            <a:off x="8072462" y="357166"/>
            <a:ext cx="10001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dirty="0" smtClean="0">
                <a:solidFill>
                  <a:schemeClr val="bg1"/>
                </a:solidFill>
                <a:cs typeface="B Nazanin" pitchFamily="2" charset="-78"/>
              </a:rPr>
              <a:t>الکترونیک2</a:t>
            </a:r>
            <a:endParaRPr lang="fa-IR" dirty="0">
              <a:solidFill>
                <a:schemeClr val="bg1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A1909-B547-4CE4-8069-58FD8533B76D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5DA9F-E32B-4443-96A3-A94CC17CA369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2438" y="188913"/>
            <a:ext cx="2182812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7" y="188913"/>
            <a:ext cx="6399213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FA3AB-2EF5-4E4D-BDDD-57C8323EB7D2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7" y="188914"/>
            <a:ext cx="8734425" cy="850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1412875"/>
            <a:ext cx="4100512" cy="46799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6799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43DC3-553F-4272-B223-C3617331DDC1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8501090" y="6416675"/>
            <a:ext cx="892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fld id="{1F0EC94C-7F01-4CE0-941D-B0E15DE3DC17}" type="slidenum">
              <a:rPr lang="fa-IR"/>
              <a:pPr>
                <a:defRPr/>
              </a:pPr>
              <a:t>‹#›</a:t>
            </a:fld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14412" y="1571613"/>
            <a:ext cx="8734425" cy="850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353425" cy="467995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a-I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Vision Based Navigation for an UAV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14 Dec 2005 Maya Çakmak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BF684-F28A-416E-871F-CE61BD413877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6799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6799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C8DA2-87B7-4A09-8F04-FBAC62E5DBDB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69421-E28F-4629-A7F2-C90E00EF8D0E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0AF69-E79A-4B1D-BDDD-AB49BA4F05A4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77302-4F41-48D7-83DE-D2756AA39280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9E86F-8F76-4C13-B430-BC0F34237A05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1125539"/>
          </a:xfrm>
          <a:prstGeom prst="rect">
            <a:avLst/>
          </a:prstGeom>
          <a:solidFill>
            <a:srgbClr val="63422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auto">
          <a:xfrm>
            <a:off x="2" y="0"/>
            <a:ext cx="7164387" cy="1125539"/>
          </a:xfrm>
          <a:prstGeom prst="rect">
            <a:avLst/>
          </a:prstGeom>
          <a:solidFill>
            <a:srgbClr val="65875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a-IR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-571536" y="285729"/>
            <a:ext cx="8734425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</a:t>
            </a:r>
            <a:r>
              <a:rPr lang="tr-TR" smtClean="0"/>
              <a:t>itle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36" y="1428737"/>
            <a:ext cx="8353425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 smtClean="0"/>
          </a:p>
        </p:txBody>
      </p:sp>
      <p:sp>
        <p:nvSpPr>
          <p:cNvPr id="7680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381749"/>
            <a:ext cx="3887788" cy="4762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i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381749"/>
            <a:ext cx="2205037" cy="4762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9BF8CF-6B13-4872-A174-CDB81DC8D295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381749"/>
            <a:ext cx="2133600" cy="4762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2" r:id="rId2"/>
    <p:sldLayoutId id="2147483733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2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555875" y="6381749"/>
            <a:ext cx="3887788" cy="47625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 smtClean="0"/>
              <a:t>Electronic 3</a:t>
            </a:r>
            <a:endParaRPr lang="tr-TR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035158" y="2256981"/>
            <a:ext cx="4929222" cy="20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مدارهای مخابراتی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a-IR" kern="0" dirty="0" smtClean="0">
                <a:latin typeface="+mj-lt"/>
                <a:ea typeface="+mj-ea"/>
                <a:cs typeface="B Titr" pitchFamily="2" charset="-78"/>
              </a:rPr>
              <a:t>ویژه دوره کارشناسی ناپیوسته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246" y="4560347"/>
            <a:ext cx="441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a-I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Nazanin" pitchFamily="2" charset="-78"/>
              </a:rPr>
              <a:t>نویز</a:t>
            </a: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200" kern="0" noProof="0" dirty="0" smtClean="0">
                <a:latin typeface="+mn-lt"/>
                <a:cs typeface="B Nazanin" pitchFamily="2" charset="-78"/>
              </a:rPr>
              <a:t>Noise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Nazanin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مثال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1340768"/>
            <a:ext cx="832973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چگالی طیف توان نویز یک مدار </a:t>
            </a:r>
            <a:r>
              <a:rPr lang="en-US" sz="3200" dirty="0" smtClean="0">
                <a:cs typeface="B Nazanin" panose="00000400000000000000" pitchFamily="2" charset="-78"/>
              </a:rPr>
              <a:t>RLC</a:t>
            </a:r>
            <a:r>
              <a:rPr lang="fa-IR" sz="3200" dirty="0" smtClean="0">
                <a:cs typeface="B Nazanin" panose="00000400000000000000" pitchFamily="2" charset="-78"/>
              </a:rPr>
              <a:t> موازی</a:t>
            </a:r>
            <a:endParaRPr lang="fa-IR" sz="3200" dirty="0">
              <a:cs typeface="B Nazanin" panose="00000400000000000000" pitchFamily="2" charset="-78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92896"/>
            <a:ext cx="8839200" cy="195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60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مثال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89775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اگر مقاومت </a:t>
            </a:r>
            <a:r>
              <a:rPr lang="en-US" sz="3200" dirty="0" smtClean="0">
                <a:cs typeface="B Nazanin" panose="00000400000000000000" pitchFamily="2" charset="-78"/>
              </a:rPr>
              <a:t>R</a:t>
            </a:r>
            <a:r>
              <a:rPr lang="en-US" sz="3200" baseline="-25000" dirty="0" smtClean="0">
                <a:cs typeface="B Nazanin" panose="00000400000000000000" pitchFamily="2" charset="-78"/>
              </a:rPr>
              <a:t>2</a:t>
            </a:r>
            <a:r>
              <a:rPr lang="fa-IR" sz="3200" dirty="0" smtClean="0">
                <a:cs typeface="B Nazanin" panose="00000400000000000000" pitchFamily="2" charset="-78"/>
              </a:rPr>
              <a:t> بدون نویز باشد، توان نویز در خروجی را بدست آورید.</a:t>
            </a:r>
            <a:endParaRPr lang="fa-IR" sz="3200" dirty="0">
              <a:cs typeface="B Nazanin" panose="00000400000000000000" pitchFamily="2" charset="-78"/>
            </a:endParaRPr>
          </a:p>
        </p:txBody>
      </p:sp>
      <p:pic>
        <p:nvPicPr>
          <p:cNvPr id="6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20"/>
          <a:stretch>
            <a:fillRect/>
          </a:stretch>
        </p:blipFill>
        <p:spPr bwMode="auto">
          <a:xfrm>
            <a:off x="1187624" y="2334519"/>
            <a:ext cx="58705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437112"/>
            <a:ext cx="3200400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79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نویز ترانزیستور دو قطبی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52600"/>
            <a:ext cx="320040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16" y="3502048"/>
            <a:ext cx="19129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52" y="1981200"/>
            <a:ext cx="28416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40" y="4477664"/>
            <a:ext cx="22860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89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نویز 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97768" y="2564904"/>
            <a:ext cx="8748464" cy="3243789"/>
            <a:chOff x="0" y="1236213"/>
            <a:chExt cx="8748464" cy="3243789"/>
          </a:xfrm>
        </p:grpSpPr>
        <p:pic>
          <p:nvPicPr>
            <p:cNvPr id="1069" name="Picture 45" descr="Image result for noise 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256184"/>
              <a:ext cx="3203848" cy="32038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1" name="Picture 47" descr="Image result for nois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1236213"/>
              <a:ext cx="5544616" cy="3243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TextBox 3"/>
          <p:cNvSpPr txBox="1"/>
          <p:nvPr/>
        </p:nvSpPr>
        <p:spPr>
          <a:xfrm>
            <a:off x="2267744" y="1525655"/>
            <a:ext cx="616949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نویز یک فرایند تصادفی هست.</a:t>
            </a:r>
            <a:endParaRPr lang="fa-IR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9395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انواع سیگنال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247098"/>
            <a:ext cx="5057143" cy="14571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9143" y="2982798"/>
            <a:ext cx="5285714" cy="196190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3528" y="4951207"/>
            <a:ext cx="8329735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با توجه به اینکه مقدار لحظه ای نویز مشخص نیست، از ویژگیهای آماری استفاده می‌شود.</a:t>
            </a:r>
            <a:endParaRPr lang="fa-IR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780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آمارگان نویز- میانگین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340768"/>
            <a:ext cx="4600000" cy="17523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3284984"/>
            <a:ext cx="4676190" cy="17904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28" y="4951207"/>
            <a:ext cx="8329735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میانگین نویز صفر است.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نوسانات بزرگتر فقط بیانگر قویتر بودن نویز است.</a:t>
            </a:r>
            <a:endParaRPr lang="fa-IR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652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آمارگان نویز- توان نویز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3528" y="4951207"/>
            <a:ext cx="8329735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میانگین نویز صفر است.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نوسانات بزرگتر فقط بیانگر قویتر بودن نویز است.</a:t>
            </a:r>
            <a:endParaRPr lang="fa-IR" sz="3200" dirty="0">
              <a:cs typeface="B Nazanin" panose="00000400000000000000" pitchFamily="2" charset="-78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313" y="2400979"/>
            <a:ext cx="58721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502084"/>
            <a:ext cx="28956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73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طیف توان نویز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12776"/>
            <a:ext cx="5016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40968"/>
            <a:ext cx="511968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72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نویز مقاومت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95536" y="1340768"/>
            <a:ext cx="8382000" cy="2273300"/>
            <a:chOff x="395536" y="1340768"/>
            <a:chExt cx="8382000" cy="227330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1340768"/>
              <a:ext cx="4876800" cy="2273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5958136" y="2940968"/>
              <a:ext cx="2819400" cy="457200"/>
              <a:chOff x="1428364" y="4038599"/>
              <a:chExt cx="3447488" cy="1270502"/>
            </a:xfrm>
          </p:grpSpPr>
          <p:sp>
            <p:nvSpPr>
              <p:cNvPr id="6" name="Rounded Rectangle 9"/>
              <p:cNvSpPr>
                <a:spLocks noChangeArrowheads="1"/>
              </p:cNvSpPr>
              <p:nvPr/>
            </p:nvSpPr>
            <p:spPr bwMode="auto">
              <a:xfrm>
                <a:off x="1528837" y="4038599"/>
                <a:ext cx="3251679" cy="127050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a-IR" altLang="zh-CN"/>
              </a:p>
            </p:txBody>
          </p:sp>
          <p:sp>
            <p:nvSpPr>
              <p:cNvPr id="7" name="TextBox 8"/>
              <p:cNvSpPr txBox="1">
                <a:spLocks noChangeArrowheads="1"/>
              </p:cNvSpPr>
              <p:nvPr/>
            </p:nvSpPr>
            <p:spPr bwMode="auto">
              <a:xfrm>
                <a:off x="1428364" y="4114829"/>
                <a:ext cx="3447488" cy="667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zh-CN" sz="2000" b="1" baseline="0">
                    <a:latin typeface="Arial" panose="020B0604020202020204" pitchFamily="34" charset="0"/>
                    <a:ea typeface="宋体" panose="02010600030101010101" pitchFamily="2" charset="-122"/>
                  </a:rPr>
                  <a:t>Higher temperature</a:t>
                </a:r>
              </a:p>
            </p:txBody>
          </p:sp>
        </p:grpSp>
        <p:sp>
          <p:nvSpPr>
            <p:cNvPr id="8" name="上箭头 19"/>
            <p:cNvSpPr>
              <a:spLocks noChangeArrowheads="1"/>
            </p:cNvSpPr>
            <p:nvPr/>
          </p:nvSpPr>
          <p:spPr bwMode="auto">
            <a:xfrm rot="16200000">
              <a:off x="5615236" y="3055268"/>
              <a:ext cx="381000" cy="3048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309134" y="4160123"/>
                <a:ext cx="34040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fa-IR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d>
                        <m:dPr>
                          <m:ctrlPr>
                            <a:rPr lang="fa-I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a-IR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fa-IR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a-IR" sz="2400" i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a-IR" sz="2400" i="1">
                          <a:latin typeface="Cambria Math" panose="02040503050406030204" pitchFamily="18" charset="0"/>
                        </a:rPr>
                        <m:t>𝑘𝑇𝑅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f>
                        <m:fPr>
                          <m:type m:val="lin"/>
                          <m:ctrlPr>
                            <a:rPr lang="fa-I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a-I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fa-IR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𝐻𝑧</m:t>
                          </m:r>
                        </m:den>
                      </m:f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134" y="4160123"/>
                <a:ext cx="3404063" cy="461665"/>
              </a:xfrm>
              <a:prstGeom prst="rect">
                <a:avLst/>
              </a:prstGeom>
              <a:blipFill rotWithShape="0">
                <a:blip r:embed="rId6"/>
                <a:stretch>
                  <a:fillRect t="-122368" r="-11111" b="-19342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309134" y="4770863"/>
                <a:ext cx="50845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fa-I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a-IR" i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a-IR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a-IR" i="0">
                          <a:latin typeface="Cambria Math" panose="02040503050406030204" pitchFamily="18" charset="0"/>
                        </a:rPr>
                        <m:t>38</m:t>
                      </m:r>
                      <m:r>
                        <a:rPr lang="fa-IR" i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a-IR" i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a-I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a-IR" i="0">
                              <a:latin typeface="Cambria Math" panose="02040503050406030204" pitchFamily="18" charset="0"/>
                            </a:rPr>
                            <m:t>23</m:t>
                          </m:r>
                        </m:sup>
                      </m:sSup>
                      <m:r>
                        <m:rPr>
                          <m:nor/>
                        </m:rPr>
                        <a:rPr lang="fa-IR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type m:val="lin"/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i="1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fa-IR" i="1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m:rPr>
                              <m:nor/>
                            </m:rPr>
                            <a:rPr lang="en-US" b="1" i="0" smtClean="0"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m:rPr>
                              <m:nor/>
                            </m:rPr>
                            <a:rPr lang="en-US" altLang="zh-CN" b="1" kern="0" dirty="0">
                              <a:ea typeface="宋体" pitchFamily="2" charset="-122"/>
                            </a:rPr>
                            <m:t>Boltzmann</m:t>
                          </m:r>
                          <m:r>
                            <m:rPr>
                              <m:nor/>
                            </m:rPr>
                            <a:rPr lang="en-US" altLang="zh-CN" b="1" kern="0" dirty="0">
                              <a:ea typeface="宋体" pitchFamily="2" charset="-122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altLang="zh-CN" b="1" kern="0" dirty="0">
                              <a:ea typeface="宋体" pitchFamily="2" charset="-122"/>
                            </a:rPr>
                            <m:t>constant</m:t>
                          </m:r>
                          <m:r>
                            <m:rPr>
                              <m:nor/>
                            </m:rPr>
                            <a:rPr lang="en-US" altLang="zh-CN" b="1" kern="0" dirty="0">
                              <a:ea typeface="宋体" pitchFamily="2" charset="-122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a-IR" dirty="0"/>
                            <m:t> </m:t>
                          </m:r>
                        </m:den>
                      </m:f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134" y="4770863"/>
                <a:ext cx="5084532" cy="369332"/>
              </a:xfrm>
              <a:prstGeom prst="rect">
                <a:avLst/>
              </a:prstGeom>
              <a:blipFill rotWithShape="0">
                <a:blip r:embed="rId12"/>
                <a:stretch>
                  <a:fillRect t="-116667" b="-18166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42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مثال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11560" y="1340768"/>
                <a:ext cx="8329735" cy="107721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:r>
                  <a:rPr lang="fa-IR" sz="3200" dirty="0" smtClean="0">
                    <a:cs typeface="B Nazanin" panose="00000400000000000000" pitchFamily="2" charset="-78"/>
                  </a:rPr>
                  <a:t>چگالی طیف توان نویز مقاومت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B Nazanin" panose="00000400000000000000" pitchFamily="2" charset="-78"/>
                      </a:rPr>
                      <m:t>50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Nazanin" panose="00000400000000000000" pitchFamily="2" charset="-78"/>
                      </a:rPr>
                      <m:t>Ω</m:t>
                    </m:r>
                  </m:oMath>
                </a14:m>
                <a:r>
                  <a:rPr lang="fa-IR" sz="3200" dirty="0" smtClean="0">
                    <a:cs typeface="B Nazanin" panose="00000400000000000000" pitchFamily="2" charset="-78"/>
                  </a:rPr>
                  <a:t> را در دمای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B Nazanin" panose="00000400000000000000" pitchFamily="2" charset="-78"/>
                      </a:rPr>
                      <m:t>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B Nazanin" panose="00000400000000000000" pitchFamily="2" charset="-78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B Nazanin" panose="00000400000000000000" pitchFamily="2" charset="-78"/>
                      </a:rPr>
                      <m:t>300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Nazanin" panose="00000400000000000000" pitchFamily="2" charset="-78"/>
                      </a:rPr>
                      <m:t>°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Nazanin" panose="00000400000000000000" pitchFamily="2" charset="-78"/>
                      </a:rPr>
                      <m:t>𝐾</m:t>
                    </m:r>
                  </m:oMath>
                </a14:m>
                <a:r>
                  <a:rPr lang="fa-IR" sz="3200" dirty="0" smtClean="0">
                    <a:cs typeface="B Nazanin" panose="00000400000000000000" pitchFamily="2" charset="-78"/>
                  </a:rPr>
                  <a:t> بدست آورید.</a:t>
                </a:r>
                <a:endParaRPr lang="fa-IR" sz="32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340768"/>
                <a:ext cx="8329735" cy="1077218"/>
              </a:xfrm>
              <a:prstGeom prst="rect">
                <a:avLst/>
              </a:prstGeom>
              <a:blipFill rotWithShape="0">
                <a:blip r:embed="rId3"/>
                <a:stretch>
                  <a:fillRect l="-878" t="-5650" r="-1829" b="-16949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73016"/>
            <a:ext cx="2686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056329"/>
              </p:ext>
            </p:extLst>
          </p:nvPr>
        </p:nvGraphicFramePr>
        <p:xfrm>
          <a:off x="827584" y="2564904"/>
          <a:ext cx="7208577" cy="6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5" imgW="3136680" imgH="266400" progId="Equation.DSMT4">
                  <p:embed/>
                </p:oleObj>
              </mc:Choice>
              <mc:Fallback>
                <p:oleObj name="Equation" r:id="rId5" imgW="31366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584" y="2564904"/>
                        <a:ext cx="7208577" cy="612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635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مدار معادل مقاومت نویزی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958" y="1772816"/>
            <a:ext cx="5078775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277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sis_ppt">
  <a:themeElements>
    <a:clrScheme name="Template_May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May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3422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3422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mplate_May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ay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ay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ay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ay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ay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ay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ay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ay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ay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ay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ay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Thesis_ppt</Template>
  <TotalTime>40660</TotalTime>
  <Words>137</Words>
  <Application>Microsoft Office PowerPoint</Application>
  <PresentationFormat>On-screen Show (4:3)</PresentationFormat>
  <Paragraphs>29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SimSun</vt:lpstr>
      <vt:lpstr>Arial</vt:lpstr>
      <vt:lpstr>B Nazanin</vt:lpstr>
      <vt:lpstr>B Titr</vt:lpstr>
      <vt:lpstr>Calibri</vt:lpstr>
      <vt:lpstr>Cambria Math</vt:lpstr>
      <vt:lpstr>Times New Roman</vt:lpstr>
      <vt:lpstr>Thesis_ppt</vt:lpstr>
      <vt:lpstr>1_Custom Design</vt:lpstr>
      <vt:lpstr>Custom Design</vt:lpstr>
      <vt:lpstr>Equation</vt:lpstr>
      <vt:lpstr>PowerPoint Presentation</vt:lpstr>
      <vt:lpstr>نویز </vt:lpstr>
      <vt:lpstr>انواع سیگنال</vt:lpstr>
      <vt:lpstr>آمارگان نویز- میانگین</vt:lpstr>
      <vt:lpstr>آمارگان نویز- توان نویز</vt:lpstr>
      <vt:lpstr>طیف توان نویز</vt:lpstr>
      <vt:lpstr>نویز مقاومت</vt:lpstr>
      <vt:lpstr>مثال</vt:lpstr>
      <vt:lpstr>مدار معادل مقاومت نویزی</vt:lpstr>
      <vt:lpstr>مثال</vt:lpstr>
      <vt:lpstr>مثال</vt:lpstr>
      <vt:lpstr>نویز ترانزیستور دو قطبی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sharif</dc:creator>
  <cp:lastModifiedBy>3p&amp;3t</cp:lastModifiedBy>
  <cp:revision>546</cp:revision>
  <dcterms:created xsi:type="dcterms:W3CDTF">2011-06-04T21:51:12Z</dcterms:created>
  <dcterms:modified xsi:type="dcterms:W3CDTF">2018-04-23T19:49:10Z</dcterms:modified>
</cp:coreProperties>
</file>